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58" r:id="rId4"/>
    <p:sldId id="259" r:id="rId5"/>
    <p:sldId id="267" r:id="rId6"/>
    <p:sldId id="268" r:id="rId7"/>
    <p:sldId id="269" r:id="rId8"/>
    <p:sldId id="265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838"/>
    <a:srgbClr val="2F5CFF"/>
    <a:srgbClr val="0034E8"/>
    <a:srgbClr val="DD9C91"/>
    <a:srgbClr val="DE4B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287" autoAdjust="0"/>
  </p:normalViewPr>
  <p:slideViewPr>
    <p:cSldViewPr>
      <p:cViewPr varScale="1">
        <p:scale>
          <a:sx n="39" d="100"/>
          <a:sy n="39" d="100"/>
        </p:scale>
        <p:origin x="108" y="4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585F9-FA23-407E-8138-735B98243A01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4B1D4-AA16-4C8A-9BED-C246352CD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000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4B1D4-AA16-4C8A-9BED-C246352CD66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099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4B1D4-AA16-4C8A-9BED-C246352CD66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178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4B1D4-AA16-4C8A-9BED-C246352CD66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376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4B1D4-AA16-4C8A-9BED-C246352CD66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135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4B1D4-AA16-4C8A-9BED-C246352CD66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526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4B1D4-AA16-4C8A-9BED-C246352CD66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15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54601C-E90F-4FE1-B604-B7B8658563E4}"/>
              </a:ext>
            </a:extLst>
          </p:cNvPr>
          <p:cNvSpPr txBox="1"/>
          <p:nvPr userDrawn="1"/>
        </p:nvSpPr>
        <p:spPr>
          <a:xfrm>
            <a:off x="7767114" y="9715500"/>
            <a:ext cx="2753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DD9C9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2214 </a:t>
            </a:r>
            <a:r>
              <a:rPr lang="ko-KR" altLang="en-US" sz="1400" dirty="0">
                <a:solidFill>
                  <a:srgbClr val="DD9C9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이종은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DDD7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D3D68B-4D42-4AE7-8454-7F85A9C0866A}"/>
              </a:ext>
            </a:extLst>
          </p:cNvPr>
          <p:cNvSpPr txBox="1"/>
          <p:nvPr/>
        </p:nvSpPr>
        <p:spPr>
          <a:xfrm>
            <a:off x="1546650" y="7429500"/>
            <a:ext cx="82741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rgbClr val="DE4B3F"/>
                </a:solidFill>
                <a:latin typeface="Mongolian Baiti" panose="03000500000000000000" pitchFamily="66" charset="0"/>
                <a:ea typeface="Cambria Math" panose="02040503050406030204" pitchFamily="18" charset="0"/>
                <a:cs typeface="Mongolian Baiti" panose="03000500000000000000" pitchFamily="66" charset="0"/>
              </a:rPr>
              <a:t>What is Design pattern</a:t>
            </a:r>
            <a:endParaRPr lang="ko-KR" altLang="en-US" sz="6600" b="1" dirty="0">
              <a:solidFill>
                <a:srgbClr val="DE4B3F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pic>
        <p:nvPicPr>
          <p:cNvPr id="1034" name="Picture 10" descr="금지 올빼미, 올빼미, 동물, 동물 상, 올빼미 png | PNGWing">
            <a:extLst>
              <a:ext uri="{FF2B5EF4-FFF2-40B4-BE49-F238E27FC236}">
                <a16:creationId xmlns:a16="http://schemas.microsoft.com/office/drawing/2014/main" id="{0F6A6BCD-50B8-48C1-9EBF-24E612040C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64" b="98678" l="10000" r="90000">
                        <a14:foregroundMark x1="30870" y1="90264" x2="30761" y2="97115"/>
                        <a14:foregroundMark x1="30761" y1="97115" x2="35326" y2="93029"/>
                        <a14:foregroundMark x1="35326" y1="93029" x2="36413" y2="88942"/>
                        <a14:foregroundMark x1="46413" y1="92188" x2="43478" y2="97356"/>
                        <a14:foregroundMark x1="43478" y1="97356" x2="56630" y2="98798"/>
                        <a14:foregroundMark x1="56630" y1="98798" x2="58152" y2="88341"/>
                        <a14:foregroundMark x1="43261" y1="4207" x2="48370" y2="9495"/>
                        <a14:foregroundMark x1="66848" y1="3606" x2="66848" y2="3606"/>
                        <a14:foregroundMark x1="66848" y1="3606" x2="66848" y2="3606"/>
                        <a14:foregroundMark x1="42391" y1="2764" x2="42391" y2="2764"/>
                        <a14:foregroundMark x1="42391" y1="2764" x2="42391" y2="2764"/>
                        <a14:foregroundMark x1="67717" y1="43990" x2="67717" y2="43990"/>
                        <a14:foregroundMark x1="67717" y1="43990" x2="67717" y2="439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69" r="21739"/>
          <a:stretch/>
        </p:blipFill>
        <p:spPr bwMode="auto">
          <a:xfrm>
            <a:off x="10274405" y="494977"/>
            <a:ext cx="6286705" cy="9906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7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꿀팁]프리랜서 디자이너를 위한 리스트 정리">
            <a:extLst>
              <a:ext uri="{FF2B5EF4-FFF2-40B4-BE49-F238E27FC236}">
                <a16:creationId xmlns:a16="http://schemas.microsoft.com/office/drawing/2014/main" id="{DCFB492B-9819-4BB6-804F-86D48178B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469" y="1104900"/>
            <a:ext cx="70485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mobooks 모바일 앱 디자인 - UI/UX, 산업 디자인">
            <a:extLst>
              <a:ext uri="{FF2B5EF4-FFF2-40B4-BE49-F238E27FC236}">
                <a16:creationId xmlns:a16="http://schemas.microsoft.com/office/drawing/2014/main" id="{6442F3D9-A4D5-4349-AA2E-9208CDF6E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669" y="1104900"/>
            <a:ext cx="6867731" cy="613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UI UX 모바일 앱 디자인 / 반응형 웹 디자인 포트폴리오 - 김상윤 : 네이버 블로그">
            <a:extLst>
              <a:ext uri="{FF2B5EF4-FFF2-40B4-BE49-F238E27FC236}">
                <a16:creationId xmlns:a16="http://schemas.microsoft.com/office/drawing/2014/main" id="{9922EB9B-2F57-449D-A381-15BC019E6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869" y="3856536"/>
            <a:ext cx="93472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27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DDD7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A7BE318-F0BA-496A-ACD0-70FFA33E5555}"/>
              </a:ext>
            </a:extLst>
          </p:cNvPr>
          <p:cNvSpPr txBox="1"/>
          <p:nvPr/>
        </p:nvSpPr>
        <p:spPr>
          <a:xfrm>
            <a:off x="14478000" y="290075"/>
            <a:ext cx="3809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034E8"/>
                </a:solidFill>
                <a:latin typeface="Mongolian Baiti" panose="03000500000000000000" pitchFamily="66" charset="0"/>
                <a:ea typeface="Cambria Math" panose="02040503050406030204" pitchFamily="18" charset="0"/>
                <a:cs typeface="Mongolian Baiti" panose="03000500000000000000" pitchFamily="66" charset="0"/>
              </a:rPr>
              <a:t>Design pattern</a:t>
            </a:r>
            <a:endParaRPr lang="ko-KR" altLang="en-US" sz="3600" b="1" dirty="0">
              <a:solidFill>
                <a:srgbClr val="0034E8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D92005-0CDF-40A2-A531-D747DAEC3768}"/>
              </a:ext>
            </a:extLst>
          </p:cNvPr>
          <p:cNvSpPr txBox="1"/>
          <p:nvPr/>
        </p:nvSpPr>
        <p:spPr>
          <a:xfrm>
            <a:off x="718457" y="1737078"/>
            <a:ext cx="380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</a:t>
            </a:r>
            <a:r>
              <a:rPr lang="ko-KR" altLang="en-US" dirty="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좋은 코드를 설계하기 위한 방법론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733DB1-9D7B-4F2B-97D5-011B0FF76176}"/>
              </a:ext>
            </a:extLst>
          </p:cNvPr>
          <p:cNvSpPr txBox="1"/>
          <p:nvPr/>
        </p:nvSpPr>
        <p:spPr>
          <a:xfrm>
            <a:off x="685800" y="369345"/>
            <a:ext cx="82741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rgbClr val="DE4B3F"/>
                </a:solidFill>
                <a:latin typeface="Mongolian Baiti" panose="03000500000000000000" pitchFamily="66" charset="0"/>
                <a:ea typeface="Cambria Math" panose="02040503050406030204" pitchFamily="18" charset="0"/>
                <a:cs typeface="Mongolian Baiti" panose="03000500000000000000" pitchFamily="66" charset="0"/>
              </a:rPr>
              <a:t>Design pattern</a:t>
            </a:r>
            <a:endParaRPr lang="ko-KR" altLang="en-US" sz="6600" b="1" dirty="0">
              <a:solidFill>
                <a:srgbClr val="DE4B3F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F964F5-D46D-461C-A1F1-1E3421417AEC}"/>
              </a:ext>
            </a:extLst>
          </p:cNvPr>
          <p:cNvSpPr/>
          <p:nvPr/>
        </p:nvSpPr>
        <p:spPr>
          <a:xfrm>
            <a:off x="838200" y="2324100"/>
            <a:ext cx="16280037" cy="7086600"/>
          </a:xfrm>
          <a:prstGeom prst="rect">
            <a:avLst/>
          </a:prstGeom>
          <a:solidFill>
            <a:srgbClr val="FFC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AE537F-AEC9-4731-950B-AD9E61B0918C}"/>
              </a:ext>
            </a:extLst>
          </p:cNvPr>
          <p:cNvSpPr txBox="1"/>
          <p:nvPr/>
        </p:nvSpPr>
        <p:spPr>
          <a:xfrm>
            <a:off x="6602957" y="4504149"/>
            <a:ext cx="388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1. </a:t>
            </a:r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명확하고 단순하며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0C0EB8-F673-4D8C-941A-CBDB7654982C}"/>
              </a:ext>
            </a:extLst>
          </p:cNvPr>
          <p:cNvSpPr txBox="1"/>
          <p:nvPr/>
        </p:nvSpPr>
        <p:spPr>
          <a:xfrm>
            <a:off x="6759676" y="5516284"/>
            <a:ext cx="3570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 </a:t>
            </a:r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재사용성이 높고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CDB3C0-B703-47D2-B9E8-2FC4F92E29BA}"/>
              </a:ext>
            </a:extLst>
          </p:cNvPr>
          <p:cNvSpPr txBox="1"/>
          <p:nvPr/>
        </p:nvSpPr>
        <p:spPr>
          <a:xfrm>
            <a:off x="7023392" y="6526327"/>
            <a:ext cx="3035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3. </a:t>
            </a:r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리소스 낭비가 없는지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004E43-14FD-465F-8560-8D2C50FF5C23}"/>
              </a:ext>
            </a:extLst>
          </p:cNvPr>
          <p:cNvSpPr/>
          <p:nvPr/>
        </p:nvSpPr>
        <p:spPr>
          <a:xfrm>
            <a:off x="6242831" y="2929731"/>
            <a:ext cx="45961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설계적 관점에서의 좋은 코드 </a:t>
            </a:r>
            <a:endParaRPr lang="en-US" altLang="ko-KR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확장, 수정, 유지보수 비용 등을 고려한 코드</a:t>
            </a:r>
          </a:p>
        </p:txBody>
      </p:sp>
      <p:pic>
        <p:nvPicPr>
          <p:cNvPr id="3076" name="Picture 4" descr="노랑 사람들 투명한 배경의 PNG 이미지 | Lovepik.com에서 무료 다운로드">
            <a:extLst>
              <a:ext uri="{FF2B5EF4-FFF2-40B4-BE49-F238E27FC236}">
                <a16:creationId xmlns:a16="http://schemas.microsoft.com/office/drawing/2014/main" id="{EE50317C-7B0C-4E1C-ADE6-C5EF0ADEC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5333" l="10000" r="90000">
                        <a14:foregroundMark x1="8409" y1="68000" x2="11364" y2="76333"/>
                        <a14:foregroundMark x1="11364" y1="76333" x2="10227" y2="87333"/>
                        <a14:foregroundMark x1="10227" y1="87333" x2="15455" y2="92667"/>
                        <a14:foregroundMark x1="15455" y1="92667" x2="15682" y2="92333"/>
                        <a14:foregroundMark x1="32045" y1="94333" x2="35455" y2="94667"/>
                        <a14:foregroundMark x1="46364" y1="95333" x2="50682" y2="95333"/>
                        <a14:foregroundMark x1="70682" y1="25000" x2="67955" y2="73333"/>
                        <a14:foregroundMark x1="67955" y1="73333" x2="65000" y2="87333"/>
                        <a14:foregroundMark x1="81660" y1="32587" x2="88636" y2="74000"/>
                        <a14:foregroundMark x1="79091" y1="17333" x2="79821" y2="21667"/>
                        <a14:foregroundMark x1="81591" y1="33333" x2="81591" y2="33333"/>
                        <a14:foregroundMark x1="81591" y1="32667" x2="81136" y2="34667"/>
                        <a14:foregroundMark x1="81818" y1="32333" x2="82500" y2="33667"/>
                        <a14:foregroundMark x1="82273" y1="32667" x2="80909" y2="32667"/>
                        <a14:backgroundMark x1="79773" y1="27000" x2="80455" y2="27667"/>
                        <a14:backgroundMark x1="80000" y1="24000" x2="82045" y2="30000"/>
                        <a14:backgroundMark x1="79545" y1="21667" x2="79545" y2="27884"/>
                        <a14:backgroundMark x1="25000" y1="75000" x2="24545" y2="76000"/>
                        <a14:backgroundMark x1="24318" y1="76000" x2="23636" y2="78667"/>
                        <a14:backgroundMark x1="25455" y1="41000" x2="25455" y2="44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73" y="5132365"/>
            <a:ext cx="6498411" cy="443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사람들 PNG 이미지 | 벡터 및 PSD 파일 | Pngtree에 무료 다운로드">
            <a:extLst>
              <a:ext uri="{FF2B5EF4-FFF2-40B4-BE49-F238E27FC236}">
                <a16:creationId xmlns:a16="http://schemas.microsoft.com/office/drawing/2014/main" id="{495DB5BF-8D2C-494A-BF77-9AA71012F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6389" l="10000" r="90833">
                        <a14:foregroundMark x1="32500" y1="96389" x2="32500" y2="96389"/>
                        <a14:foregroundMark x1="32500" y1="96389" x2="72778" y2="93889"/>
                        <a14:foregroundMark x1="90833" y1="71944" x2="90833" y2="71944"/>
                        <a14:foregroundMark x1="90833" y1="71944" x2="90833" y2="71944"/>
                        <a14:backgroundMark x1="42778" y1="86389" x2="42778" y2="86389"/>
                        <a14:backgroundMark x1="61389" y1="83056" x2="61389" y2="83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0854" y="2380202"/>
            <a:ext cx="7099590" cy="709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62460B5-00D6-494E-9113-D59D8BC04B38}"/>
              </a:ext>
            </a:extLst>
          </p:cNvPr>
          <p:cNvSpPr txBox="1"/>
          <p:nvPr/>
        </p:nvSpPr>
        <p:spPr>
          <a:xfrm>
            <a:off x="1483406" y="5667345"/>
            <a:ext cx="929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solidFill>
                  <a:srgbClr val="0034E8"/>
                </a:solidFill>
                <a:latin typeface="나눔손글씨 바른히피" panose="02000503000000000000" pitchFamily="2" charset="-127"/>
                <a:ea typeface="나눔손글씨 바른히피" panose="02000503000000000000" pitchFamily="2" charset="-127"/>
                <a:cs typeface="KoPubWorld돋움체 Medium" panose="00000600000000000000" pitchFamily="2" charset="-127"/>
              </a:rPr>
              <a:t>ㅇㅈ</a:t>
            </a:r>
            <a:endParaRPr lang="ko-KR" altLang="en-US" sz="2000" b="1" dirty="0">
              <a:solidFill>
                <a:srgbClr val="0034E8"/>
              </a:solidFill>
              <a:latin typeface="나눔손글씨 바른히피" panose="02000503000000000000" pitchFamily="2" charset="-127"/>
              <a:ea typeface="나눔손글씨 바른히피" panose="02000503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8F5FE-3DE5-4B0D-82CE-7D3701D7C691}"/>
              </a:ext>
            </a:extLst>
          </p:cNvPr>
          <p:cNvSpPr txBox="1"/>
          <p:nvPr/>
        </p:nvSpPr>
        <p:spPr>
          <a:xfrm>
            <a:off x="4241634" y="6326272"/>
            <a:ext cx="929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solidFill>
                  <a:srgbClr val="0034E8"/>
                </a:solidFill>
                <a:latin typeface="나눔손글씨 옥비체" panose="02000503000000000000" pitchFamily="2" charset="-127"/>
                <a:ea typeface="나눔손글씨 옥비체" panose="02000503000000000000" pitchFamily="2" charset="-127"/>
                <a:cs typeface="KoPubWorld돋움체 Medium" panose="00000600000000000000" pitchFamily="2" charset="-127"/>
              </a:rPr>
              <a:t>ㅇㅈ</a:t>
            </a:r>
            <a:endParaRPr lang="ko-KR" altLang="en-US" sz="2000" b="1" dirty="0">
              <a:solidFill>
                <a:srgbClr val="0034E8"/>
              </a:solidFill>
              <a:latin typeface="나눔손글씨 옥비체" panose="02000503000000000000" pitchFamily="2" charset="-127"/>
              <a:ea typeface="나눔손글씨 옥비체" panose="02000503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F85F539-872B-4B1B-A1A9-91EA48DD97A7}"/>
              </a:ext>
            </a:extLst>
          </p:cNvPr>
          <p:cNvSpPr/>
          <p:nvPr/>
        </p:nvSpPr>
        <p:spPr>
          <a:xfrm>
            <a:off x="11490972" y="6526327"/>
            <a:ext cx="4154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dirty="0" err="1">
                <a:solidFill>
                  <a:srgbClr val="0034E8"/>
                </a:solidFill>
                <a:latin typeface="나눔손글씨 가람연꽃" panose="02000503000000000000" pitchFamily="2" charset="-127"/>
                <a:ea typeface="나눔손글씨 가람연꽃" panose="02000503000000000000" pitchFamily="2" charset="-127"/>
                <a:cs typeface="KoPubWorld돋움체 Medium" panose="00000600000000000000" pitchFamily="2" charset="-127"/>
              </a:rPr>
              <a:t>ㅇㅈ</a:t>
            </a:r>
            <a:endParaRPr lang="ko-KR" altLang="en-US" sz="2000" b="1" dirty="0">
              <a:solidFill>
                <a:srgbClr val="0034E8"/>
              </a:solidFill>
              <a:latin typeface="나눔손글씨 가람연꽃" panose="02000503000000000000" pitchFamily="2" charset="-127"/>
              <a:ea typeface="나눔손글씨 가람연꽃" panose="02000503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9C53B63-0BDA-4F27-BCE9-5D776EEFD7B9}"/>
              </a:ext>
            </a:extLst>
          </p:cNvPr>
          <p:cNvSpPr/>
          <p:nvPr/>
        </p:nvSpPr>
        <p:spPr>
          <a:xfrm>
            <a:off x="14676644" y="5729942"/>
            <a:ext cx="4154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dirty="0" err="1">
                <a:solidFill>
                  <a:srgbClr val="0034E8"/>
                </a:solidFill>
                <a:latin typeface="나눔손글씨 바른히피" panose="02000503000000000000" pitchFamily="2" charset="-127"/>
                <a:ea typeface="나눔손글씨 바른히피" panose="02000503000000000000" pitchFamily="2" charset="-127"/>
                <a:cs typeface="KoPubWorld돋움체 Medium" panose="00000600000000000000" pitchFamily="2" charset="-127"/>
              </a:rPr>
              <a:t>ㅇㅈ</a:t>
            </a:r>
            <a:endParaRPr lang="ko-KR" altLang="en-US" sz="2000" b="1" dirty="0">
              <a:solidFill>
                <a:srgbClr val="0034E8"/>
              </a:solidFill>
              <a:latin typeface="나눔손글씨 바른히피" panose="02000503000000000000" pitchFamily="2" charset="-127"/>
              <a:ea typeface="나눔손글씨 바른히피" panose="02000503000000000000" pitchFamily="2" charset="-127"/>
              <a:cs typeface="KoPubWorld돋움체 Medium" panose="0000060000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5" grpId="0"/>
      <p:bldP spid="13" grpId="0"/>
      <p:bldP spid="20" grpId="0"/>
      <p:bldP spid="21" grpId="0"/>
      <p:bldP spid="16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DDD7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162800" y="4238032"/>
            <a:ext cx="10453786" cy="219668"/>
            <a:chOff x="1092302" y="4238032"/>
            <a:chExt cx="16101110" cy="4761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2302" y="4238032"/>
              <a:ext cx="16101110" cy="47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506665" y="4702857"/>
            <a:ext cx="2146026" cy="212382"/>
            <a:chOff x="5506665" y="4702857"/>
            <a:chExt cx="2146026" cy="21238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3734" y="4680001"/>
              <a:ext cx="1187780" cy="274279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5506665" y="4761506"/>
              <a:ext cx="95084" cy="95084"/>
              <a:chOff x="5506665" y="4761506"/>
              <a:chExt cx="95084" cy="9508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506665" y="4761506"/>
                <a:ext cx="95084" cy="95084"/>
              </a:xfrm>
              <a:prstGeom prst="rect">
                <a:avLst/>
              </a:prstGeom>
            </p:spPr>
          </p:pic>
        </p:grpSp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82782" y="4937620"/>
            <a:ext cx="597509" cy="1404727"/>
          </a:xfrm>
          <a:prstGeom prst="rect">
            <a:avLst/>
          </a:prstGeom>
        </p:spPr>
      </p:pic>
      <p:pic>
        <p:nvPicPr>
          <p:cNvPr id="4098" name="Picture 2" descr="GoF의 디자인 패턴 - YES24">
            <a:extLst>
              <a:ext uri="{FF2B5EF4-FFF2-40B4-BE49-F238E27FC236}">
                <a16:creationId xmlns:a16="http://schemas.microsoft.com/office/drawing/2014/main" id="{B41321DA-8E64-4FCE-B59A-36D78D7AE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14" y="1166809"/>
            <a:ext cx="6163870" cy="795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7B9BF2A-A8BE-4051-B765-9C114F1F133D}"/>
              </a:ext>
            </a:extLst>
          </p:cNvPr>
          <p:cNvSpPr txBox="1"/>
          <p:nvPr/>
        </p:nvSpPr>
        <p:spPr>
          <a:xfrm>
            <a:off x="14478000" y="290075"/>
            <a:ext cx="3809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034E8"/>
                </a:solidFill>
                <a:latin typeface="Mongolian Baiti" panose="03000500000000000000" pitchFamily="66" charset="0"/>
                <a:ea typeface="Cambria Math" panose="02040503050406030204" pitchFamily="18" charset="0"/>
                <a:cs typeface="Mongolian Baiti" panose="03000500000000000000" pitchFamily="66" charset="0"/>
              </a:rPr>
              <a:t>Design pattern</a:t>
            </a:r>
            <a:endParaRPr lang="ko-KR" altLang="en-US" sz="3600" b="1" dirty="0">
              <a:solidFill>
                <a:srgbClr val="0034E8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7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12352" y="4229100"/>
            <a:ext cx="7804234" cy="211567"/>
            <a:chOff x="1092302" y="4238032"/>
            <a:chExt cx="16101110" cy="4761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2302" y="4238032"/>
              <a:ext cx="16101110" cy="47619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7B9BF2A-A8BE-4051-B765-9C114F1F133D}"/>
              </a:ext>
            </a:extLst>
          </p:cNvPr>
          <p:cNvSpPr txBox="1"/>
          <p:nvPr/>
        </p:nvSpPr>
        <p:spPr>
          <a:xfrm>
            <a:off x="14478000" y="290075"/>
            <a:ext cx="3809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034E8"/>
                </a:solidFill>
                <a:latin typeface="Mongolian Baiti" panose="03000500000000000000" pitchFamily="66" charset="0"/>
                <a:ea typeface="Cambria Math" panose="02040503050406030204" pitchFamily="18" charset="0"/>
                <a:cs typeface="Mongolian Baiti" panose="03000500000000000000" pitchFamily="66" charset="0"/>
              </a:rPr>
              <a:t>Design pattern</a:t>
            </a:r>
            <a:endParaRPr lang="ko-KR" altLang="en-US" sz="3600" b="1" dirty="0">
              <a:solidFill>
                <a:srgbClr val="0034E8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6F359B-B284-4F0B-910C-459D36F01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936406"/>
            <a:ext cx="8929478" cy="795338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A85DA82-2500-4857-9D6D-9232D829B983}"/>
              </a:ext>
            </a:extLst>
          </p:cNvPr>
          <p:cNvSpPr/>
          <p:nvPr/>
        </p:nvSpPr>
        <p:spPr>
          <a:xfrm>
            <a:off x="838200" y="2839062"/>
            <a:ext cx="762000" cy="228600"/>
          </a:xfrm>
          <a:prstGeom prst="rect">
            <a:avLst/>
          </a:prstGeom>
          <a:solidFill>
            <a:srgbClr val="FFFF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744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7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12352" y="4229100"/>
            <a:ext cx="7804234" cy="211567"/>
            <a:chOff x="1092302" y="4238032"/>
            <a:chExt cx="16101110" cy="4761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2302" y="4238032"/>
              <a:ext cx="16101110" cy="47619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7B9BF2A-A8BE-4051-B765-9C114F1F133D}"/>
              </a:ext>
            </a:extLst>
          </p:cNvPr>
          <p:cNvSpPr txBox="1"/>
          <p:nvPr/>
        </p:nvSpPr>
        <p:spPr>
          <a:xfrm>
            <a:off x="14478000" y="290075"/>
            <a:ext cx="3809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034E8"/>
                </a:solidFill>
                <a:latin typeface="Mongolian Baiti" panose="03000500000000000000" pitchFamily="66" charset="0"/>
                <a:ea typeface="Cambria Math" panose="02040503050406030204" pitchFamily="18" charset="0"/>
                <a:cs typeface="Mongolian Baiti" panose="03000500000000000000" pitchFamily="66" charset="0"/>
              </a:rPr>
              <a:t>Design pattern</a:t>
            </a:r>
            <a:endParaRPr lang="ko-KR" altLang="en-US" sz="3600" b="1" dirty="0">
              <a:solidFill>
                <a:srgbClr val="0034E8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6F359B-B284-4F0B-910C-459D36F01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936406"/>
            <a:ext cx="8929478" cy="795338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A85DA82-2500-4857-9D6D-9232D829B983}"/>
              </a:ext>
            </a:extLst>
          </p:cNvPr>
          <p:cNvSpPr/>
          <p:nvPr/>
        </p:nvSpPr>
        <p:spPr>
          <a:xfrm>
            <a:off x="3810000" y="2839062"/>
            <a:ext cx="762000" cy="228600"/>
          </a:xfrm>
          <a:prstGeom prst="rect">
            <a:avLst/>
          </a:prstGeom>
          <a:solidFill>
            <a:srgbClr val="FFFF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4216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7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12352" y="4229100"/>
            <a:ext cx="7804234" cy="211567"/>
            <a:chOff x="1092302" y="4238032"/>
            <a:chExt cx="16101110" cy="4761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2302" y="4238032"/>
              <a:ext cx="16101110" cy="47619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7B9BF2A-A8BE-4051-B765-9C114F1F133D}"/>
              </a:ext>
            </a:extLst>
          </p:cNvPr>
          <p:cNvSpPr txBox="1"/>
          <p:nvPr/>
        </p:nvSpPr>
        <p:spPr>
          <a:xfrm>
            <a:off x="14478000" y="290075"/>
            <a:ext cx="3809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034E8"/>
                </a:solidFill>
                <a:latin typeface="Mongolian Baiti" panose="03000500000000000000" pitchFamily="66" charset="0"/>
                <a:ea typeface="Cambria Math" panose="02040503050406030204" pitchFamily="18" charset="0"/>
                <a:cs typeface="Mongolian Baiti" panose="03000500000000000000" pitchFamily="66" charset="0"/>
              </a:rPr>
              <a:t>Design pattern</a:t>
            </a:r>
            <a:endParaRPr lang="ko-KR" altLang="en-US" sz="3600" b="1" dirty="0">
              <a:solidFill>
                <a:srgbClr val="0034E8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6F359B-B284-4F0B-910C-459D36F01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936406"/>
            <a:ext cx="8929478" cy="795338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A85DA82-2500-4857-9D6D-9232D829B983}"/>
              </a:ext>
            </a:extLst>
          </p:cNvPr>
          <p:cNvSpPr/>
          <p:nvPr/>
        </p:nvSpPr>
        <p:spPr>
          <a:xfrm>
            <a:off x="6705600" y="2839062"/>
            <a:ext cx="762000" cy="228600"/>
          </a:xfrm>
          <a:prstGeom prst="rect">
            <a:avLst/>
          </a:prstGeom>
          <a:solidFill>
            <a:srgbClr val="FFFF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194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DE4B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1000" y="571500"/>
            <a:ext cx="1308546" cy="1333333"/>
            <a:chOff x="8417662" y="3245427"/>
            <a:chExt cx="1308546" cy="133333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7662" y="3245427"/>
              <a:ext cx="1308546" cy="1333333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D2B265A-7596-4962-B60A-D523A2BBC7DC}"/>
              </a:ext>
            </a:extLst>
          </p:cNvPr>
          <p:cNvSpPr txBox="1"/>
          <p:nvPr/>
        </p:nvSpPr>
        <p:spPr>
          <a:xfrm>
            <a:off x="7767114" y="9715500"/>
            <a:ext cx="2753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DD9C9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2214 </a:t>
            </a:r>
            <a:r>
              <a:rPr lang="ko-KR" altLang="en-US" sz="1400" dirty="0">
                <a:solidFill>
                  <a:srgbClr val="DD9C9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이종은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B5994C-3B07-4791-8CCF-90C0A542A54B}"/>
              </a:ext>
            </a:extLst>
          </p:cNvPr>
          <p:cNvSpPr txBox="1"/>
          <p:nvPr/>
        </p:nvSpPr>
        <p:spPr>
          <a:xfrm>
            <a:off x="6515100" y="4435614"/>
            <a:ext cx="525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2F5CFF"/>
                </a:solidFill>
                <a:latin typeface="Mongolian Baiti" panose="03000500000000000000" pitchFamily="66" charset="0"/>
                <a:ea typeface="KoPubWorld돋움체 Medium" panose="00000600000000000000" pitchFamily="2" charset="-127"/>
                <a:cs typeface="Mongolian Baiti" panose="03000500000000000000" pitchFamily="66" charset="0"/>
              </a:rPr>
              <a:t>Thank you</a:t>
            </a:r>
            <a:endParaRPr lang="ko-KR" altLang="en-US" sz="4000" dirty="0">
              <a:solidFill>
                <a:srgbClr val="2F5CFF"/>
              </a:solidFill>
              <a:latin typeface="Mongolian Baiti" panose="03000500000000000000" pitchFamily="66" charset="0"/>
              <a:ea typeface="KoPubWorld돋움체 Medium" panose="00000600000000000000" pitchFamily="2" charset="-127"/>
              <a:cs typeface="Mongolian Baiti" panose="03000500000000000000" pitchFamily="66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62</Words>
  <Application>Microsoft Office PowerPoint</Application>
  <PresentationFormat>사용자 지정</PresentationFormat>
  <Paragraphs>25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9" baseType="lpstr">
      <vt:lpstr>?? ??</vt:lpstr>
      <vt:lpstr>KoPubWorld돋움체 Medium</vt:lpstr>
      <vt:lpstr>나눔손글씨 가람연꽃</vt:lpstr>
      <vt:lpstr>나눔손글씨 바른히피</vt:lpstr>
      <vt:lpstr>나눔손글씨 옥비체</vt:lpstr>
      <vt:lpstr>맑은 고딕</vt:lpstr>
      <vt:lpstr>Arial</vt:lpstr>
      <vt:lpstr>Calibri</vt:lpstr>
      <vt:lpstr>Cambria Math</vt:lpstr>
      <vt:lpstr>Mongolian Baiti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이종은</cp:lastModifiedBy>
  <cp:revision>50</cp:revision>
  <dcterms:created xsi:type="dcterms:W3CDTF">2021-06-26T13:05:46Z</dcterms:created>
  <dcterms:modified xsi:type="dcterms:W3CDTF">2021-06-30T05:48:38Z</dcterms:modified>
</cp:coreProperties>
</file>