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4" r:id="rId2"/>
    <p:sldId id="295" r:id="rId3"/>
    <p:sldId id="291" r:id="rId4"/>
    <p:sldId id="258" r:id="rId5"/>
    <p:sldId id="292" r:id="rId6"/>
    <p:sldId id="296" r:id="rId7"/>
    <p:sldId id="297" r:id="rId8"/>
    <p:sldId id="298" r:id="rId9"/>
    <p:sldId id="299" r:id="rId10"/>
    <p:sldId id="311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71" r:id="rId22"/>
  </p:sldIdLst>
  <p:sldSz cx="12192000" cy="6858000"/>
  <p:notesSz cx="6797675" cy="9926638"/>
  <p:embeddedFontLst>
    <p:embeddedFont>
      <p:font typeface="나눔명조 ExtraBold" panose="020B0600000101010101" charset="-127"/>
      <p:bold r:id="rId25"/>
    </p:embeddedFont>
    <p:embeddedFont>
      <p:font typeface="a스피드" panose="02020600000000000000" pitchFamily="18" charset="-127"/>
      <p:regular r:id="rId26"/>
    </p:embeddedFont>
    <p:embeddedFont>
      <p:font typeface="KoPubWorld돋움체 Bold" panose="00000800000000000000" pitchFamily="2" charset="-127"/>
      <p:bold r:id="rId27"/>
    </p:embeddedFont>
    <p:embeddedFont>
      <p:font typeface="KoPubWorld돋움체 Medium" panose="00000600000000000000" pitchFamily="2" charset="-127"/>
      <p:regular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나눔고딕 ExtraBold" panose="020D0904000000000000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6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pos="367" userDrawn="1">
          <p15:clr>
            <a:srgbClr val="A4A3A4"/>
          </p15:clr>
        </p15:guide>
        <p15:guide id="7" pos="7327" userDrawn="1">
          <p15:clr>
            <a:srgbClr val="A4A3A4"/>
          </p15:clr>
        </p15:guide>
        <p15:guide id="8" pos="20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99CCFF"/>
    <a:srgbClr val="2D2D2D"/>
    <a:srgbClr val="373737"/>
    <a:srgbClr val="323232"/>
    <a:srgbClr val="282828"/>
    <a:srgbClr val="00D0C6"/>
    <a:srgbClr val="0082B0"/>
    <a:srgbClr val="00708A"/>
    <a:srgbClr val="106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3" autoAdjust="0"/>
    <p:restoredTop sz="85499" autoAdjust="0"/>
  </p:normalViewPr>
  <p:slideViewPr>
    <p:cSldViewPr>
      <p:cViewPr varScale="1">
        <p:scale>
          <a:sx n="51" d="100"/>
          <a:sy n="51" d="100"/>
        </p:scale>
        <p:origin x="96" y="714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367"/>
        <p:guide pos="7327"/>
        <p:guide pos="20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5563" y="661988"/>
            <a:ext cx="6908801" cy="3887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1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0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50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33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2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2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8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94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52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79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3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91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5563" y="661988"/>
            <a:ext cx="6908801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9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9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7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87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9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9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332656"/>
            <a:ext cx="1153187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335361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565809" y="541195"/>
            <a:ext cx="2545769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3215681" y="540055"/>
            <a:ext cx="8415404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382" y="6368996"/>
            <a:ext cx="931605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11383435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2491" y="332656"/>
            <a:ext cx="1153187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86741" y="3429000"/>
            <a:ext cx="103632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431371" y="4974952"/>
            <a:ext cx="10369152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335361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20027" y="780722"/>
            <a:ext cx="2716576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146763" y="929928"/>
            <a:ext cx="8528016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565809" y="541195"/>
            <a:ext cx="2545769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3215681" y="540055"/>
            <a:ext cx="8415404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382" y="6368996"/>
            <a:ext cx="931605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3150150" y="1168114"/>
            <a:ext cx="8514469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1383435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1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9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8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7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0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의 equals()와 hashCode() 사용법 | Hanumoka, IT Blog">
            <a:extLst>
              <a:ext uri="{FF2B5EF4-FFF2-40B4-BE49-F238E27FC236}">
                <a16:creationId xmlns:a16="http://schemas.microsoft.com/office/drawing/2014/main" id="{B4523220-0E19-48A7-8CA4-2BEAF2132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95" y1="13194" x2="47754" y2="26736"/>
                        <a14:foregroundMark x1="47754" y1="26736" x2="47070" y2="28819"/>
                        <a14:foregroundMark x1="53809" y1="32948" x2="53809" y2="40625"/>
                        <a14:foregroundMark x1="56934" y1="20660" x2="57754" y2="20113"/>
                        <a14:foregroundMark x1="47461" y1="46875" x2="47461" y2="46875"/>
                        <a14:foregroundMark x1="47461" y1="46875" x2="47461" y2="46875"/>
                        <a14:foregroundMark x1="47461" y1="46875" x2="47461" y2="46875"/>
                        <a14:foregroundMark x1="48340" y1="53472" x2="48340" y2="53472"/>
                        <a14:foregroundMark x1="48340" y1="53472" x2="48340" y2="53472"/>
                        <a14:foregroundMark x1="49512" y1="59896" x2="49512" y2="59896"/>
                        <a14:foregroundMark x1="49512" y1="59896" x2="49512" y2="59896"/>
                        <a14:foregroundMark x1="63770" y1="44965" x2="63770" y2="44965"/>
                        <a14:foregroundMark x1="63770" y1="44965" x2="63770" y2="44965"/>
                        <a14:foregroundMark x1="56250" y1="70660" x2="56250" y2="70660"/>
                        <a14:foregroundMark x1="57910" y1="19965" x2="57910" y2="19965"/>
                        <a14:foregroundMark x1="57910" y1="19965" x2="57910" y2="19965"/>
                        <a14:foregroundMark x1="52930" y1="42535" x2="52734" y2="42882"/>
                        <a14:foregroundMark x1="49902" y1="39410" x2="49902" y2="39410"/>
                        <a14:foregroundMark x1="49902" y1="39410" x2="49902" y2="39410"/>
                        <a14:foregroundMark x1="50391" y1="40278" x2="50391" y2="40278"/>
                        <a14:foregroundMark x1="50391" y1="40278" x2="50391" y2="40278"/>
                        <a14:foregroundMark x1="58203" y1="19618" x2="58203" y2="19618"/>
                        <a14:foregroundMark x1="37012" y1="76042" x2="37012" y2="76042"/>
                        <a14:foregroundMark x1="42969" y1="80556" x2="42969" y2="80556"/>
                        <a14:foregroundMark x1="51465" y1="87153" x2="51465" y2="87153"/>
                        <a14:foregroundMark x1="64941" y1="82118" x2="64941" y2="82118"/>
                        <a14:backgroundMark x1="53418" y1="27431" x2="53418" y2="27431"/>
                        <a14:backgroundMark x1="53613" y1="27778" x2="53613" y2="27778"/>
                        <a14:backgroundMark x1="54102" y1="28646" x2="53906" y2="29167"/>
                        <a14:backgroundMark x1="54004" y1="27257" x2="54004" y2="31250"/>
                        <a14:backgroundMark x1="54004" y1="27083" x2="54004" y2="27083"/>
                        <a14:backgroundMark x1="54004" y1="27083" x2="54004" y2="27083"/>
                        <a14:backgroundMark x1="54199" y1="26563" x2="53809" y2="27431"/>
                        <a14:backgroundMark x1="53809" y1="30382" x2="54395" y2="32465"/>
                        <a14:backgroundMark x1="49708" y1="40278" x2="50098" y2="40625"/>
                        <a14:backgroundMark x1="48926" y1="39583" x2="49708" y2="40278"/>
                        <a14:backgroundMark x1="58789" y1="20139" x2="58008" y2="20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01" y="4280917"/>
            <a:ext cx="4108715" cy="23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earn C Programming - [2021] Most Recommended C Tutorials | Hackr.io">
            <a:extLst>
              <a:ext uri="{FF2B5EF4-FFF2-40B4-BE49-F238E27FC236}">
                <a16:creationId xmlns:a16="http://schemas.microsoft.com/office/drawing/2014/main" id="{D4453F5D-3954-4BA3-A282-5EDCA08B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00" b="98667" l="6667" r="90667">
                        <a14:foregroundMark x1="60889" y1="21778" x2="48889" y2="70222"/>
                        <a14:foregroundMark x1="53778" y1="24000" x2="25778" y2="37333"/>
                        <a14:foregroundMark x1="25778" y1="37333" x2="18222" y2="48444"/>
                        <a14:foregroundMark x1="18222" y1="48444" x2="18222" y2="48444"/>
                        <a14:foregroundMark x1="48889" y1="12889" x2="48889" y2="12889"/>
                        <a14:foregroundMark x1="48889" y1="12889" x2="48889" y2="12889"/>
                        <a14:foregroundMark x1="55111" y1="13778" x2="81333" y2="27111"/>
                        <a14:foregroundMark x1="81333" y1="27111" x2="83556" y2="54222"/>
                        <a14:foregroundMark x1="83556" y1="54222" x2="77778" y2="67556"/>
                        <a14:foregroundMark x1="77778" y1="67556" x2="55556" y2="84444"/>
                        <a14:foregroundMark x1="55556" y1="84444" x2="41778" y2="86667"/>
                        <a14:foregroundMark x1="41778" y1="86667" x2="25333" y2="82667"/>
                        <a14:foregroundMark x1="25333" y1="82667" x2="20444" y2="73333"/>
                        <a14:foregroundMark x1="50667" y1="14222" x2="33778" y2="18222"/>
                        <a14:foregroundMark x1="33778" y1="18222" x2="21333" y2="26667"/>
                        <a14:foregroundMark x1="21333" y1="26667" x2="13778" y2="39556"/>
                        <a14:foregroundMark x1="13778" y1="39556" x2="11556" y2="55556"/>
                        <a14:foregroundMark x1="11556" y1="55556" x2="14222" y2="68889"/>
                        <a14:foregroundMark x1="14222" y1="68889" x2="22222" y2="77333"/>
                        <a14:foregroundMark x1="49778" y1="4444" x2="49778" y2="4444"/>
                        <a14:foregroundMark x1="49778" y1="4444" x2="49778" y2="4444"/>
                        <a14:foregroundMark x1="52444" y1="20444" x2="52444" y2="20444"/>
                        <a14:foregroundMark x1="52444" y1="20444" x2="52444" y2="20444"/>
                        <a14:foregroundMark x1="43111" y1="22667" x2="25333" y2="49778"/>
                        <a14:foregroundMark x1="25333" y1="49778" x2="36889" y2="67556"/>
                        <a14:foregroundMark x1="36889" y1="67556" x2="52000" y2="74667"/>
                        <a14:foregroundMark x1="52000" y1="74667" x2="76444" y2="67556"/>
                        <a14:foregroundMark x1="76444" y1="67556" x2="91556" y2="40000"/>
                        <a14:foregroundMark x1="91556" y1="40000" x2="90667" y2="26667"/>
                        <a14:foregroundMark x1="90667" y1="26667" x2="77778" y2="23111"/>
                        <a14:foregroundMark x1="77778" y1="23111" x2="75111" y2="24444"/>
                        <a14:foregroundMark x1="50667" y1="94667" x2="11556" y2="71556"/>
                        <a14:foregroundMark x1="11556" y1="71556" x2="7111" y2="70222"/>
                        <a14:foregroundMark x1="33778" y1="71111" x2="48444" y2="98667"/>
                        <a14:foregroundMark x1="61778" y1="29333" x2="66222" y2="33333"/>
                        <a14:foregroundMark x1="72000" y1="32000" x2="66667" y2="2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858739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564D9B-8605-4ACC-BF39-D02C51F2FB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801" b="94533" l="4836" r="43520">
                        <a14:foregroundMark x1="18152" y1="61111" x2="19348" y2="79321"/>
                        <a14:foregroundMark x1="19348" y1="79321" x2="19565" y2="60185"/>
                        <a14:foregroundMark x1="19565" y1="60185" x2="18696" y2="61420"/>
                      </a14:backgroundRemoval>
                    </a14:imgEffect>
                  </a14:imgLayer>
                </a14:imgProps>
              </a:ext>
            </a:extLst>
          </a:blip>
          <a:srcRect t="45334" r="51644"/>
          <a:stretch/>
        </p:blipFill>
        <p:spPr>
          <a:xfrm>
            <a:off x="457250" y="2418832"/>
            <a:ext cx="4237484" cy="16870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6BAD18-D053-45EC-93E5-A2A5384F7B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799" b="93532" l="73739" r="91488">
                        <a14:foregroundMark x1="73804" y1="67901" x2="79348" y2="66358"/>
                        <a14:foregroundMark x1="79348" y1="66358" x2="80435" y2="63580"/>
                        <a14:foregroundMark x1="76087" y1="69444" x2="77935" y2="69444"/>
                      </a14:backgroundRemoval>
                    </a14:imgEffect>
                  </a14:imgLayer>
                </a14:imgProps>
              </a:ext>
            </a:extLst>
          </a:blip>
          <a:srcRect l="71520" t="44332" r="6293" b="1002"/>
          <a:stretch/>
        </p:blipFill>
        <p:spPr>
          <a:xfrm>
            <a:off x="9408368" y="3262365"/>
            <a:ext cx="1944216" cy="1687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A29536-B970-4696-9E7A-643548770B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309" b="94136" l="4783" r="44891">
                        <a14:foregroundMark x1="18152" y1="61111" x2="19348" y2="79321"/>
                        <a14:foregroundMark x1="19348" y1="79321" x2="19565" y2="60185"/>
                        <a14:foregroundMark x1="19565" y1="60185" x2="18696" y2="61420"/>
                        <a14:foregroundMark x1="39783" y1="59568" x2="41739" y2="74383"/>
                        <a14:foregroundMark x1="41739" y1="74383" x2="40652" y2="56790"/>
                        <a14:foregroundMark x1="40652" y1="56790" x2="36739" y2="69136"/>
                        <a14:foregroundMark x1="36739" y1="69136" x2="38587" y2="83642"/>
                        <a14:foregroundMark x1="38587" y1="83642" x2="40109" y2="83951"/>
                        <a14:foregroundMark x1="43261" y1="68519" x2="42065" y2="84568"/>
                        <a14:foregroundMark x1="42065" y1="84568" x2="39674" y2="69753"/>
                        <a14:foregroundMark x1="39674" y1="69753" x2="39783" y2="69753"/>
                        <a14:foregroundMark x1="35326" y1="64506" x2="35326" y2="64506"/>
                        <a14:foregroundMark x1="35326" y1="64506" x2="35326" y2="64506"/>
                        <a14:foregroundMark x1="34130" y1="74691" x2="36196" y2="59877"/>
                        <a14:foregroundMark x1="36196" y1="59877" x2="42065" y2="60185"/>
                        <a14:foregroundMark x1="42065" y1="60185" x2="43152" y2="66975"/>
                        <a14:foregroundMark x1="42174" y1="61728" x2="43587" y2="77160"/>
                        <a14:foregroundMark x1="43587" y1="77160" x2="43587" y2="77160"/>
                        <a14:foregroundMark x1="41413" y1="67593" x2="44891" y2="70988"/>
                      </a14:backgroundRemoval>
                    </a14:imgEffect>
                  </a14:imgLayer>
                </a14:imgProps>
              </a:ext>
            </a:extLst>
          </a:blip>
          <a:srcRect l="29361" t="45334" r="51644"/>
          <a:stretch/>
        </p:blipFill>
        <p:spPr>
          <a:xfrm>
            <a:off x="4290703" y="1988242"/>
            <a:ext cx="2089416" cy="2117656"/>
          </a:xfrm>
          <a:prstGeom prst="rect">
            <a:avLst/>
          </a:prstGeom>
        </p:spPr>
      </p:pic>
      <p:pic>
        <p:nvPicPr>
          <p:cNvPr id="2052" name="Picture 4" descr="프로그래밍 언어 컴퓨터 프로그래밍 프로그래머 로고, Mesosphere, 텍스트, 로고 png | PNGEgg">
            <a:extLst>
              <a:ext uri="{FF2B5EF4-FFF2-40B4-BE49-F238E27FC236}">
                <a16:creationId xmlns:a16="http://schemas.microsoft.com/office/drawing/2014/main" id="{D1290F65-9E46-4224-A798-A5934C119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777" b="42988" l="66884" r="87716">
                        <a14:foregroundMark x1="80000" y1="31890" x2="84000" y2="23819"/>
                        <a14:foregroundMark x1="84000" y1="23819" x2="81444" y2="32677"/>
                        <a14:foregroundMark x1="81444" y1="32677" x2="75889" y2="31102"/>
                        <a14:foregroundMark x1="75889" y1="31102" x2="76778" y2="41142"/>
                        <a14:foregroundMark x1="76778" y1="41142" x2="77222" y2="41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80" r="9680" b="52236"/>
          <a:stretch/>
        </p:blipFill>
        <p:spPr bwMode="auto">
          <a:xfrm>
            <a:off x="6564052" y="4302512"/>
            <a:ext cx="2232248" cy="23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요즘 뜨는 4대 프로그래밍 언어, 이렇게 배워보세요&quot; | Bloter.net">
            <a:extLst>
              <a:ext uri="{FF2B5EF4-FFF2-40B4-BE49-F238E27FC236}">
                <a16:creationId xmlns:a16="http://schemas.microsoft.com/office/drawing/2014/main" id="{E4CBAF0A-40B1-419F-AEB6-C48C517D3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6848" b="95122" l="51500" r="94500">
                        <a14:foregroundMark x1="52625" y1="58912" x2="54000" y2="59099"/>
                        <a14:foregroundMark x1="53500" y1="75422" x2="54875" y2="74672"/>
                        <a14:foregroundMark x1="61125" y1="72045" x2="63750" y2="77298"/>
                        <a14:foregroundMark x1="64000" y1="56848" x2="64000" y2="56848"/>
                        <a14:foregroundMark x1="64000" y1="56848" x2="64000" y2="56848"/>
                        <a14:foregroundMark x1="69500" y1="69231" x2="70191" y2="74247"/>
                        <a14:foregroundMark x1="75375" y1="71295" x2="75375" y2="74484"/>
                        <a14:foregroundMark x1="80375" y1="69981" x2="80875" y2="72795"/>
                        <a14:foregroundMark x1="83625" y1="68668" x2="83500" y2="71857"/>
                        <a14:foregroundMark x1="86375" y1="68105" x2="86375" y2="68105"/>
                        <a14:foregroundMark x1="86375" y1="70919" x2="86375" y2="70919"/>
                        <a14:foregroundMark x1="88750" y1="71107" x2="88750" y2="71107"/>
                        <a14:backgroundMark x1="70750" y1="74109" x2="70875" y2="75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0" t="52837"/>
          <a:stretch/>
        </p:blipFill>
        <p:spPr bwMode="auto">
          <a:xfrm>
            <a:off x="1784226" y="167942"/>
            <a:ext cx="4098032" cy="239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0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0B3E9-6495-4C5C-B423-E4F10EBC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5390A-8EA4-464F-AEDC-AFF9F317D85D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절차지향의 장단점</a:t>
            </a:r>
            <a:r>
              <a:rPr lang="en-US" altLang="ko-KR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</a:t>
            </a:r>
            <a:r>
              <a:rPr lang="en-US" altLang="ko-KR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44FEABC6-0DEC-4883-99BF-8676F69B04EE}"/>
              </a:ext>
            </a:extLst>
          </p:cNvPr>
          <p:cNvSpPr txBox="1"/>
          <p:nvPr/>
        </p:nvSpPr>
        <p:spPr>
          <a:xfrm>
            <a:off x="983432" y="908720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pic>
        <p:nvPicPr>
          <p:cNvPr id="1028" name="Picture 4" descr="무료아이콘]자전거,bicycle,g90179.com,ai,png : 네이버 블로그">
            <a:extLst>
              <a:ext uri="{FF2B5EF4-FFF2-40B4-BE49-F238E27FC236}">
                <a16:creationId xmlns:a16="http://schemas.microsoft.com/office/drawing/2014/main" id="{50E3F86B-4124-411E-9246-B4D617DBC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01671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갈색 곰, 곰 인형 장난감 육식 동물, 곰, 어린이, 카니발란, 스마일 png | PNGWing">
            <a:extLst>
              <a:ext uri="{FF2B5EF4-FFF2-40B4-BE49-F238E27FC236}">
                <a16:creationId xmlns:a16="http://schemas.microsoft.com/office/drawing/2014/main" id="{CF60E289-FC09-4AE9-8173-452D9D2FA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7" b="97656" l="10000" r="90000">
                        <a14:foregroundMark x1="33913" y1="1367" x2="40435" y2="9961"/>
                        <a14:foregroundMark x1="40435" y1="9961" x2="53478" y2="14258"/>
                        <a14:foregroundMark x1="53478" y1="14258" x2="60217" y2="12891"/>
                        <a14:foregroundMark x1="60217" y1="12891" x2="64565" y2="6836"/>
                        <a14:foregroundMark x1="64565" y1="6836" x2="64565" y2="6836"/>
                        <a14:foregroundMark x1="49783" y1="5078" x2="48043" y2="5664"/>
                        <a14:foregroundMark x1="67935" y1="4492" x2="67935" y2="4492"/>
                        <a14:foregroundMark x1="67935" y1="4492" x2="67935" y2="4492"/>
                        <a14:foregroundMark x1="49783" y1="4297" x2="49783" y2="4297"/>
                        <a14:foregroundMark x1="49783" y1="4297" x2="49783" y2="4297"/>
                        <a14:foregroundMark x1="60761" y1="92578" x2="60761" y2="92578"/>
                        <a14:foregroundMark x1="60761" y1="92578" x2="60761" y2="92578"/>
                        <a14:foregroundMark x1="60326" y1="97266" x2="60326" y2="97266"/>
                        <a14:foregroundMark x1="60326" y1="97266" x2="60326" y2="97266"/>
                        <a14:foregroundMark x1="38913" y1="97656" x2="38913" y2="97656"/>
                        <a14:foregroundMark x1="38913" y1="97656" x2="38913" y2="9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243071"/>
            <a:ext cx="3456384" cy="192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8325A-A5EB-40A6-A7B7-FB4A05A4A2BC}"/>
              </a:ext>
            </a:extLst>
          </p:cNvPr>
          <p:cNvSpPr txBox="1"/>
          <p:nvPr/>
        </p:nvSpPr>
        <p:spPr>
          <a:xfrm>
            <a:off x="2924791" y="1278052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객체는 자신의 속성과 동작을 가지고 있고 다른 것과 식별 가능하다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A5D93-06EA-4C22-A41D-CFE2DCD32E7F}"/>
              </a:ext>
            </a:extLst>
          </p:cNvPr>
          <p:cNvSpPr txBox="1"/>
          <p:nvPr/>
        </p:nvSpPr>
        <p:spPr>
          <a:xfrm>
            <a:off x="983432" y="435772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속성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3F690-A908-4943-877B-7BAC1092B82B}"/>
              </a:ext>
            </a:extLst>
          </p:cNvPr>
          <p:cNvSpPr txBox="1"/>
          <p:nvPr/>
        </p:nvSpPr>
        <p:spPr>
          <a:xfrm>
            <a:off x="983432" y="550097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5158B-63FD-4E95-BDF6-4C9E436DC079}"/>
              </a:ext>
            </a:extLst>
          </p:cNvPr>
          <p:cNvSpPr txBox="1"/>
          <p:nvPr/>
        </p:nvSpPr>
        <p:spPr>
          <a:xfrm>
            <a:off x="1955540" y="4419281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핸들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안장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앞바퀴</a:t>
            </a:r>
            <a:endParaRPr lang="ko-KR" altLang="en-US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5580B-4349-47E3-A460-88994B2FE7EA}"/>
              </a:ext>
            </a:extLst>
          </p:cNvPr>
          <p:cNvSpPr txBox="1"/>
          <p:nvPr/>
        </p:nvSpPr>
        <p:spPr>
          <a:xfrm>
            <a:off x="4789984" y="4419281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귀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손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C5638-A80D-474F-9E20-BC08AB4CFCD2}"/>
              </a:ext>
            </a:extLst>
          </p:cNvPr>
          <p:cNvSpPr txBox="1"/>
          <p:nvPr/>
        </p:nvSpPr>
        <p:spPr>
          <a:xfrm>
            <a:off x="1955540" y="5562531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전진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브레이크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기어변경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75C08-DF94-44E2-A7EC-6C0BD3069820}"/>
              </a:ext>
            </a:extLst>
          </p:cNvPr>
          <p:cNvSpPr txBox="1"/>
          <p:nvPr/>
        </p:nvSpPr>
        <p:spPr>
          <a:xfrm>
            <a:off x="4871864" y="55625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인사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날기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422A264-68C6-4F2E-9EF3-ACF53D718058}"/>
              </a:ext>
            </a:extLst>
          </p:cNvPr>
          <p:cNvCxnSpPr>
            <a:cxnSpLocks/>
          </p:cNvCxnSpPr>
          <p:nvPr/>
        </p:nvCxnSpPr>
        <p:spPr>
          <a:xfrm>
            <a:off x="4367808" y="1556792"/>
            <a:ext cx="3600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64176D-400A-4F7D-95EE-E427E821770D}"/>
              </a:ext>
            </a:extLst>
          </p:cNvPr>
          <p:cNvCxnSpPr>
            <a:cxnSpLocks/>
          </p:cNvCxnSpPr>
          <p:nvPr/>
        </p:nvCxnSpPr>
        <p:spPr>
          <a:xfrm>
            <a:off x="5015880" y="1556792"/>
            <a:ext cx="3600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0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7E39E8-B2F3-40DD-8986-06AF7723D48E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절차지향의 장단점</a:t>
            </a:r>
            <a:r>
              <a:rPr lang="en-US" altLang="ko-KR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A4844B-7482-4612-9017-F73B5D0DCD19}"/>
              </a:ext>
            </a:extLst>
          </p:cNvPr>
          <p:cNvSpPr/>
          <p:nvPr/>
        </p:nvSpPr>
        <p:spPr>
          <a:xfrm>
            <a:off x="1631504" y="2204864"/>
            <a:ext cx="4032448" cy="201622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B42B23-57C7-451E-AA36-67C936F4229B}"/>
              </a:ext>
            </a:extLst>
          </p:cNvPr>
          <p:cNvSpPr/>
          <p:nvPr/>
        </p:nvSpPr>
        <p:spPr>
          <a:xfrm>
            <a:off x="4223792" y="3467451"/>
            <a:ext cx="1584176" cy="148429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3C67B-A0A3-4BD9-AD89-DC81A156213D}"/>
              </a:ext>
            </a:extLst>
          </p:cNvPr>
          <p:cNvSpPr/>
          <p:nvPr/>
        </p:nvSpPr>
        <p:spPr>
          <a:xfrm>
            <a:off x="1991544" y="2348880"/>
            <a:ext cx="936104" cy="8793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24A1ED-01B4-4F1B-B762-5E2645A78AEA}"/>
              </a:ext>
            </a:extLst>
          </p:cNvPr>
          <p:cNvSpPr/>
          <p:nvPr/>
        </p:nvSpPr>
        <p:spPr>
          <a:xfrm>
            <a:off x="3251684" y="2359455"/>
            <a:ext cx="936104" cy="185014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E957BD-0358-43E5-803B-42B615084A5E}"/>
              </a:ext>
            </a:extLst>
          </p:cNvPr>
          <p:cNvSpPr/>
          <p:nvPr/>
        </p:nvSpPr>
        <p:spPr>
          <a:xfrm>
            <a:off x="4403812" y="2399907"/>
            <a:ext cx="936104" cy="8793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28F60A-E4A2-43F4-AFA6-B8C02964043E}"/>
              </a:ext>
            </a:extLst>
          </p:cNvPr>
          <p:cNvSpPr/>
          <p:nvPr/>
        </p:nvSpPr>
        <p:spPr>
          <a:xfrm>
            <a:off x="1631504" y="3416424"/>
            <a:ext cx="1584176" cy="148429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DC3D49-0BA0-40B9-829A-6742052E09F5}"/>
              </a:ext>
            </a:extLst>
          </p:cNvPr>
          <p:cNvSpPr txBox="1"/>
          <p:nvPr/>
        </p:nvSpPr>
        <p:spPr>
          <a:xfrm>
            <a:off x="2069307" y="3978171"/>
            <a:ext cx="109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1C1C1C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AE164-BDFE-469C-B2A2-D90BD7BADAB5}"/>
              </a:ext>
            </a:extLst>
          </p:cNvPr>
          <p:cNvSpPr txBox="1"/>
          <p:nvPr/>
        </p:nvSpPr>
        <p:spPr>
          <a:xfrm>
            <a:off x="2855640" y="1231493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유지보수 쉬움</a:t>
            </a:r>
          </a:p>
        </p:txBody>
      </p:sp>
    </p:spTree>
    <p:extLst>
      <p:ext uri="{BB962C8B-B14F-4D97-AF65-F5344CB8AC3E}">
        <p14:creationId xmlns:p14="http://schemas.microsoft.com/office/powerpoint/2010/main" val="17243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7E39E8-B2F3-40DD-8986-06AF7723D48E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절차지향의 장단점</a:t>
            </a:r>
            <a:r>
              <a:rPr lang="en-US" altLang="ko-KR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</a:t>
            </a:r>
            <a:r>
              <a:rPr lang="en-US" altLang="ko-KR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824633-7619-42F9-8FBC-25D35F7FB148}"/>
              </a:ext>
            </a:extLst>
          </p:cNvPr>
          <p:cNvGrpSpPr/>
          <p:nvPr/>
        </p:nvGrpSpPr>
        <p:grpSpPr>
          <a:xfrm>
            <a:off x="1631504" y="2204865"/>
            <a:ext cx="1684641" cy="1107996"/>
            <a:chOff x="1631504" y="2204864"/>
            <a:chExt cx="4176464" cy="274687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A4844B-7482-4612-9017-F73B5D0DCD19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EB42B23-57C7-451E-AA36-67C936F4229B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B3C67B-A0A3-4BD9-AD89-DC81A156213D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24A1ED-01B4-4F1B-B762-5E2645A78AEA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E957BD-0358-43E5-803B-42B615084A5E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28F60A-E4A2-43F4-AFA6-B8C02964043E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D36AA12-47D5-44EF-B834-43FEFBCE76CB}"/>
              </a:ext>
            </a:extLst>
          </p:cNvPr>
          <p:cNvSpPr txBox="1"/>
          <p:nvPr/>
        </p:nvSpPr>
        <p:spPr>
          <a:xfrm>
            <a:off x="2749757" y="1235251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재사용이 용이</a:t>
            </a:r>
            <a:endParaRPr lang="en-US" altLang="ko-KR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6CC412-24CE-4A68-A3A2-9924122BD4A2}"/>
              </a:ext>
            </a:extLst>
          </p:cNvPr>
          <p:cNvGrpSpPr/>
          <p:nvPr/>
        </p:nvGrpSpPr>
        <p:grpSpPr>
          <a:xfrm>
            <a:off x="3617957" y="2204004"/>
            <a:ext cx="1684641" cy="1107996"/>
            <a:chOff x="1631504" y="2204864"/>
            <a:chExt cx="4176464" cy="27468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C774375-04B0-4E06-A486-89954327D6DC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77AE8D-BAE7-4812-AFB9-C7C0557E6CE9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52EF72-BB81-46EB-9928-BD157A053037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2DA674-5BA5-4816-921F-3FBED7BB5223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CEA801-10B4-4809-80B4-198FC6C2D52F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D3DA07-03D8-43A4-8A41-8AE610A2D27A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672E49-51CF-4891-9FFC-6AB7B7A597F5}"/>
              </a:ext>
            </a:extLst>
          </p:cNvPr>
          <p:cNvGrpSpPr/>
          <p:nvPr/>
        </p:nvGrpSpPr>
        <p:grpSpPr>
          <a:xfrm>
            <a:off x="5656105" y="2204004"/>
            <a:ext cx="1684641" cy="1107996"/>
            <a:chOff x="1631504" y="2204864"/>
            <a:chExt cx="4176464" cy="274687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CDC352-D766-4B7B-AF35-D12DF42FF9DD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F2818EB-8756-4072-A327-BDFC6D60B6B3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CEEAEF2-BC13-4ED7-A395-6B463CB7156E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D2FC12D-CF6B-4263-B68F-6089ED5A3F68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50B17C-9F53-4EE5-9EAE-C96B20073188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2457BD3-F78F-420B-A500-738B762076BB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2ED02F-81A1-48BE-B177-1D895A7AE7B4}"/>
              </a:ext>
            </a:extLst>
          </p:cNvPr>
          <p:cNvSpPr txBox="1"/>
          <p:nvPr/>
        </p:nvSpPr>
        <p:spPr>
          <a:xfrm>
            <a:off x="4079776" y="47420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DA513-47D2-45F6-99EC-26C1D82AB8EC}"/>
              </a:ext>
            </a:extLst>
          </p:cNvPr>
          <p:cNvSpPr txBox="1"/>
          <p:nvPr/>
        </p:nvSpPr>
        <p:spPr>
          <a:xfrm>
            <a:off x="4079776" y="47420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DD490F-8F2C-4BB0-A29C-7E3F8FA61875}"/>
              </a:ext>
            </a:extLst>
          </p:cNvPr>
          <p:cNvSpPr txBox="1"/>
          <p:nvPr/>
        </p:nvSpPr>
        <p:spPr>
          <a:xfrm>
            <a:off x="4079776" y="47374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</p:spTree>
    <p:extLst>
      <p:ext uri="{BB962C8B-B14F-4D97-AF65-F5344CB8AC3E}">
        <p14:creationId xmlns:p14="http://schemas.microsoft.com/office/powerpoint/2010/main" val="29291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7E39E8-B2F3-40DD-8986-06AF7723D48E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절차지향의 장단점</a:t>
            </a:r>
            <a:r>
              <a:rPr lang="en-US" altLang="ko-KR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</a:t>
            </a:r>
            <a:r>
              <a:rPr lang="en-US" altLang="ko-KR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824633-7619-42F9-8FBC-25D35F7FB148}"/>
              </a:ext>
            </a:extLst>
          </p:cNvPr>
          <p:cNvGrpSpPr/>
          <p:nvPr/>
        </p:nvGrpSpPr>
        <p:grpSpPr>
          <a:xfrm>
            <a:off x="1631504" y="2204865"/>
            <a:ext cx="1684641" cy="1107996"/>
            <a:chOff x="1631504" y="2204864"/>
            <a:chExt cx="4176464" cy="274687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A4844B-7482-4612-9017-F73B5D0DCD19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EB42B23-57C7-451E-AA36-67C936F4229B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B3C67B-A0A3-4BD9-AD89-DC81A156213D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24A1ED-01B4-4F1B-B762-5E2645A78AEA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E957BD-0358-43E5-803B-42B615084A5E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28F60A-E4A2-43F4-AFA6-B8C02964043E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6CC412-24CE-4A68-A3A2-9924122BD4A2}"/>
              </a:ext>
            </a:extLst>
          </p:cNvPr>
          <p:cNvGrpSpPr/>
          <p:nvPr/>
        </p:nvGrpSpPr>
        <p:grpSpPr>
          <a:xfrm>
            <a:off x="3617957" y="2204004"/>
            <a:ext cx="1684641" cy="1107996"/>
            <a:chOff x="1631504" y="2204864"/>
            <a:chExt cx="4176464" cy="27468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C774375-04B0-4E06-A486-89954327D6DC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77AE8D-BAE7-4812-AFB9-C7C0557E6CE9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52EF72-BB81-46EB-9928-BD157A053037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2DA674-5BA5-4816-921F-3FBED7BB5223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CEA801-10B4-4809-80B4-198FC6C2D52F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D3DA07-03D8-43A4-8A41-8AE610A2D27A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C672E49-51CF-4891-9FFC-6AB7B7A597F5}"/>
              </a:ext>
            </a:extLst>
          </p:cNvPr>
          <p:cNvGrpSpPr/>
          <p:nvPr/>
        </p:nvGrpSpPr>
        <p:grpSpPr>
          <a:xfrm>
            <a:off x="5656105" y="2204004"/>
            <a:ext cx="1684641" cy="1107996"/>
            <a:chOff x="1631504" y="2204864"/>
            <a:chExt cx="4176464" cy="274687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CDC352-D766-4B7B-AF35-D12DF42FF9DD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F2818EB-8756-4072-A327-BDFC6D60B6B3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CEEAEF2-BC13-4ED7-A395-6B463CB7156E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D2FC12D-CF6B-4263-B68F-6089ED5A3F68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50B17C-9F53-4EE5-9EAE-C96B20073188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2457BD3-F78F-420B-A500-738B762076BB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2ED02F-81A1-48BE-B177-1D895A7AE7B4}"/>
              </a:ext>
            </a:extLst>
          </p:cNvPr>
          <p:cNvSpPr txBox="1"/>
          <p:nvPr/>
        </p:nvSpPr>
        <p:spPr>
          <a:xfrm>
            <a:off x="2060540" y="356238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DA513-47D2-45F6-99EC-26C1D82AB8EC}"/>
              </a:ext>
            </a:extLst>
          </p:cNvPr>
          <p:cNvSpPr txBox="1"/>
          <p:nvPr/>
        </p:nvSpPr>
        <p:spPr>
          <a:xfrm>
            <a:off x="4079776" y="35636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DD490F-8F2C-4BB0-A29C-7E3F8FA61875}"/>
              </a:ext>
            </a:extLst>
          </p:cNvPr>
          <p:cNvSpPr txBox="1"/>
          <p:nvPr/>
        </p:nvSpPr>
        <p:spPr>
          <a:xfrm>
            <a:off x="6096000" y="35636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40FA3F-5372-40C4-A428-8055F032358D}"/>
              </a:ext>
            </a:extLst>
          </p:cNvPr>
          <p:cNvSpPr txBox="1"/>
          <p:nvPr/>
        </p:nvSpPr>
        <p:spPr>
          <a:xfrm>
            <a:off x="1667733" y="3928775"/>
            <a:ext cx="16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소리를 내며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4F5989-F2BE-466B-BF40-41A0B407F3C6}"/>
              </a:ext>
            </a:extLst>
          </p:cNvPr>
          <p:cNvSpPr txBox="1"/>
          <p:nvPr/>
        </p:nvSpPr>
        <p:spPr>
          <a:xfrm>
            <a:off x="3842982" y="3931107"/>
            <a:ext cx="161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작아지며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9382E4-88FE-408D-B4A6-5F94BC848408}"/>
              </a:ext>
            </a:extLst>
          </p:cNvPr>
          <p:cNvSpPr txBox="1"/>
          <p:nvPr/>
        </p:nvSpPr>
        <p:spPr>
          <a:xfrm>
            <a:off x="2749757" y="1235251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재사용이 용이</a:t>
            </a:r>
            <a:endParaRPr lang="en-US" altLang="ko-KR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69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절차지향의 장단점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7881D-CF3D-4A88-9448-8CE8C19A0119}"/>
              </a:ext>
            </a:extLst>
          </p:cNvPr>
          <p:cNvSpPr txBox="1"/>
          <p:nvPr/>
        </p:nvSpPr>
        <p:spPr>
          <a:xfrm>
            <a:off x="983432" y="2400297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24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설계시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많은 시간과 노력이 필요</a:t>
            </a:r>
            <a:endParaRPr lang="en-US" altLang="ko-KR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E4495-CC6C-40B2-8AB7-3786217B58ED}"/>
              </a:ext>
            </a:extLst>
          </p:cNvPr>
          <p:cNvSpPr txBox="1"/>
          <p:nvPr/>
        </p:nvSpPr>
        <p:spPr>
          <a:xfrm>
            <a:off x="983432" y="181642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객체가 많으면 용량이 커질 수 있음</a:t>
            </a:r>
          </a:p>
        </p:txBody>
      </p:sp>
      <p:pic>
        <p:nvPicPr>
          <p:cNvPr id="10" name="Picture 4" descr="PSD부터 FRAMER까지. _UI 플랫폼이 PSD에서 스케치로 변했을 때, 인터랙션 디자이너의… | by Minseon Keem |  Medium">
            <a:extLst>
              <a:ext uri="{FF2B5EF4-FFF2-40B4-BE49-F238E27FC236}">
                <a16:creationId xmlns:a16="http://schemas.microsoft.com/office/drawing/2014/main" id="{1ABA32B6-C713-46CE-BE84-7812684C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922" l="5469" r="93750">
                        <a14:foregroundMark x1="52734" y1="8984" x2="32813" y2="11328"/>
                        <a14:foregroundMark x1="32813" y1="11328" x2="21484" y2="18750"/>
                        <a14:foregroundMark x1="52344" y1="7422" x2="73047" y2="13281"/>
                        <a14:foregroundMark x1="73047" y1="13281" x2="87109" y2="28125"/>
                        <a14:foregroundMark x1="87109" y1="28125" x2="93750" y2="47656"/>
                        <a14:foregroundMark x1="93750" y1="47656" x2="91406" y2="58203"/>
                        <a14:foregroundMark x1="57422" y1="6250" x2="43359" y2="8203"/>
                        <a14:foregroundMark x1="5469" y1="45703" x2="5859" y2="50391"/>
                        <a14:foregroundMark x1="25781" y1="92969" x2="45703" y2="91016"/>
                        <a14:foregroundMark x1="45703" y1="91016" x2="53516" y2="91016"/>
                        <a14:foregroundMark x1="30078" y1="94531" x2="37109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88" y="33209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582AE8-614B-4556-A0A7-947E02D83E1D}"/>
              </a:ext>
            </a:extLst>
          </p:cNvPr>
          <p:cNvSpPr/>
          <p:nvPr/>
        </p:nvSpPr>
        <p:spPr>
          <a:xfrm>
            <a:off x="5555940" y="2883520"/>
            <a:ext cx="864096" cy="926852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8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절차지향의 장단점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절차지향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E4495-CC6C-40B2-8AB7-3786217B58ED}"/>
              </a:ext>
            </a:extLst>
          </p:cNvPr>
          <p:cNvSpPr txBox="1"/>
          <p:nvPr/>
        </p:nvSpPr>
        <p:spPr>
          <a:xfrm>
            <a:off x="983432" y="181642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실행속도가 객체지향보다 빠르다</a:t>
            </a:r>
          </a:p>
        </p:txBody>
      </p:sp>
      <p:pic>
        <p:nvPicPr>
          <p:cNvPr id="10" name="Picture 4" descr="PSD부터 FRAMER까지. _UI 플랫폼이 PSD에서 스케치로 변했을 때, 인터랙션 디자이너의… | by Minseon Keem |  Medium">
            <a:extLst>
              <a:ext uri="{FF2B5EF4-FFF2-40B4-BE49-F238E27FC236}">
                <a16:creationId xmlns:a16="http://schemas.microsoft.com/office/drawing/2014/main" id="{1ABA32B6-C713-46CE-BE84-7812684C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922" l="5469" r="93750">
                        <a14:foregroundMark x1="52734" y1="8984" x2="32813" y2="11328"/>
                        <a14:foregroundMark x1="32813" y1="11328" x2="21484" y2="18750"/>
                        <a14:foregroundMark x1="52344" y1="7422" x2="73047" y2="13281"/>
                        <a14:foregroundMark x1="73047" y1="13281" x2="87109" y2="28125"/>
                        <a14:foregroundMark x1="87109" y1="28125" x2="93750" y2="47656"/>
                        <a14:foregroundMark x1="93750" y1="47656" x2="91406" y2="58203"/>
                        <a14:foregroundMark x1="57422" y1="6250" x2="43359" y2="8203"/>
                        <a14:foregroundMark x1="5469" y1="45703" x2="5859" y2="50391"/>
                        <a14:foregroundMark x1="25781" y1="92969" x2="45703" y2="91016"/>
                        <a14:foregroundMark x1="45703" y1="91016" x2="53516" y2="91016"/>
                        <a14:foregroundMark x1="30078" y1="94531" x2="37109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88" y="33209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582AE8-614B-4556-A0A7-947E02D83E1D}"/>
              </a:ext>
            </a:extLst>
          </p:cNvPr>
          <p:cNvSpPr/>
          <p:nvPr/>
        </p:nvSpPr>
        <p:spPr>
          <a:xfrm>
            <a:off x="5555940" y="2883520"/>
            <a:ext cx="864096" cy="926852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6CC412-24CE-4A68-A3A2-9924122BD4A2}"/>
              </a:ext>
            </a:extLst>
          </p:cNvPr>
          <p:cNvGrpSpPr/>
          <p:nvPr/>
        </p:nvGrpSpPr>
        <p:grpSpPr>
          <a:xfrm>
            <a:off x="3467734" y="1700378"/>
            <a:ext cx="5256531" cy="3457244"/>
            <a:chOff x="1631504" y="2204864"/>
            <a:chExt cx="4176464" cy="27468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C774375-04B0-4E06-A486-89954327D6DC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77AE8D-BAE7-4812-AFB9-C7C0557E6CE9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52EF72-BB81-46EB-9928-BD157A053037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52DA674-5BA5-4816-921F-3FBED7BB5223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CEA801-10B4-4809-80B4-198FC6C2D52F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D3DA07-03D8-43A4-8A41-8AE610A2D27A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01E1B93-AF48-4CC3-9232-20BAADDB0348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 특징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!!객체지향">
            <a:extLst>
              <a:ext uri="{FF2B5EF4-FFF2-40B4-BE49-F238E27FC236}">
                <a16:creationId xmlns:a16="http://schemas.microsoft.com/office/drawing/2014/main" id="{305686AB-B667-4A7E-A597-14AEEBC257BF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AB6E4-726B-42CF-B9DB-E2B3A15C2F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1C1C">
              <a:alpha val="7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17ACF4-F6BA-475F-AAC5-CCBDA6B8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55" y="0"/>
            <a:ext cx="7303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01E1B93-AF48-4CC3-9232-20BAADDB0348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 특징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!!객체지향">
            <a:extLst>
              <a:ext uri="{FF2B5EF4-FFF2-40B4-BE49-F238E27FC236}">
                <a16:creationId xmlns:a16="http://schemas.microsoft.com/office/drawing/2014/main" id="{305686AB-B667-4A7E-A597-14AEEBC257BF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AE24A-9681-40C2-A28E-9D0E82765CC5}"/>
              </a:ext>
            </a:extLst>
          </p:cNvPr>
          <p:cNvSpPr txBox="1"/>
          <p:nvPr/>
        </p:nvSpPr>
        <p:spPr>
          <a:xfrm>
            <a:off x="3359696" y="793521"/>
            <a:ext cx="59046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추상화</a:t>
            </a:r>
            <a:endParaRPr lang="en-US" altLang="ko-KR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캡슐화</a:t>
            </a:r>
            <a:endParaRPr lang="en-US" altLang="ko-KR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상속성</a:t>
            </a:r>
            <a:endParaRPr lang="en-US" altLang="ko-KR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다형성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0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01E1B93-AF48-4CC3-9232-20BAADDB0348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 특징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!!객체지향">
            <a:extLst>
              <a:ext uri="{FF2B5EF4-FFF2-40B4-BE49-F238E27FC236}">
                <a16:creationId xmlns:a16="http://schemas.microsoft.com/office/drawing/2014/main" id="{305686AB-B667-4A7E-A597-14AEEBC257BF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추상화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CF915E-2C78-49CE-8883-88FDABE9E356}"/>
              </a:ext>
            </a:extLst>
          </p:cNvPr>
          <p:cNvGrpSpPr/>
          <p:nvPr/>
        </p:nvGrpSpPr>
        <p:grpSpPr>
          <a:xfrm>
            <a:off x="1631504" y="2204865"/>
            <a:ext cx="1684641" cy="1107996"/>
            <a:chOff x="1631504" y="2204864"/>
            <a:chExt cx="4176464" cy="274687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D04480-E91D-4D71-BD1D-A54824D12EE7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6D4A9F1-DCA2-4A8F-86C9-B4F38E0DBB2F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9C6DDB-5B25-4A74-AC84-89050AC8EF29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368C91-329C-44DD-83F2-BE9644DC1E23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B0D5D1-1A7E-4F59-B847-BBE2E5DD78E0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7482948-46B5-4867-9D24-FD8124FAA5D0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831D9C-B5E9-4924-A81A-A0A4F886D2C2}"/>
              </a:ext>
            </a:extLst>
          </p:cNvPr>
          <p:cNvGrpSpPr/>
          <p:nvPr/>
        </p:nvGrpSpPr>
        <p:grpSpPr>
          <a:xfrm>
            <a:off x="3617957" y="2204004"/>
            <a:ext cx="1684641" cy="1107996"/>
            <a:chOff x="1631504" y="2204864"/>
            <a:chExt cx="4176464" cy="274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5D894D-0DB1-44EB-BB39-8758E900E81A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60BB9B4-A7A1-435B-972E-03A36B0C451A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89DC73-7E4C-4DC4-9D8B-FDB823339AC4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FF60A2-5410-45A0-80E5-A6D50AF88629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53B049-57CF-4F45-A147-1615FF9F7AE3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898D15-F31E-4762-8DFE-9C5367739B31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00A7B92-4B4D-483B-BF3A-DB1CD35D1580}"/>
              </a:ext>
            </a:extLst>
          </p:cNvPr>
          <p:cNvGrpSpPr/>
          <p:nvPr/>
        </p:nvGrpSpPr>
        <p:grpSpPr>
          <a:xfrm>
            <a:off x="5656105" y="2204004"/>
            <a:ext cx="1684641" cy="1107996"/>
            <a:chOff x="1631504" y="2204864"/>
            <a:chExt cx="4176464" cy="274687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1E8FB8-CE19-4D55-89D8-94419A81C97F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B9B8664-AF90-4E3D-A4CC-B2C43FE12904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6D393A-0094-49EE-81AF-97496AE72B73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DA068A-AB01-43FB-B097-569CEC5CEF21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0887FC-6D4E-43CC-BD62-ABB02D8C0D08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15DD1A5-56FC-43A5-8072-38360ACFEC55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527F5EE-74A1-44CB-8DF0-F4F5839B5FFC}"/>
              </a:ext>
            </a:extLst>
          </p:cNvPr>
          <p:cNvSpPr txBox="1"/>
          <p:nvPr/>
        </p:nvSpPr>
        <p:spPr>
          <a:xfrm>
            <a:off x="1464207" y="3545140"/>
            <a:ext cx="201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소리를 내며 멈춘다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A0B0FA-1547-4D60-BB5F-E4873B679974}"/>
              </a:ext>
            </a:extLst>
          </p:cNvPr>
          <p:cNvSpPr txBox="1"/>
          <p:nvPr/>
        </p:nvSpPr>
        <p:spPr>
          <a:xfrm>
            <a:off x="3617957" y="3563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작아지며 멈춘다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DDA9A-9A62-436A-9C5B-5242ED2CE4E9}"/>
              </a:ext>
            </a:extLst>
          </p:cNvPr>
          <p:cNvSpPr txBox="1"/>
          <p:nvPr/>
        </p:nvSpPr>
        <p:spPr>
          <a:xfrm>
            <a:off x="6096000" y="35636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</p:spTree>
    <p:extLst>
      <p:ext uri="{BB962C8B-B14F-4D97-AF65-F5344CB8AC3E}">
        <p14:creationId xmlns:p14="http://schemas.microsoft.com/office/powerpoint/2010/main" val="11329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01E1B93-AF48-4CC3-9232-20BAADDB0348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 특징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!!객체지향">
            <a:extLst>
              <a:ext uri="{FF2B5EF4-FFF2-40B4-BE49-F238E27FC236}">
                <a16:creationId xmlns:a16="http://schemas.microsoft.com/office/drawing/2014/main" id="{305686AB-B667-4A7E-A597-14AEEBC257BF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추상화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CF915E-2C78-49CE-8883-88FDABE9E356}"/>
              </a:ext>
            </a:extLst>
          </p:cNvPr>
          <p:cNvGrpSpPr/>
          <p:nvPr/>
        </p:nvGrpSpPr>
        <p:grpSpPr>
          <a:xfrm>
            <a:off x="1631504" y="2204865"/>
            <a:ext cx="1684641" cy="1107996"/>
            <a:chOff x="1631504" y="2204864"/>
            <a:chExt cx="4176464" cy="274687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D04480-E91D-4D71-BD1D-A54824D12EE7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6D4A9F1-DCA2-4A8F-86C9-B4F38E0DBB2F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9C6DDB-5B25-4A74-AC84-89050AC8EF29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368C91-329C-44DD-83F2-BE9644DC1E23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B0D5D1-1A7E-4F59-B847-BBE2E5DD78E0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7482948-46B5-4867-9D24-FD8124FAA5D0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831D9C-B5E9-4924-A81A-A0A4F886D2C2}"/>
              </a:ext>
            </a:extLst>
          </p:cNvPr>
          <p:cNvGrpSpPr/>
          <p:nvPr/>
        </p:nvGrpSpPr>
        <p:grpSpPr>
          <a:xfrm>
            <a:off x="3617957" y="2204004"/>
            <a:ext cx="1684641" cy="1107996"/>
            <a:chOff x="1631504" y="2204864"/>
            <a:chExt cx="4176464" cy="274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5D894D-0DB1-44EB-BB39-8758E900E81A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60BB9B4-A7A1-435B-972E-03A36B0C451A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89DC73-7E4C-4DC4-9D8B-FDB823339AC4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FF60A2-5410-45A0-80E5-A6D50AF88629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53B049-57CF-4F45-A147-1615FF9F7AE3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898D15-F31E-4762-8DFE-9C5367739B31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00A7B92-4B4D-483B-BF3A-DB1CD35D1580}"/>
              </a:ext>
            </a:extLst>
          </p:cNvPr>
          <p:cNvGrpSpPr/>
          <p:nvPr/>
        </p:nvGrpSpPr>
        <p:grpSpPr>
          <a:xfrm>
            <a:off x="5656105" y="2204004"/>
            <a:ext cx="1684641" cy="1107996"/>
            <a:chOff x="1631504" y="2204864"/>
            <a:chExt cx="4176464" cy="274687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1E8FB8-CE19-4D55-89D8-94419A81C97F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B9B8664-AF90-4E3D-A4CC-B2C43FE12904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6D393A-0094-49EE-81AF-97496AE72B73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DA068A-AB01-43FB-B097-569CEC5CEF21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0887FC-6D4E-43CC-BD62-ABB02D8C0D08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15DD1A5-56FC-43A5-8072-38360ACFEC55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9977602-8A1E-4A9B-8AB3-D011EE301940}"/>
              </a:ext>
            </a:extLst>
          </p:cNvPr>
          <p:cNvSpPr txBox="1"/>
          <p:nvPr/>
        </p:nvSpPr>
        <p:spPr>
          <a:xfrm>
            <a:off x="4079776" y="47420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B1AC47-21B5-40C2-B0EC-B7F72C3372DF}"/>
              </a:ext>
            </a:extLst>
          </p:cNvPr>
          <p:cNvSpPr txBox="1"/>
          <p:nvPr/>
        </p:nvSpPr>
        <p:spPr>
          <a:xfrm>
            <a:off x="4079776" y="47420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B4430B-F6F2-4538-94E6-1186AC5814E3}"/>
              </a:ext>
            </a:extLst>
          </p:cNvPr>
          <p:cNvSpPr txBox="1"/>
          <p:nvPr/>
        </p:nvSpPr>
        <p:spPr>
          <a:xfrm>
            <a:off x="4079776" y="47374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</p:spTree>
    <p:extLst>
      <p:ext uri="{BB962C8B-B14F-4D97-AF65-F5344CB8AC3E}">
        <p14:creationId xmlns:p14="http://schemas.microsoft.com/office/powerpoint/2010/main" val="78818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Java의 equals()와 hashCode() 사용법 | Hanumoka, IT Blog">
            <a:extLst>
              <a:ext uri="{FF2B5EF4-FFF2-40B4-BE49-F238E27FC236}">
                <a16:creationId xmlns:a16="http://schemas.microsoft.com/office/drawing/2014/main" id="{B4523220-0E19-48A7-8CA4-2BEAF2132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395" y1="13194" x2="47754" y2="26736"/>
                        <a14:foregroundMark x1="47754" y1="26736" x2="47070" y2="28819"/>
                        <a14:foregroundMark x1="53809" y1="32948" x2="53809" y2="40625"/>
                        <a14:foregroundMark x1="56934" y1="20660" x2="57754" y2="20113"/>
                        <a14:foregroundMark x1="47461" y1="46875" x2="47461" y2="46875"/>
                        <a14:foregroundMark x1="47461" y1="46875" x2="47461" y2="46875"/>
                        <a14:foregroundMark x1="47461" y1="46875" x2="47461" y2="46875"/>
                        <a14:foregroundMark x1="48340" y1="53472" x2="48340" y2="53472"/>
                        <a14:foregroundMark x1="48340" y1="53472" x2="48340" y2="53472"/>
                        <a14:foregroundMark x1="49512" y1="59896" x2="49512" y2="59896"/>
                        <a14:foregroundMark x1="49512" y1="59896" x2="49512" y2="59896"/>
                        <a14:foregroundMark x1="63770" y1="44965" x2="63770" y2="44965"/>
                        <a14:foregroundMark x1="63770" y1="44965" x2="63770" y2="44965"/>
                        <a14:foregroundMark x1="56250" y1="70660" x2="56250" y2="70660"/>
                        <a14:foregroundMark x1="57910" y1="19965" x2="57910" y2="19965"/>
                        <a14:foregroundMark x1="57910" y1="19965" x2="57910" y2="19965"/>
                        <a14:foregroundMark x1="52930" y1="42535" x2="52734" y2="42882"/>
                        <a14:foregroundMark x1="49902" y1="39410" x2="49902" y2="39410"/>
                        <a14:foregroundMark x1="49902" y1="39410" x2="49902" y2="39410"/>
                        <a14:foregroundMark x1="50391" y1="40278" x2="50391" y2="40278"/>
                        <a14:foregroundMark x1="50391" y1="40278" x2="50391" y2="40278"/>
                        <a14:foregroundMark x1="58203" y1="19618" x2="58203" y2="19618"/>
                        <a14:foregroundMark x1="37012" y1="76042" x2="37012" y2="76042"/>
                        <a14:foregroundMark x1="42969" y1="80556" x2="42969" y2="80556"/>
                        <a14:foregroundMark x1="51465" y1="87153" x2="51465" y2="87153"/>
                        <a14:foregroundMark x1="64941" y1="82118" x2="64941" y2="82118"/>
                        <a14:backgroundMark x1="53418" y1="27431" x2="53418" y2="27431"/>
                        <a14:backgroundMark x1="53613" y1="27778" x2="53613" y2="27778"/>
                        <a14:backgroundMark x1="54102" y1="28646" x2="53906" y2="29167"/>
                        <a14:backgroundMark x1="54004" y1="27257" x2="54004" y2="31250"/>
                        <a14:backgroundMark x1="54004" y1="27083" x2="54004" y2="27083"/>
                        <a14:backgroundMark x1="54004" y1="27083" x2="54004" y2="27083"/>
                        <a14:backgroundMark x1="54199" y1="26563" x2="53809" y2="27431"/>
                        <a14:backgroundMark x1="53809" y1="30382" x2="54395" y2="32465"/>
                        <a14:backgroundMark x1="49708" y1="40278" x2="50098" y2="40625"/>
                        <a14:backgroundMark x1="48926" y1="39583" x2="49708" y2="40278"/>
                        <a14:backgroundMark x1="58789" y1="20139" x2="58008" y2="20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64" y="631925"/>
            <a:ext cx="4108715" cy="23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earn C Programming - [2021] Most Recommended C Tutorials | Hackr.io">
            <a:extLst>
              <a:ext uri="{FF2B5EF4-FFF2-40B4-BE49-F238E27FC236}">
                <a16:creationId xmlns:a16="http://schemas.microsoft.com/office/drawing/2014/main" id="{D4453F5D-3954-4BA3-A282-5EDCA08B7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00" b="98667" l="6667" r="90667">
                        <a14:foregroundMark x1="60889" y1="21778" x2="48889" y2="70222"/>
                        <a14:foregroundMark x1="53778" y1="24000" x2="25778" y2="37333"/>
                        <a14:foregroundMark x1="25778" y1="37333" x2="18222" y2="48444"/>
                        <a14:foregroundMark x1="18222" y1="48444" x2="18222" y2="48444"/>
                        <a14:foregroundMark x1="48889" y1="12889" x2="48889" y2="12889"/>
                        <a14:foregroundMark x1="48889" y1="12889" x2="48889" y2="12889"/>
                        <a14:foregroundMark x1="55111" y1="13778" x2="81333" y2="27111"/>
                        <a14:foregroundMark x1="81333" y1="27111" x2="83556" y2="54222"/>
                        <a14:foregroundMark x1="83556" y1="54222" x2="77778" y2="67556"/>
                        <a14:foregroundMark x1="77778" y1="67556" x2="55556" y2="84444"/>
                        <a14:foregroundMark x1="55556" y1="84444" x2="41778" y2="86667"/>
                        <a14:foregroundMark x1="41778" y1="86667" x2="25333" y2="82667"/>
                        <a14:foregroundMark x1="25333" y1="82667" x2="20444" y2="73333"/>
                        <a14:foregroundMark x1="50667" y1="14222" x2="33778" y2="18222"/>
                        <a14:foregroundMark x1="33778" y1="18222" x2="21333" y2="26667"/>
                        <a14:foregroundMark x1="21333" y1="26667" x2="13778" y2="39556"/>
                        <a14:foregroundMark x1="13778" y1="39556" x2="11556" y2="55556"/>
                        <a14:foregroundMark x1="11556" y1="55556" x2="14222" y2="68889"/>
                        <a14:foregroundMark x1="14222" y1="68889" x2="22222" y2="77333"/>
                        <a14:foregroundMark x1="49778" y1="4444" x2="49778" y2="4444"/>
                        <a14:foregroundMark x1="49778" y1="4444" x2="49778" y2="4444"/>
                        <a14:foregroundMark x1="52444" y1="20444" x2="52444" y2="20444"/>
                        <a14:foregroundMark x1="52444" y1="20444" x2="52444" y2="20444"/>
                        <a14:foregroundMark x1="43111" y1="22667" x2="25333" y2="49778"/>
                        <a14:foregroundMark x1="25333" y1="49778" x2="36889" y2="67556"/>
                        <a14:foregroundMark x1="36889" y1="67556" x2="52000" y2="74667"/>
                        <a14:foregroundMark x1="52000" y1="74667" x2="76444" y2="67556"/>
                        <a14:foregroundMark x1="76444" y1="67556" x2="91556" y2="40000"/>
                        <a14:foregroundMark x1="91556" y1="40000" x2="90667" y2="26667"/>
                        <a14:foregroundMark x1="90667" y1="26667" x2="77778" y2="23111"/>
                        <a14:foregroundMark x1="77778" y1="23111" x2="75111" y2="24444"/>
                        <a14:foregroundMark x1="50667" y1="94667" x2="11556" y2="71556"/>
                        <a14:foregroundMark x1="11556" y1="71556" x2="7111" y2="70222"/>
                        <a14:foregroundMark x1="33778" y1="71111" x2="48444" y2="98667"/>
                        <a14:foregroundMark x1="61778" y1="29333" x2="66222" y2="33333"/>
                        <a14:foregroundMark x1="72000" y1="32000" x2="66667" y2="2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926853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564D9B-8605-4ACC-BF39-D02C51F2FB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801" b="94533" l="4836" r="43520">
                        <a14:foregroundMark x1="18152" y1="61111" x2="19348" y2="79321"/>
                        <a14:foregroundMark x1="19348" y1="79321" x2="19565" y2="60185"/>
                        <a14:foregroundMark x1="19565" y1="60185" x2="18696" y2="61420"/>
                      </a14:backgroundRemoval>
                    </a14:imgEffect>
                  </a14:imgLayer>
                </a14:imgProps>
              </a:ext>
            </a:extLst>
          </a:blip>
          <a:srcRect t="45334" r="51644"/>
          <a:stretch/>
        </p:blipFill>
        <p:spPr>
          <a:xfrm>
            <a:off x="2207568" y="6841356"/>
            <a:ext cx="4237484" cy="16870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6BAD18-D053-45EC-93E5-A2A5384F7B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799" b="93532" l="73739" r="91488">
                        <a14:foregroundMark x1="73804" y1="67901" x2="79348" y2="66358"/>
                        <a14:foregroundMark x1="79348" y1="66358" x2="80435" y2="63580"/>
                        <a14:foregroundMark x1="76087" y1="69444" x2="77935" y2="69444"/>
                      </a14:backgroundRemoval>
                    </a14:imgEffect>
                  </a14:imgLayer>
                </a14:imgProps>
              </a:ext>
            </a:extLst>
          </a:blip>
          <a:srcRect l="71520" t="44332" r="6293" b="1002"/>
          <a:stretch/>
        </p:blipFill>
        <p:spPr>
          <a:xfrm>
            <a:off x="13080776" y="4280917"/>
            <a:ext cx="1944216" cy="1687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A29536-B970-4696-9E7A-643548770B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309" b="94136" l="4783" r="44891">
                        <a14:foregroundMark x1="18152" y1="61111" x2="19348" y2="79321"/>
                        <a14:foregroundMark x1="19348" y1="79321" x2="19565" y2="60185"/>
                        <a14:foregroundMark x1="19565" y1="60185" x2="18696" y2="61420"/>
                        <a14:foregroundMark x1="39783" y1="59568" x2="41739" y2="74383"/>
                        <a14:foregroundMark x1="41739" y1="74383" x2="40652" y2="56790"/>
                        <a14:foregroundMark x1="40652" y1="56790" x2="36739" y2="69136"/>
                        <a14:foregroundMark x1="36739" y1="69136" x2="38587" y2="83642"/>
                        <a14:foregroundMark x1="38587" y1="83642" x2="40109" y2="83951"/>
                        <a14:foregroundMark x1="43261" y1="68519" x2="42065" y2="84568"/>
                        <a14:foregroundMark x1="42065" y1="84568" x2="39674" y2="69753"/>
                        <a14:foregroundMark x1="39674" y1="69753" x2="39783" y2="69753"/>
                        <a14:foregroundMark x1="35326" y1="64506" x2="35326" y2="64506"/>
                        <a14:foregroundMark x1="35326" y1="64506" x2="35326" y2="64506"/>
                        <a14:foregroundMark x1="34130" y1="74691" x2="36196" y2="59877"/>
                        <a14:foregroundMark x1="36196" y1="59877" x2="42065" y2="60185"/>
                        <a14:foregroundMark x1="42065" y1="60185" x2="43152" y2="66975"/>
                        <a14:foregroundMark x1="42174" y1="61728" x2="43587" y2="77160"/>
                        <a14:foregroundMark x1="43587" y1="77160" x2="43587" y2="77160"/>
                        <a14:foregroundMark x1="41413" y1="67593" x2="44891" y2="70988"/>
                      </a14:backgroundRemoval>
                    </a14:imgEffect>
                  </a14:imgLayer>
                </a14:imgProps>
              </a:ext>
            </a:extLst>
          </a:blip>
          <a:srcRect l="29361" t="45334" r="51644"/>
          <a:stretch/>
        </p:blipFill>
        <p:spPr>
          <a:xfrm>
            <a:off x="7248128" y="-1458788"/>
            <a:ext cx="1664568" cy="1687066"/>
          </a:xfrm>
          <a:prstGeom prst="rect">
            <a:avLst/>
          </a:prstGeom>
        </p:spPr>
      </p:pic>
      <p:pic>
        <p:nvPicPr>
          <p:cNvPr id="2052" name="Picture 4" descr="프로그래밍 언어 컴퓨터 프로그래밍 프로그래머 로고, Mesosphere, 텍스트, 로고 png | PNGEgg">
            <a:extLst>
              <a:ext uri="{FF2B5EF4-FFF2-40B4-BE49-F238E27FC236}">
                <a16:creationId xmlns:a16="http://schemas.microsoft.com/office/drawing/2014/main" id="{D1290F65-9E46-4224-A798-A5934C119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777" b="42988" l="66884" r="87716">
                        <a14:foregroundMark x1="80000" y1="31890" x2="84000" y2="23819"/>
                        <a14:foregroundMark x1="84000" y1="23819" x2="81444" y2="32677"/>
                        <a14:foregroundMark x1="81444" y1="32677" x2="75889" y2="31102"/>
                        <a14:foregroundMark x1="75889" y1="31102" x2="76778" y2="41142"/>
                        <a14:foregroundMark x1="76778" y1="41142" x2="77222" y2="41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280" r="9680" b="52236"/>
          <a:stretch/>
        </p:blipFill>
        <p:spPr bwMode="auto">
          <a:xfrm>
            <a:off x="-2232248" y="3701281"/>
            <a:ext cx="2232248" cy="231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요즘 뜨는 4대 프로그래밍 언어, 이렇게 배워보세요&quot; | Bloter.net">
            <a:extLst>
              <a:ext uri="{FF2B5EF4-FFF2-40B4-BE49-F238E27FC236}">
                <a16:creationId xmlns:a16="http://schemas.microsoft.com/office/drawing/2014/main" id="{E4CBAF0A-40B1-419F-AEB6-C48C517D3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6848" b="95122" l="51500" r="94500">
                        <a14:foregroundMark x1="52625" y1="58912" x2="54000" y2="59099"/>
                        <a14:foregroundMark x1="53500" y1="75422" x2="54875" y2="74672"/>
                        <a14:foregroundMark x1="61125" y1="72045" x2="63750" y2="77298"/>
                        <a14:foregroundMark x1="64000" y1="56848" x2="64000" y2="56848"/>
                        <a14:foregroundMark x1="64000" y1="56848" x2="64000" y2="56848"/>
                        <a14:foregroundMark x1="69500" y1="69231" x2="70191" y2="74247"/>
                        <a14:foregroundMark x1="75375" y1="71295" x2="75375" y2="74484"/>
                        <a14:foregroundMark x1="80375" y1="69981" x2="80875" y2="72795"/>
                        <a14:foregroundMark x1="83625" y1="68668" x2="83500" y2="71857"/>
                        <a14:foregroundMark x1="86375" y1="68105" x2="86375" y2="68105"/>
                        <a14:foregroundMark x1="86375" y1="70919" x2="86375" y2="70919"/>
                        <a14:foregroundMark x1="88750" y1="71107" x2="88750" y2="71107"/>
                        <a14:backgroundMark x1="70750" y1="74109" x2="70875" y2="75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0" t="52837"/>
          <a:stretch/>
        </p:blipFill>
        <p:spPr bwMode="auto">
          <a:xfrm>
            <a:off x="-2472952" y="-1467544"/>
            <a:ext cx="4098032" cy="239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007DB-E711-406E-8A17-F50067064302}"/>
              </a:ext>
            </a:extLst>
          </p:cNvPr>
          <p:cNvSpPr txBox="1"/>
          <p:nvPr/>
        </p:nvSpPr>
        <p:spPr>
          <a:xfrm>
            <a:off x="5087888" y="4466473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스피드" panose="02020600000000000000" pitchFamily="18" charset="-127"/>
                <a:ea typeface="a스피드" panose="02020600000000000000" pitchFamily="18" charset="-127"/>
              </a:rPr>
              <a:t>“C</a:t>
            </a:r>
            <a:r>
              <a:rPr lang="ko-KR" altLang="en-US" sz="2000" dirty="0">
                <a:solidFill>
                  <a:schemeClr val="bg1"/>
                </a:solidFill>
                <a:latin typeface="a스피드" panose="02020600000000000000" pitchFamily="18" charset="-127"/>
                <a:ea typeface="a스피드" panose="02020600000000000000" pitchFamily="18" charset="-127"/>
              </a:rPr>
              <a:t>는 절차지향 언어이고 </a:t>
            </a:r>
            <a:r>
              <a:rPr lang="en-US" altLang="ko-KR" sz="2000" dirty="0">
                <a:solidFill>
                  <a:schemeClr val="bg1"/>
                </a:solidFill>
                <a:latin typeface="a스피드" panose="02020600000000000000" pitchFamily="18" charset="-127"/>
                <a:ea typeface="a스피드" panose="02020600000000000000" pitchFamily="18" charset="-127"/>
              </a:rPr>
              <a:t>JAVA</a:t>
            </a:r>
            <a:r>
              <a:rPr lang="ko-KR" altLang="en-US" sz="2000" dirty="0">
                <a:solidFill>
                  <a:schemeClr val="bg1"/>
                </a:solidFill>
                <a:latin typeface="a스피드" panose="02020600000000000000" pitchFamily="18" charset="-127"/>
                <a:ea typeface="a스피드" panose="02020600000000000000" pitchFamily="18" charset="-127"/>
              </a:rPr>
              <a:t>는 객체 지향 언어예요</a:t>
            </a:r>
            <a:r>
              <a:rPr lang="en-US" altLang="ko-KR" sz="2000" dirty="0">
                <a:solidFill>
                  <a:schemeClr val="bg1"/>
                </a:solidFill>
                <a:latin typeface="a스피드" panose="02020600000000000000" pitchFamily="18" charset="-127"/>
                <a:ea typeface="a스피드" panose="02020600000000000000" pitchFamily="18" charset="-127"/>
              </a:rPr>
              <a:t>”</a:t>
            </a:r>
            <a:endParaRPr lang="ko-KR" altLang="en-US" sz="2000" dirty="0">
              <a:solidFill>
                <a:schemeClr val="bg1"/>
              </a:solidFill>
              <a:latin typeface="a스피드" panose="02020600000000000000" pitchFamily="18" charset="-127"/>
              <a:ea typeface="a스피드" panose="02020600000000000000" pitchFamily="18" charset="-127"/>
            </a:endParaRPr>
          </a:p>
        </p:txBody>
      </p:sp>
      <p:pic>
        <p:nvPicPr>
          <p:cNvPr id="12" name="Picture 6" descr="스틱 그림 컴퓨터 아이콘, 다른 사람, 텍스트, 기타 png | PNGEgg">
            <a:extLst>
              <a:ext uri="{FF2B5EF4-FFF2-40B4-BE49-F238E27FC236}">
                <a16:creationId xmlns:a16="http://schemas.microsoft.com/office/drawing/2014/main" id="{15D462ED-8C03-4F45-9867-52E3AE6ED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102" b="96289" l="10000" r="90000">
                        <a14:foregroundMark x1="47667" y1="8105" x2="53222" y2="13965"/>
                        <a14:foregroundMark x1="53222" y1="13965" x2="49889" y2="10840"/>
                        <a14:foregroundMark x1="48889" y1="4102" x2="48889" y2="4102"/>
                        <a14:foregroundMark x1="48889" y1="4102" x2="48889" y2="4102"/>
                        <a14:foregroundMark x1="44556" y1="91992" x2="44556" y2="91992"/>
                        <a14:foregroundMark x1="44556" y1="91992" x2="44556" y2="91992"/>
                        <a14:foregroundMark x1="57111" y1="95117" x2="57111" y2="95117"/>
                        <a14:foregroundMark x1="57111" y1="95117" x2="57111" y2="95117"/>
                        <a14:foregroundMark x1="45000" y1="96289" x2="45000" y2="96289"/>
                        <a14:foregroundMark x1="45000" y1="96289" x2="45000" y2="96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60772"/>
          <a:stretch/>
        </p:blipFill>
        <p:spPr bwMode="auto">
          <a:xfrm>
            <a:off x="143526" y="3593046"/>
            <a:ext cx="6436942" cy="2872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856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01E1B93-AF48-4CC3-9232-20BAADDB0348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3: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 특징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!!객체지향">
            <a:extLst>
              <a:ext uri="{FF2B5EF4-FFF2-40B4-BE49-F238E27FC236}">
                <a16:creationId xmlns:a16="http://schemas.microsoft.com/office/drawing/2014/main" id="{305686AB-B667-4A7E-A597-14AEEBC257BF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상속성</a:t>
            </a:r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CF915E-2C78-49CE-8883-88FDABE9E356}"/>
              </a:ext>
            </a:extLst>
          </p:cNvPr>
          <p:cNvGrpSpPr/>
          <p:nvPr/>
        </p:nvGrpSpPr>
        <p:grpSpPr>
          <a:xfrm>
            <a:off x="1631504" y="2204865"/>
            <a:ext cx="1684641" cy="1107996"/>
            <a:chOff x="1631504" y="2204864"/>
            <a:chExt cx="4176464" cy="274687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D04480-E91D-4D71-BD1D-A54824D12EE7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6D4A9F1-DCA2-4A8F-86C9-B4F38E0DBB2F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9C6DDB-5B25-4A74-AC84-89050AC8EF29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368C91-329C-44DD-83F2-BE9644DC1E23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B0D5D1-1A7E-4F59-B847-BBE2E5DD78E0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7482948-46B5-4867-9D24-FD8124FAA5D0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831D9C-B5E9-4924-A81A-A0A4F886D2C2}"/>
              </a:ext>
            </a:extLst>
          </p:cNvPr>
          <p:cNvGrpSpPr/>
          <p:nvPr/>
        </p:nvGrpSpPr>
        <p:grpSpPr>
          <a:xfrm>
            <a:off x="3617957" y="2204004"/>
            <a:ext cx="1684641" cy="1107996"/>
            <a:chOff x="1631504" y="2204864"/>
            <a:chExt cx="4176464" cy="274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5D894D-0DB1-44EB-BB39-8758E900E81A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60BB9B4-A7A1-435B-972E-03A36B0C451A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89DC73-7E4C-4DC4-9D8B-FDB823339AC4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FF60A2-5410-45A0-80E5-A6D50AF88629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453B049-57CF-4F45-A147-1615FF9F7AE3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898D15-F31E-4762-8DFE-9C5367739B31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00A7B92-4B4D-483B-BF3A-DB1CD35D1580}"/>
              </a:ext>
            </a:extLst>
          </p:cNvPr>
          <p:cNvGrpSpPr/>
          <p:nvPr/>
        </p:nvGrpSpPr>
        <p:grpSpPr>
          <a:xfrm>
            <a:off x="5656105" y="2204004"/>
            <a:ext cx="1684641" cy="1107996"/>
            <a:chOff x="1631504" y="2204864"/>
            <a:chExt cx="4176464" cy="274687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1E8FB8-CE19-4D55-89D8-94419A81C97F}"/>
                </a:ext>
              </a:extLst>
            </p:cNvPr>
            <p:cNvSpPr/>
            <p:nvPr/>
          </p:nvSpPr>
          <p:spPr>
            <a:xfrm>
              <a:off x="1631504" y="2204864"/>
              <a:ext cx="4032448" cy="20162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B9B8664-AF90-4E3D-A4CC-B2C43FE12904}"/>
                </a:ext>
              </a:extLst>
            </p:cNvPr>
            <p:cNvSpPr/>
            <p:nvPr/>
          </p:nvSpPr>
          <p:spPr>
            <a:xfrm>
              <a:off x="4223792" y="3467451"/>
              <a:ext cx="1584176" cy="1484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6D393A-0094-49EE-81AF-97496AE72B73}"/>
                </a:ext>
              </a:extLst>
            </p:cNvPr>
            <p:cNvSpPr/>
            <p:nvPr/>
          </p:nvSpPr>
          <p:spPr>
            <a:xfrm>
              <a:off x="1991544" y="2348880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DA068A-AB01-43FB-B097-569CEC5CEF21}"/>
                </a:ext>
              </a:extLst>
            </p:cNvPr>
            <p:cNvSpPr/>
            <p:nvPr/>
          </p:nvSpPr>
          <p:spPr>
            <a:xfrm>
              <a:off x="3251684" y="2359455"/>
              <a:ext cx="936104" cy="1850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0887FC-6D4E-43CC-BD62-ABB02D8C0D08}"/>
                </a:ext>
              </a:extLst>
            </p:cNvPr>
            <p:cNvSpPr/>
            <p:nvPr/>
          </p:nvSpPr>
          <p:spPr>
            <a:xfrm>
              <a:off x="4403812" y="2399907"/>
              <a:ext cx="936104" cy="8793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15DD1A5-56FC-43A5-8072-38360ACFEC55}"/>
                </a:ext>
              </a:extLst>
            </p:cNvPr>
            <p:cNvSpPr/>
            <p:nvPr/>
          </p:nvSpPr>
          <p:spPr>
            <a:xfrm>
              <a:off x="1631504" y="3416424"/>
              <a:ext cx="1584176" cy="14842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527F5EE-74A1-44CB-8DF0-F4F5839B5FFC}"/>
              </a:ext>
            </a:extLst>
          </p:cNvPr>
          <p:cNvSpPr txBox="1"/>
          <p:nvPr/>
        </p:nvSpPr>
        <p:spPr>
          <a:xfrm>
            <a:off x="1464207" y="3545140"/>
            <a:ext cx="201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소리를 내며 멈춘다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A0B0FA-1547-4D60-BB5F-E4873B679974}"/>
              </a:ext>
            </a:extLst>
          </p:cNvPr>
          <p:cNvSpPr txBox="1"/>
          <p:nvPr/>
        </p:nvSpPr>
        <p:spPr>
          <a:xfrm>
            <a:off x="3617957" y="35636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작아지며 멈춘다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DDA9A-9A62-436A-9C5B-5242ED2CE4E9}"/>
              </a:ext>
            </a:extLst>
          </p:cNvPr>
          <p:cNvSpPr txBox="1"/>
          <p:nvPr/>
        </p:nvSpPr>
        <p:spPr>
          <a:xfrm>
            <a:off x="6096000" y="35636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멈춘다</a:t>
            </a:r>
          </a:p>
        </p:txBody>
      </p:sp>
    </p:spTree>
    <p:extLst>
      <p:ext uri="{BB962C8B-B14F-4D97-AF65-F5344CB8AC3E}">
        <p14:creationId xmlns:p14="http://schemas.microsoft.com/office/powerpoint/2010/main" val="30631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799903" y="3748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/>
              <a:t>감사합니다</a:t>
            </a:r>
            <a:r>
              <a:rPr lang="en-US" altLang="ko-KR" sz="3600"/>
              <a:t>.</a:t>
            </a:r>
            <a:endParaRPr lang="ko-KR" altLang="en-US" sz="36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고양이와 개는 달라요” SNS '고양이 산책' 유행에 전문가 충고">
            <a:extLst>
              <a:ext uri="{FF2B5EF4-FFF2-40B4-BE49-F238E27FC236}">
                <a16:creationId xmlns:a16="http://schemas.microsoft.com/office/drawing/2014/main" id="{50F9B9D7-3A68-4CAF-8BFD-77EBF6C7A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9472"/>
            <a:ext cx="12213067" cy="80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!!직사각형 11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!!객체지향">
            <a:extLst>
              <a:ext uri="{FF2B5EF4-FFF2-40B4-BE49-F238E27FC236}">
                <a16:creationId xmlns:a16="http://schemas.microsoft.com/office/drawing/2014/main" id="{25E3F1C7-52AE-4C88-B464-D0EA17C34EA2}"/>
              </a:ext>
            </a:extLst>
          </p:cNvPr>
          <p:cNvSpPr txBox="1">
            <a:spLocks/>
          </p:cNvSpPr>
          <p:nvPr/>
        </p:nvSpPr>
        <p:spPr>
          <a:xfrm>
            <a:off x="119336" y="3511683"/>
            <a:ext cx="8564760" cy="848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pc="-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  <a:endParaRPr lang="ko-KR" altLang="en-US" b="0" spc="-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921" y="6435793"/>
            <a:ext cx="2592288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2214 </a:t>
            </a:r>
            <a:r>
              <a:rPr lang="ko-KR" altLang="en-US" sz="9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이종은 전공동아리 </a:t>
            </a:r>
            <a:r>
              <a:rPr lang="en-US" altLang="ko-KR" sz="900" dirty="0" err="1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Ridiant</a:t>
            </a:r>
            <a:r>
              <a:rPr lang="en-US" altLang="ko-KR" sz="9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라이트닝</a:t>
            </a:r>
            <a:r>
              <a:rPr lang="ko-KR" altLang="en-US" sz="9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토크</a:t>
            </a:r>
            <a:r>
              <a:rPr lang="en-US" altLang="ko-KR" sz="9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900" spc="-1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ㅇㅇ객체지향"/>
          <p:cNvSpPr>
            <a:spLocks noGrp="1"/>
          </p:cNvSpPr>
          <p:nvPr>
            <p:ph type="ctrTitle"/>
          </p:nvPr>
        </p:nvSpPr>
        <p:spPr>
          <a:xfrm>
            <a:off x="119336" y="3511683"/>
            <a:ext cx="8564760" cy="848856"/>
          </a:xfrm>
        </p:spPr>
        <p:txBody>
          <a:bodyPr anchor="t"/>
          <a:lstStyle/>
          <a:p>
            <a:pPr algn="l"/>
            <a:r>
              <a:rPr lang="ko-KR" altLang="en-US" spc="-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객체지향이 </a:t>
            </a:r>
            <a:r>
              <a:rPr lang="ko-KR" altLang="en-US" spc="-5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뭐예요</a:t>
            </a:r>
            <a:r>
              <a:rPr lang="en-US" altLang="ko-KR" spc="-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b="0" spc="-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3D5D4-37A2-4E9D-AAF2-A2E7EABFEA97}"/>
              </a:ext>
            </a:extLst>
          </p:cNvPr>
          <p:cNvSpPr txBox="1"/>
          <p:nvPr/>
        </p:nvSpPr>
        <p:spPr>
          <a:xfrm>
            <a:off x="4751116" y="3843194"/>
            <a:ext cx="268976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객체 지향은 </a:t>
            </a:r>
            <a:r>
              <a:rPr lang="ko-KR" altLang="en-US" sz="1200" dirty="0" err="1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뭐고</a:t>
            </a:r>
            <a:r>
              <a:rPr lang="ko-KR" altLang="en-US" sz="1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절차 지향은 </a:t>
            </a:r>
            <a:r>
              <a:rPr lang="ko-KR" altLang="en-US" sz="1200" dirty="0" err="1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뭘까</a:t>
            </a:r>
            <a:r>
              <a:rPr lang="en-US" altLang="ko-KR" sz="1200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en-US" altLang="ko-KR" sz="1200" spc="-100" dirty="0">
              <a:solidFill>
                <a:schemeClr val="bg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28" name="Picture 4" descr="고양이 투명 배경 png 이미지">
            <a:extLst>
              <a:ext uri="{FF2B5EF4-FFF2-40B4-BE49-F238E27FC236}">
                <a16:creationId xmlns:a16="http://schemas.microsoft.com/office/drawing/2014/main" id="{ADEEA262-C1F8-4B23-BFCF-3D9FED0A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67" y="4189443"/>
            <a:ext cx="3024336" cy="26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고양이 새끼 고양이, 고양이, 이미지 파일 형식, 동물, 고양이 png | PNGWing">
            <a:extLst>
              <a:ext uri="{FF2B5EF4-FFF2-40B4-BE49-F238E27FC236}">
                <a16:creationId xmlns:a16="http://schemas.microsoft.com/office/drawing/2014/main" id="{314D314C-C856-46FA-A048-34189721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28600">
            <a:off x="8287064" y="5716600"/>
            <a:ext cx="1615422" cy="112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고양이-PNG=243">
            <a:extLst>
              <a:ext uri="{FF2B5EF4-FFF2-40B4-BE49-F238E27FC236}">
                <a16:creationId xmlns:a16="http://schemas.microsoft.com/office/drawing/2014/main" id="{13F7161E-3F24-4139-A7EF-E68CB66E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106" y="4665046"/>
            <a:ext cx="2371329" cy="14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고양이-PNG=243">
            <a:extLst>
              <a:ext uri="{FF2B5EF4-FFF2-40B4-BE49-F238E27FC236}">
                <a16:creationId xmlns:a16="http://schemas.microsoft.com/office/drawing/2014/main" id="{33718453-DCF6-4E84-AF68-3190288B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160" y="3538662"/>
            <a:ext cx="2222376" cy="175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4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3832126" y="1270011"/>
            <a:ext cx="2376264" cy="527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객체지향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절차지향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36318" y="94006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객체지향과 절차지향이 </a:t>
            </a:r>
            <a:r>
              <a:rPr lang="ko-KR" altLang="en-US" sz="1400" b="1" dirty="0" err="1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뭐야</a:t>
            </a:r>
            <a:r>
              <a: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? 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836318" y="2101722"/>
            <a:ext cx="2907754" cy="1329722"/>
            <a:chOff x="2312318" y="2101721"/>
            <a:chExt cx="2907754" cy="1329722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907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객체지향과 절차지향의 장단점</a:t>
              </a:r>
              <a:endPara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988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2-1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객체지향 장점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2-2  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객체란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2-3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객체지향 단점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2-4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절차지향 장점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732113" y="3805061"/>
            <a:ext cx="2595339" cy="643441"/>
            <a:chOff x="2308126" y="3973929"/>
            <a:chExt cx="2595339" cy="643441"/>
          </a:xfrm>
        </p:grpSpPr>
        <p:sp>
          <p:nvSpPr>
            <p:cNvPr id="39" name="TextBox 38"/>
            <p:cNvSpPr txBox="1"/>
            <p:nvPr/>
          </p:nvSpPr>
          <p:spPr>
            <a:xfrm>
              <a:off x="2311177" y="3973929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객체지향 </a:t>
              </a:r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5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원칙</a:t>
              </a:r>
              <a:endPara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29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3-1   SOLED 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988671" y="939672"/>
            <a:ext cx="2592288" cy="1560555"/>
            <a:chOff x="5464671" y="939671"/>
            <a:chExt cx="2592288" cy="1560555"/>
          </a:xfrm>
        </p:grpSpPr>
        <p:sp>
          <p:nvSpPr>
            <p:cNvPr id="41" name="TextBox 40"/>
            <p:cNvSpPr txBox="1"/>
            <p:nvPr/>
          </p:nvSpPr>
          <p:spPr>
            <a:xfrm>
              <a:off x="5464671" y="93967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 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객체지향 특징</a:t>
              </a:r>
              <a:endParaRPr lang="en-US" altLang="ko-KR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1219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4-1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객체지향 특징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4-2 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추상화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4-3 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캡슐화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4-4 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상속성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4-5  </a:t>
              </a:r>
              <a:r>
                <a:rPr lang="ko-KR" altLang="en-US" sz="10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다형성</a:t>
              </a:r>
              <a:endPara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835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객체지향이 </a:t>
            </a:r>
            <a:r>
              <a:rPr lang="ko-KR" altLang="en-US" sz="9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뭐예요</a:t>
            </a:r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1847528" y="893481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/>
              <a:t>목차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07DA3A14-939C-4AA3-AF81-853224C04284}"/>
              </a:ext>
            </a:extLst>
          </p:cNvPr>
          <p:cNvSpPr/>
          <p:nvPr/>
        </p:nvSpPr>
        <p:spPr>
          <a:xfrm>
            <a:off x="3398888" y="3625282"/>
            <a:ext cx="2376264" cy="1023351"/>
          </a:xfrm>
          <a:prstGeom prst="mathMultiply">
            <a:avLst/>
          </a:prstGeom>
          <a:solidFill>
            <a:srgbClr val="FF0000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1EE39C72-454B-4386-A167-42B71172C069}"/>
              </a:ext>
            </a:extLst>
          </p:cNvPr>
          <p:cNvSpPr/>
          <p:nvPr/>
        </p:nvSpPr>
        <p:spPr>
          <a:xfrm>
            <a:off x="6611044" y="1232259"/>
            <a:ext cx="2376264" cy="1023351"/>
          </a:xfrm>
          <a:prstGeom prst="mathMultiply">
            <a:avLst/>
          </a:prstGeom>
          <a:solidFill>
            <a:srgbClr val="FF0000">
              <a:alpha val="4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83432" y="447296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절차지향이 </a:t>
            </a:r>
            <a:r>
              <a:rPr lang="ko-KR" altLang="en-US" sz="1400" b="1" u="sng" dirty="0" err="1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뭐야</a:t>
            </a:r>
            <a:r>
              <a:rPr lang="en-US" altLang="ko-KR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27CDC-D9DA-4EFC-B307-55E4F84CFE8C}"/>
              </a:ext>
            </a:extLst>
          </p:cNvPr>
          <p:cNvSpPr txBox="1"/>
          <p:nvPr/>
        </p:nvSpPr>
        <p:spPr>
          <a:xfrm>
            <a:off x="3143672" y="115446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Object Oriented Programming</a:t>
            </a:r>
            <a:endParaRPr lang="ko-KR" altLang="en-US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56A97-10D0-4C4B-8B55-B0447DC4DCD8}"/>
              </a:ext>
            </a:extLst>
          </p:cNvPr>
          <p:cNvSpPr txBox="1"/>
          <p:nvPr/>
        </p:nvSpPr>
        <p:spPr>
          <a:xfrm>
            <a:off x="3178192" y="158558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OOP</a:t>
            </a:r>
            <a:endParaRPr lang="ko-KR" altLang="en-US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F5D2E-C36B-4EAD-BD19-E9101E9259FE}"/>
              </a:ext>
            </a:extLst>
          </p:cNvPr>
          <p:cNvSpPr txBox="1"/>
          <p:nvPr/>
        </p:nvSpPr>
        <p:spPr>
          <a:xfrm>
            <a:off x="955229" y="2478379"/>
            <a:ext cx="11060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프로그램 패러다임</a:t>
            </a:r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]: 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프로그래밍의 원칙으로 어떤 것을 기준으로 </a:t>
            </a:r>
            <a:r>
              <a:rPr lang="ko-KR" altLang="en-US" sz="24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세워두고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프로그래밍 하는 것을 말한다</a:t>
            </a:r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DB128-FB4B-4085-9058-B9ACAD67E50A}"/>
              </a:ext>
            </a:extLst>
          </p:cNvPr>
          <p:cNvSpPr txBox="1"/>
          <p:nvPr/>
        </p:nvSpPr>
        <p:spPr>
          <a:xfrm>
            <a:off x="983432" y="3739781"/>
            <a:ext cx="11060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6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99CBA-A853-4CBF-8F13-60D62A1CEA36}"/>
              </a:ext>
            </a:extLst>
          </p:cNvPr>
          <p:cNvSpPr txBox="1"/>
          <p:nvPr/>
        </p:nvSpPr>
        <p:spPr>
          <a:xfrm>
            <a:off x="1559496" y="3853314"/>
            <a:ext cx="11060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그럼 절차를 중심으로 프로그래밍 하면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절차지향일까</a:t>
            </a: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DAB50-05E0-40D3-B4ED-4208B6194E08}"/>
              </a:ext>
            </a:extLst>
          </p:cNvPr>
          <p:cNvSpPr txBox="1"/>
          <p:nvPr/>
        </p:nvSpPr>
        <p:spPr>
          <a:xfrm>
            <a:off x="1523492" y="431739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맞다</a:t>
            </a:r>
            <a:r>
              <a:rPr lang="en-US" altLang="ko-KR" sz="6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19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절차지향이 </a:t>
            </a:r>
            <a:r>
              <a:rPr lang="ko-KR" altLang="en-US" sz="1400" b="1" u="sng" dirty="0" err="1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뭐야</a:t>
            </a:r>
            <a:r>
              <a:rPr lang="en-US" altLang="ko-KR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</a:p>
        </p:txBody>
      </p:sp>
      <p:sp>
        <p:nvSpPr>
          <p:cNvPr id="11" name="!!객체지향">
            <a:extLst>
              <a:ext uri="{FF2B5EF4-FFF2-40B4-BE49-F238E27FC236}">
                <a16:creationId xmlns:a16="http://schemas.microsoft.com/office/drawing/2014/main" id="{1D9CFD61-808E-4610-B909-82A450D4AE59}"/>
              </a:ext>
            </a:extLst>
          </p:cNvPr>
          <p:cNvSpPr txBox="1"/>
          <p:nvPr/>
        </p:nvSpPr>
        <p:spPr>
          <a:xfrm>
            <a:off x="983432" y="3717032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절차지향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49A11-D3F2-4DCF-B9EC-97E026C232FE}"/>
              </a:ext>
            </a:extLst>
          </p:cNvPr>
          <p:cNvSpPr txBox="1"/>
          <p:nvPr/>
        </p:nvSpPr>
        <p:spPr>
          <a:xfrm>
            <a:off x="1019436" y="177833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객체를 중심으로 프로그래밍 하는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36798-F78C-438D-A3EF-A0137CEE46D6}"/>
              </a:ext>
            </a:extLst>
          </p:cNvPr>
          <p:cNvSpPr txBox="1"/>
          <p:nvPr/>
        </p:nvSpPr>
        <p:spPr>
          <a:xfrm>
            <a:off x="983432" y="461800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절차를 중심으로 프로그래밍 하는 것</a:t>
            </a:r>
          </a:p>
        </p:txBody>
      </p:sp>
    </p:spTree>
    <p:extLst>
      <p:ext uri="{BB962C8B-B14F-4D97-AF65-F5344CB8AC3E}">
        <p14:creationId xmlns:p14="http://schemas.microsoft.com/office/powerpoint/2010/main" val="24774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절차지향의 장단점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7881D-CF3D-4A88-9448-8CE8C19A0119}"/>
              </a:ext>
            </a:extLst>
          </p:cNvPr>
          <p:cNvSpPr txBox="1"/>
          <p:nvPr/>
        </p:nvSpPr>
        <p:spPr>
          <a:xfrm>
            <a:off x="983432" y="240029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재사용이 용이</a:t>
            </a:r>
            <a:endParaRPr lang="en-US" altLang="ko-KR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E4495-CC6C-40B2-8AB7-3786217B58ED}"/>
              </a:ext>
            </a:extLst>
          </p:cNvPr>
          <p:cNvSpPr txBox="1"/>
          <p:nvPr/>
        </p:nvSpPr>
        <p:spPr>
          <a:xfrm>
            <a:off x="983432" y="181642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유지보수 쉬움</a:t>
            </a:r>
          </a:p>
        </p:txBody>
      </p:sp>
      <p:pic>
        <p:nvPicPr>
          <p:cNvPr id="10" name="Picture 4" descr="PSD부터 FRAMER까지. _UI 플랫폼이 PSD에서 스케치로 변했을 때, 인터랙션 디자이너의… | by Minseon Keem |  Medium">
            <a:extLst>
              <a:ext uri="{FF2B5EF4-FFF2-40B4-BE49-F238E27FC236}">
                <a16:creationId xmlns:a16="http://schemas.microsoft.com/office/drawing/2014/main" id="{1ABA32B6-C713-46CE-BE84-7812684C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922" l="5469" r="93750">
                        <a14:foregroundMark x1="52734" y1="8984" x2="32813" y2="11328"/>
                        <a14:foregroundMark x1="32813" y1="11328" x2="21484" y2="18750"/>
                        <a14:foregroundMark x1="52344" y1="7422" x2="73047" y2="13281"/>
                        <a14:foregroundMark x1="73047" y1="13281" x2="87109" y2="28125"/>
                        <a14:foregroundMark x1="87109" y1="28125" x2="93750" y2="47656"/>
                        <a14:foregroundMark x1="93750" y1="47656" x2="91406" y2="58203"/>
                        <a14:foregroundMark x1="57422" y1="6250" x2="43359" y2="8203"/>
                        <a14:foregroundMark x1="5469" y1="45703" x2="5859" y2="50391"/>
                        <a14:foregroundMark x1="25781" y1="92969" x2="45703" y2="91016"/>
                        <a14:foregroundMark x1="45703" y1="91016" x2="53516" y2="91016"/>
                        <a14:foregroundMark x1="30078" y1="94531" x2="37109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88" y="33209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582AE8-614B-4556-A0A7-947E02D83E1D}"/>
              </a:ext>
            </a:extLst>
          </p:cNvPr>
          <p:cNvSpPr/>
          <p:nvPr/>
        </p:nvSpPr>
        <p:spPr>
          <a:xfrm>
            <a:off x="5555940" y="2883520"/>
            <a:ext cx="864096" cy="926852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2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절차지향의 장단점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7881D-CF3D-4A88-9448-8CE8C19A0119}"/>
              </a:ext>
            </a:extLst>
          </p:cNvPr>
          <p:cNvSpPr txBox="1"/>
          <p:nvPr/>
        </p:nvSpPr>
        <p:spPr>
          <a:xfrm>
            <a:off x="983432" y="2421855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코드 재사용이 용이</a:t>
            </a:r>
            <a:endParaRPr lang="en-US" altLang="ko-KR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E4495-CC6C-40B2-8AB7-3786217B58ED}"/>
              </a:ext>
            </a:extLst>
          </p:cNvPr>
          <p:cNvSpPr txBox="1"/>
          <p:nvPr/>
        </p:nvSpPr>
        <p:spPr>
          <a:xfrm>
            <a:off x="983432" y="1826870"/>
            <a:ext cx="22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* 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유지보수 쉬움</a:t>
            </a:r>
          </a:p>
        </p:txBody>
      </p:sp>
      <p:pic>
        <p:nvPicPr>
          <p:cNvPr id="3076" name="Picture 4" descr="PSD부터 FRAMER까지. _UI 플랫폼이 PSD에서 스케치로 변했을 때, 인터랙션 디자이너의… | by Minseon Keem |  Medium">
            <a:extLst>
              <a:ext uri="{FF2B5EF4-FFF2-40B4-BE49-F238E27FC236}">
                <a16:creationId xmlns:a16="http://schemas.microsoft.com/office/drawing/2014/main" id="{2C178429-8F7E-4DB3-B469-08A5CFB3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4922" l="5469" r="93750">
                        <a14:foregroundMark x1="52734" y1="8984" x2="32813" y2="11328"/>
                        <a14:foregroundMark x1="32813" y1="11328" x2="21484" y2="18750"/>
                        <a14:foregroundMark x1="52344" y1="7422" x2="73047" y2="13281"/>
                        <a14:foregroundMark x1="73047" y1="13281" x2="87109" y2="28125"/>
                        <a14:foregroundMark x1="87109" y1="28125" x2="93750" y2="47656"/>
                        <a14:foregroundMark x1="93750" y1="47656" x2="91406" y2="58203"/>
                        <a14:foregroundMark x1="57422" y1="6250" x2="43359" y2="8203"/>
                        <a14:foregroundMark x1="5469" y1="45703" x2="5859" y2="50391"/>
                        <a14:foregroundMark x1="25781" y1="92969" x2="45703" y2="91016"/>
                        <a14:foregroundMark x1="45703" y1="91016" x2="53516" y2="91016"/>
                        <a14:foregroundMark x1="30078" y1="94531" x2="37109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988840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!!직사각형 8">
            <a:extLst>
              <a:ext uri="{FF2B5EF4-FFF2-40B4-BE49-F238E27FC236}">
                <a16:creationId xmlns:a16="http://schemas.microsoft.com/office/drawing/2014/main" id="{0886951C-2EAC-441F-BB46-E1F09D73488B}"/>
              </a:ext>
            </a:extLst>
          </p:cNvPr>
          <p:cNvSpPr/>
          <p:nvPr/>
        </p:nvSpPr>
        <p:spPr>
          <a:xfrm>
            <a:off x="983432" y="1693550"/>
            <a:ext cx="2713136" cy="2160240"/>
          </a:xfrm>
          <a:prstGeom prst="rect">
            <a:avLst/>
          </a:prstGeom>
          <a:solidFill>
            <a:srgbClr val="1C1C1C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7E39E8-B2F3-40DD-8986-06AF7723D48E}"/>
              </a:ext>
            </a:extLst>
          </p:cNvPr>
          <p:cNvSpPr txBox="1"/>
          <p:nvPr/>
        </p:nvSpPr>
        <p:spPr>
          <a:xfrm>
            <a:off x="983432" y="447296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2: </a:t>
            </a:r>
            <a:r>
              <a:rPr lang="ko-KR" altLang="en-US" sz="14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객체지향과 절차지향의 장단점</a:t>
            </a:r>
            <a:endParaRPr lang="en-US" altLang="ko-KR" sz="1400" b="1" u="sng" dirty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!!객체지향">
            <a:extLst>
              <a:ext uri="{FF2B5EF4-FFF2-40B4-BE49-F238E27FC236}">
                <a16:creationId xmlns:a16="http://schemas.microsoft.com/office/drawing/2014/main" id="{D4C67817-8BB1-499A-A288-04A9AAECD9D4}"/>
              </a:ext>
            </a:extLst>
          </p:cNvPr>
          <p:cNvSpPr txBox="1"/>
          <p:nvPr/>
        </p:nvSpPr>
        <p:spPr>
          <a:xfrm>
            <a:off x="983432" y="908720"/>
            <a:ext cx="3888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객체지향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49A11-D3F2-4DCF-B9EC-97E026C232FE}"/>
              </a:ext>
            </a:extLst>
          </p:cNvPr>
          <p:cNvSpPr txBox="1"/>
          <p:nvPr/>
        </p:nvSpPr>
        <p:spPr>
          <a:xfrm>
            <a:off x="1019436" y="177833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객체를 중심으로 프로그래밍 하는 것</a:t>
            </a:r>
          </a:p>
        </p:txBody>
      </p:sp>
    </p:spTree>
    <p:extLst>
      <p:ext uri="{BB962C8B-B14F-4D97-AF65-F5344CB8AC3E}">
        <p14:creationId xmlns:p14="http://schemas.microsoft.com/office/powerpoint/2010/main" val="9038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5865</TotalTime>
  <Words>364</Words>
  <Application>Microsoft Office PowerPoint</Application>
  <PresentationFormat>와이드스크린</PresentationFormat>
  <Paragraphs>134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KoPubWorld돋움체 Bold</vt:lpstr>
      <vt:lpstr>KoPubWorld돋움체 Medium</vt:lpstr>
      <vt:lpstr>나눔명조 ExtraBold</vt:lpstr>
      <vt:lpstr>나눔고딕 ExtraBold</vt:lpstr>
      <vt:lpstr>맑은 고딕</vt:lpstr>
      <vt:lpstr>a스피드</vt:lpstr>
      <vt:lpstr>나눔고딕</vt:lpstr>
      <vt:lpstr>Arial</vt:lpstr>
      <vt:lpstr>Office 테마</vt:lpstr>
      <vt:lpstr>PowerPoint 프레젠테이션</vt:lpstr>
      <vt:lpstr>PowerPoint 프레젠테이션</vt:lpstr>
      <vt:lpstr>객체지향이 뭐예요?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이종은</cp:lastModifiedBy>
  <cp:revision>100</cp:revision>
  <dcterms:created xsi:type="dcterms:W3CDTF">2011-08-23T09:45:48Z</dcterms:created>
  <dcterms:modified xsi:type="dcterms:W3CDTF">2021-04-13T14:30:36Z</dcterms:modified>
</cp:coreProperties>
</file>