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4" r:id="rId7"/>
    <p:sldId id="265" r:id="rId8"/>
    <p:sldId id="259" r:id="rId9"/>
    <p:sldId id="262" r:id="rId10"/>
    <p:sldId id="266" r:id="rId11"/>
    <p:sldId id="267" r:id="rId12"/>
    <p:sldId id="268" r:id="rId13"/>
    <p:sldId id="269" r:id="rId14"/>
    <p:sldId id="260" r:id="rId15"/>
    <p:sldId id="26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33CCCC"/>
    <a:srgbClr val="E6E6E6"/>
    <a:srgbClr val="00FF99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6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B62-1D3F-4322-9761-0E8D23FF35BE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C06-D3BB-4C3B-96AF-21D2259D3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9290BB62-1D3F-4322-9761-0E8D23FF35BE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14361C06-D3BB-4C3B-96AF-21D2259D3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51665"/>
            <a:ext cx="12191999" cy="1901576"/>
          </a:xfrm>
        </p:spPr>
        <p:txBody>
          <a:bodyPr anchor="ctr"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en-US" altLang="ko-KR" dirty="0" smtClean="0"/>
              <a:t>Git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Hub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3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저장소</a:t>
            </a:r>
            <a:r>
              <a:rPr lang="ko-KR" altLang="en-US" dirty="0" err="1"/>
              <a:t>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8" y="1500539"/>
            <a:ext cx="6674031" cy="4616446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684168" y="1647540"/>
            <a:ext cx="4294473" cy="68199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Working directory?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168" y="2157542"/>
            <a:ext cx="450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작업 디렉토리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684168" y="2557652"/>
            <a:ext cx="4294473" cy="681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2.   Staging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area?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4168" y="3067654"/>
            <a:ext cx="450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 반영되는 파일 보관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684168" y="3467764"/>
            <a:ext cx="4294473" cy="681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3.   Local repo?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3977766"/>
            <a:ext cx="450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로컬에 저장된 파일을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경우 원격 저장소로 반영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684168" y="4659763"/>
            <a:ext cx="4294473" cy="681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4.   Remote repo?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4168" y="5169765"/>
            <a:ext cx="450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 저장소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5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1417321"/>
            <a:ext cx="6631004" cy="5159325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2.2 </a:t>
            </a:r>
            <a:r>
              <a:rPr lang="ko-KR" altLang="en-US" dirty="0" smtClean="0"/>
              <a:t>저장소 생성</a:t>
            </a:r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2849880" y="6256421"/>
            <a:ext cx="1529615" cy="376789"/>
          </a:xfrm>
          <a:prstGeom prst="frame">
            <a:avLst>
              <a:gd name="adj1" fmla="val 10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4148" y="237423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 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(Repository)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191" y="3135989"/>
            <a:ext cx="226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 설명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5253" y="3713762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Public :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누구나 볼 수 있음</a:t>
            </a:r>
            <a:endParaRPr lang="en-US" altLang="ko-KR" sz="2400" b="1" dirty="0" smtClean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 :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나만 볼 수 있음 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148" y="5110544"/>
            <a:ext cx="4371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README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생성 여부</a:t>
            </a:r>
            <a:endParaRPr lang="en-US" altLang="ko-KR" sz="2400" b="1" dirty="0" smtClean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400" b="1" dirty="0" err="1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gitignore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license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생성 여부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191" y="6256421"/>
            <a:ext cx="142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epo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72" y="1417321"/>
            <a:ext cx="7999391" cy="523149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2.2 </a:t>
            </a:r>
            <a:r>
              <a:rPr lang="ko-KR" altLang="en-US" dirty="0" smtClean="0"/>
              <a:t>저장소 생성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2144399" y="1416002"/>
            <a:ext cx="2146248" cy="306119"/>
          </a:xfrm>
          <a:prstGeom prst="frame">
            <a:avLst>
              <a:gd name="adj1" fmla="val 10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726" y="4033069"/>
            <a:ext cx="30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생성된 저장소 주소 복사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5164" y="2894836"/>
            <a:ext cx="166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branch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115750" y="2627199"/>
            <a:ext cx="902335" cy="306119"/>
          </a:xfrm>
          <a:prstGeom prst="frame">
            <a:avLst>
              <a:gd name="adj1" fmla="val 10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7531770" y="3687734"/>
            <a:ext cx="2454441" cy="306119"/>
          </a:xfrm>
          <a:prstGeom prst="frame">
            <a:avLst>
              <a:gd name="adj1" fmla="val 10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720" y="1338889"/>
            <a:ext cx="30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닉네임 </a:t>
            </a:r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repo name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2.3 branch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6" y="1852341"/>
            <a:ext cx="6140117" cy="331753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176743" y="1639134"/>
            <a:ext cx="4081112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CCCC"/>
                </a:solidFill>
              </a:rPr>
              <a:t>branch?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743" y="2429137"/>
            <a:ext cx="4927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독립적으로 어떤 작업을 진행하기 위한 개념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다른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브랜치의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영향을 받지 않는다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병합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(Merge)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하나의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브랜치로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모을 수 있다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0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2584" y="216192"/>
            <a:ext cx="11746831" cy="6425616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948488" y="1852864"/>
            <a:ext cx="10295021" cy="1205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8635" y="473221"/>
            <a:ext cx="7134726" cy="1271547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rgbClr val="33CCCC"/>
                </a:solidFill>
              </a:rPr>
              <a:t>Git</a:t>
            </a:r>
            <a:r>
              <a:rPr lang="en-US" altLang="ko-KR" dirty="0" smtClean="0"/>
              <a:t> </a:t>
            </a:r>
            <a:r>
              <a:rPr lang="en-US" altLang="ko-KR" sz="3800" dirty="0" smtClean="0"/>
              <a:t>PRESENTATION</a:t>
            </a:r>
            <a:endParaRPr lang="ko-KR" altLang="en-US" sz="38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222583" y="2439040"/>
            <a:ext cx="11746831" cy="2950466"/>
          </a:xfrm>
          <a:prstGeom prst="flowChartAlternateProcess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2151" y="3381440"/>
            <a:ext cx="9407693" cy="10587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7500" dirty="0" smtClean="0">
                <a:solidFill>
                  <a:schemeClr val="bg1">
                    <a:lumMod val="95000"/>
                  </a:schemeClr>
                </a:solidFill>
              </a:rPr>
              <a:t>03 </a:t>
            </a:r>
            <a:r>
              <a:rPr lang="ko-KR" altLang="en-US" sz="7500" dirty="0" smtClean="0">
                <a:solidFill>
                  <a:schemeClr val="bg1">
                    <a:lumMod val="95000"/>
                  </a:schemeClr>
                </a:solidFill>
              </a:rPr>
              <a:t>명령어</a:t>
            </a:r>
            <a:endParaRPr lang="ko-KR" altLang="en-US" sz="7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3.1 Add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5348" y="1417321"/>
            <a:ext cx="6287767" cy="201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CCCC"/>
                </a:solidFill>
              </a:rPr>
              <a:t>Add </a:t>
            </a:r>
            <a:r>
              <a:rPr lang="ko-KR" altLang="en-US" dirty="0" smtClean="0">
                <a:solidFill>
                  <a:srgbClr val="33CCCC"/>
                </a:solidFill>
              </a:rPr>
              <a:t>명령어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</a:p>
          <a:p>
            <a:r>
              <a:rPr lang="ko-KR" altLang="en-US" sz="3600" dirty="0" smtClean="0">
                <a:solidFill>
                  <a:srgbClr val="33CCCC"/>
                </a:solidFill>
              </a:rPr>
              <a:t>저장소에 파일 추가 </a:t>
            </a:r>
            <a:r>
              <a:rPr lang="en-US" altLang="ko-KR" sz="3600" dirty="0" smtClean="0">
                <a:solidFill>
                  <a:srgbClr val="33CCCC"/>
                </a:solidFill>
              </a:rPr>
              <a:t>(Staged)</a:t>
            </a:r>
            <a:endParaRPr lang="ko-KR" altLang="en-US" sz="3600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49" y="3436871"/>
            <a:ext cx="1082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add &lt;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파일을 추가하거나 존재하는 파일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스테이징하고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5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3.2 Commit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5348" y="1417321"/>
            <a:ext cx="10330378" cy="2432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CCCC"/>
                </a:solidFill>
              </a:rPr>
              <a:t>Commit </a:t>
            </a:r>
            <a:r>
              <a:rPr lang="ko-KR" altLang="en-US" dirty="0" smtClean="0">
                <a:solidFill>
                  <a:srgbClr val="33CCCC"/>
                </a:solidFill>
              </a:rPr>
              <a:t>명령어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</a:p>
          <a:p>
            <a:r>
              <a:rPr lang="en-US" altLang="ko-KR" sz="3600" dirty="0" smtClean="0">
                <a:solidFill>
                  <a:srgbClr val="33CCCC"/>
                </a:solidFill>
              </a:rPr>
              <a:t>Staging</a:t>
            </a:r>
            <a:r>
              <a:rPr lang="ko-KR" altLang="en-US" sz="3600" dirty="0" smtClean="0">
                <a:solidFill>
                  <a:srgbClr val="33CCCC"/>
                </a:solidFill>
              </a:rPr>
              <a:t>한 파일 </a:t>
            </a:r>
            <a:r>
              <a:rPr lang="ko-KR" altLang="en-US" sz="3600" dirty="0" err="1" smtClean="0">
                <a:solidFill>
                  <a:srgbClr val="33CCCC"/>
                </a:solidFill>
              </a:rPr>
              <a:t>커밋</a:t>
            </a:r>
            <a:r>
              <a:rPr lang="en-US" altLang="ko-KR" sz="3600" dirty="0" smtClean="0">
                <a:solidFill>
                  <a:srgbClr val="33CCCC"/>
                </a:solidFill>
              </a:rPr>
              <a:t>.</a:t>
            </a:r>
          </a:p>
          <a:p>
            <a:r>
              <a:rPr lang="ko-KR" altLang="en-US" sz="3600" dirty="0" err="1" smtClean="0">
                <a:solidFill>
                  <a:srgbClr val="33CCCC"/>
                </a:solidFill>
              </a:rPr>
              <a:t>커밋</a:t>
            </a:r>
            <a:r>
              <a:rPr lang="ko-KR" altLang="en-US" sz="3600" dirty="0" smtClean="0">
                <a:solidFill>
                  <a:srgbClr val="33CCCC"/>
                </a:solidFill>
              </a:rPr>
              <a:t> 메시지는 해당 작업에서 추가</a:t>
            </a:r>
            <a:r>
              <a:rPr lang="en-US" altLang="ko-KR" sz="3600" dirty="0" smtClean="0">
                <a:solidFill>
                  <a:srgbClr val="33CCCC"/>
                </a:solidFill>
              </a:rPr>
              <a:t>/</a:t>
            </a:r>
            <a:r>
              <a:rPr lang="ko-KR" altLang="en-US" sz="3600" dirty="0" smtClean="0">
                <a:solidFill>
                  <a:srgbClr val="33CCCC"/>
                </a:solidFill>
              </a:rPr>
              <a:t>변경된 사항 간략히 작성</a:t>
            </a:r>
            <a:endParaRPr lang="en-US" altLang="ko-KR" sz="3600" dirty="0">
              <a:solidFill>
                <a:srgbClr val="33CCCC"/>
              </a:solidFill>
            </a:endParaRPr>
          </a:p>
          <a:p>
            <a:r>
              <a:rPr lang="ko-KR" altLang="en-US" sz="3600" dirty="0" smtClean="0">
                <a:solidFill>
                  <a:srgbClr val="33CCCC"/>
                </a:solidFill>
              </a:rPr>
              <a:t>타인이 알아볼 수 있도록 작성 및 영어로 작성하는 것이 좋다</a:t>
            </a:r>
            <a:r>
              <a:rPr lang="en-US" altLang="ko-KR" sz="3600" dirty="0" smtClean="0">
                <a:solidFill>
                  <a:srgbClr val="33CCCC"/>
                </a:solidFill>
              </a:rPr>
              <a:t>.</a:t>
            </a:r>
            <a:endParaRPr lang="ko-KR" altLang="en-US" sz="3600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49" y="3966260"/>
            <a:ext cx="1082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commit -m “&lt;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&gt;”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7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3.3 Push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5348" y="1417321"/>
            <a:ext cx="6287767" cy="174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CCCC"/>
                </a:solidFill>
              </a:rPr>
              <a:t>Push </a:t>
            </a:r>
            <a:r>
              <a:rPr lang="ko-KR" altLang="en-US" dirty="0" smtClean="0">
                <a:solidFill>
                  <a:srgbClr val="33CCCC"/>
                </a:solidFill>
              </a:rPr>
              <a:t>명령어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</a:p>
          <a:p>
            <a:r>
              <a:rPr lang="ko-KR" altLang="en-US" sz="3600" dirty="0" smtClean="0">
                <a:solidFill>
                  <a:srgbClr val="33CCCC"/>
                </a:solidFill>
              </a:rPr>
              <a:t>원격 저장소로 </a:t>
            </a:r>
            <a:r>
              <a:rPr lang="en-US" altLang="ko-KR" sz="3600" dirty="0" smtClean="0">
                <a:solidFill>
                  <a:srgbClr val="33CCCC"/>
                </a:solidFill>
              </a:rPr>
              <a:t>Push</a:t>
            </a:r>
            <a:endParaRPr lang="ko-KR" altLang="en-US" sz="3600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49" y="3436871"/>
            <a:ext cx="10827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push 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 저장소 이름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 저장소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이름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push origin master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저장소의 변경사항을 원격 저장소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(origin)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(master)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반영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6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3.3 Pull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5348" y="1417321"/>
            <a:ext cx="6287767" cy="174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CCCC"/>
                </a:solidFill>
              </a:rPr>
              <a:t>Pull </a:t>
            </a:r>
            <a:r>
              <a:rPr lang="ko-KR" altLang="en-US" dirty="0" smtClean="0">
                <a:solidFill>
                  <a:srgbClr val="33CCCC"/>
                </a:solidFill>
              </a:rPr>
              <a:t>명령어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</a:p>
          <a:p>
            <a:r>
              <a:rPr lang="ko-KR" altLang="en-US" sz="3600" dirty="0" smtClean="0">
                <a:solidFill>
                  <a:srgbClr val="33CCCC"/>
                </a:solidFill>
              </a:rPr>
              <a:t>원격 저장소로 </a:t>
            </a:r>
            <a:r>
              <a:rPr lang="en-US" altLang="ko-KR" sz="3600" dirty="0" smtClean="0">
                <a:solidFill>
                  <a:srgbClr val="33CCCC"/>
                </a:solidFill>
              </a:rPr>
              <a:t>Push</a:t>
            </a:r>
            <a:endParaRPr lang="ko-KR" altLang="en-US" sz="3600" dirty="0">
              <a:solidFill>
                <a:srgbClr val="33CC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48" y="3160295"/>
            <a:ext cx="10827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Pull &lt;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 저장소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저장소에서 변경 사항을 가져와 현재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브랜치에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합치기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pull</a:t>
            </a: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origin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저장소에서 변경 사항을 가져와 현재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브랜치에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합치기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0249" y="1062803"/>
            <a:ext cx="1824789" cy="98241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목차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0249" y="2526477"/>
            <a:ext cx="18247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en-US" altLang="ko-KR" sz="3500" dirty="0" err="1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endParaRPr lang="ko-KR" altLang="en-US" sz="3500" dirty="0">
              <a:solidFill>
                <a:srgbClr val="00FF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3312" y="2526477"/>
            <a:ext cx="19611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3500" dirty="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</a:t>
            </a:r>
            <a:endParaRPr lang="ko-KR" altLang="en-US" sz="3500" dirty="0">
              <a:solidFill>
                <a:srgbClr val="00FF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2733" y="2526477"/>
            <a:ext cx="1937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3500" dirty="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</a:t>
            </a:r>
            <a:endParaRPr lang="ko-KR" altLang="en-US" sz="3500" dirty="0">
              <a:solidFill>
                <a:srgbClr val="00FF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0249" y="3638681"/>
            <a:ext cx="25466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ko-KR" altLang="en-US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써야하는 이유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분산버전관리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312" y="3638681"/>
            <a:ext cx="25466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저장소란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 </a:t>
            </a:r>
            <a:r>
              <a:rPr lang="ko-KR" altLang="en-US" sz="2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생성해보기</a:t>
            </a:r>
            <a:endParaRPr lang="en-US" altLang="ko-KR" sz="2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branch</a:t>
            </a:r>
            <a:endParaRPr lang="ko-KR" altLang="en-US" sz="2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2733" y="3638681"/>
            <a:ext cx="2546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6652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2584" y="216192"/>
            <a:ext cx="11746831" cy="6425616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948488" y="1852864"/>
            <a:ext cx="10295021" cy="1205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8635" y="473221"/>
            <a:ext cx="7134726" cy="1271547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rgbClr val="33CCCC"/>
                </a:solidFill>
              </a:rPr>
              <a:t>Git</a:t>
            </a:r>
            <a:r>
              <a:rPr lang="en-US" altLang="ko-KR" dirty="0" smtClean="0"/>
              <a:t> </a:t>
            </a:r>
            <a:r>
              <a:rPr lang="en-US" altLang="ko-KR" sz="3800" dirty="0" smtClean="0"/>
              <a:t>PRESENTATION</a:t>
            </a:r>
            <a:endParaRPr lang="ko-KR" altLang="en-US" sz="38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222583" y="2439040"/>
            <a:ext cx="11746831" cy="2950466"/>
          </a:xfrm>
          <a:prstGeom prst="flowChartAlternateProcess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2151" y="3381440"/>
            <a:ext cx="9407693" cy="10587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7500" dirty="0" smtClean="0">
                <a:solidFill>
                  <a:schemeClr val="bg1">
                    <a:lumMod val="95000"/>
                  </a:schemeClr>
                </a:solidFill>
              </a:rPr>
              <a:t>01 </a:t>
            </a:r>
            <a:r>
              <a:rPr lang="en-US" altLang="ko-KR" sz="7500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ko-KR" altLang="en-US" sz="7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24840" y="285751"/>
            <a:ext cx="4845518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1.1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써야하는 이유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6" y="1417320"/>
            <a:ext cx="4889059" cy="4794291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400800" y="1329933"/>
            <a:ext cx="3336325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33CCCC"/>
                </a:solidFill>
              </a:rPr>
              <a:t>Git</a:t>
            </a:r>
            <a:r>
              <a:rPr lang="en-US" altLang="ko-KR" dirty="0" smtClean="0">
                <a:solidFill>
                  <a:srgbClr val="33CCCC"/>
                </a:solidFill>
              </a:rPr>
              <a:t> </a:t>
            </a:r>
            <a:r>
              <a:rPr lang="ko-KR" altLang="en-US" dirty="0" smtClean="0">
                <a:solidFill>
                  <a:srgbClr val="33CCCC"/>
                </a:solidFill>
              </a:rPr>
              <a:t>이란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2655496"/>
            <a:ext cx="51687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사용한다면 옆의 사진처럼 많은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파일들을 만들 필요가 없다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내 코드 혹은 다른 개발자의 코드가 변경된 이력을 쉽게 확인할 수 있다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내 코드와 다른 사람의 코드를 합치고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충돌 시 코드들을 합칠 수 없도록 경고 메시지를 통해 어떤 부분에서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돌이 났는지 알려준다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7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7720" y="608964"/>
            <a:ext cx="4295273" cy="1325563"/>
          </a:xfrm>
        </p:spPr>
        <p:txBody>
          <a:bodyPr/>
          <a:lstStyle/>
          <a:p>
            <a:r>
              <a:rPr lang="en-US" altLang="ko-KR" dirty="0" err="1" smtClean="0">
                <a:solidFill>
                  <a:srgbClr val="33CCCC"/>
                </a:solidFill>
              </a:rPr>
              <a:t>Git</a:t>
            </a:r>
            <a:r>
              <a:rPr lang="en-US" altLang="ko-KR" dirty="0" smtClean="0">
                <a:solidFill>
                  <a:srgbClr val="33CCCC"/>
                </a:solidFill>
              </a:rPr>
              <a:t> </a:t>
            </a:r>
            <a:r>
              <a:rPr lang="ko-KR" altLang="en-US" dirty="0" smtClean="0">
                <a:solidFill>
                  <a:srgbClr val="33CCCC"/>
                </a:solidFill>
              </a:rPr>
              <a:t>이란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9" y="1934527"/>
            <a:ext cx="3446782" cy="2812574"/>
          </a:xfrm>
        </p:spPr>
      </p:pic>
      <p:sp>
        <p:nvSpPr>
          <p:cNvPr id="11" name="TextBox 10"/>
          <p:cNvSpPr txBox="1"/>
          <p:nvPr/>
        </p:nvSpPr>
        <p:spPr>
          <a:xfrm>
            <a:off x="4617720" y="1934527"/>
            <a:ext cx="695184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저장소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이력을 관리하는 저장소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Version Control System</a:t>
            </a: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=&gt; </a:t>
            </a:r>
            <a:r>
              <a:rPr lang="ko-KR" alt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변화를 시간에 따라 기록했다가 특정 시점의  </a:t>
            </a:r>
            <a:r>
              <a:rPr lang="en-US" altLang="ko-KR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버전을 다시 불러올 수 있는 시스템</a:t>
            </a:r>
            <a:endParaRPr lang="en-US" altLang="ko-KR" sz="2500" dirty="0" smtClean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 및 저장지점으로 되돌아갈 수 있도록 해주는 시스템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 버전 관리 시스템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=&gt; </a:t>
            </a:r>
            <a:r>
              <a:rPr lang="ko-KR" alt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개발 </a:t>
            </a:r>
            <a:r>
              <a:rPr lang="en-US" altLang="ko-KR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저장소에 분산해서 저장</a:t>
            </a:r>
            <a:endParaRPr lang="ko-KR" altLang="en-US" sz="2500" dirty="0">
              <a:solidFill>
                <a:schemeClr val="accent5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1.2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8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9119" y="1268432"/>
            <a:ext cx="3474720" cy="102171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3CCCC"/>
                </a:solidFill>
              </a:rPr>
              <a:t>GitHub</a:t>
            </a:r>
            <a:r>
              <a:rPr lang="ko-KR" altLang="en-US" dirty="0" smtClean="0">
                <a:solidFill>
                  <a:srgbClr val="33CCCC"/>
                </a:solidFill>
              </a:rPr>
              <a:t>란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222" y="2567146"/>
            <a:ext cx="5897562" cy="3052958"/>
          </a:xfrm>
        </p:spPr>
      </p:pic>
      <p:sp>
        <p:nvSpPr>
          <p:cNvPr id="5" name="TextBox 4"/>
          <p:cNvSpPr txBox="1"/>
          <p:nvPr/>
        </p:nvSpPr>
        <p:spPr>
          <a:xfrm>
            <a:off x="4389119" y="2290147"/>
            <a:ext cx="7315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저장소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웹에 옮겨 놓은 </a:t>
            </a:r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원격저장소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89119" y="3311862"/>
            <a:ext cx="4206241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33CCCC"/>
                </a:solidFill>
              </a:rPr>
              <a:t>웹에 있을 때의 장점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9119" y="4333577"/>
            <a:ext cx="7315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 가능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협업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복구 가능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1.3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8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840" y="285751"/>
            <a:ext cx="4450080" cy="1131570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분산 버전 관리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5349" y="1661177"/>
            <a:ext cx="347472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33CCCC"/>
                </a:solidFill>
              </a:rPr>
              <a:t>버전 관리란</a:t>
            </a:r>
            <a:r>
              <a:rPr lang="en-US" altLang="ko-KR" dirty="0" smtClean="0">
                <a:solidFill>
                  <a:srgbClr val="33CCCC"/>
                </a:solidFill>
              </a:rPr>
              <a:t>?</a:t>
            </a:r>
            <a:endParaRPr lang="ko-KR" altLang="en-US" dirty="0">
              <a:solidFill>
                <a:srgbClr val="33CC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349" y="2682892"/>
            <a:ext cx="5562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변화를 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시간에 따라 기록했다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시점의 버전을 다시 가져올 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있는 것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778367" y="1661462"/>
            <a:ext cx="347472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33CCCC"/>
                </a:solidFill>
              </a:rPr>
              <a:t>장점</a:t>
            </a:r>
            <a:endParaRPr lang="ko-KR" altLang="en-US" dirty="0">
              <a:solidFill>
                <a:srgbClr val="33CC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8367" y="2683178"/>
            <a:ext cx="6050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코드가 변경된 이력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쉽게 확인 가능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시점에 저장된 버전과 비교 가능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시점으로 되돌아갈 수 있음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올리려는 파일이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누군가 편집한 내용과 충돌 시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덮어쓰기 위험에서 벗어나 해결 가능</a:t>
            </a:r>
            <a:endParaRPr lang="en-US" altLang="ko-KR" sz="3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1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2584" y="216192"/>
            <a:ext cx="11746831" cy="6425616"/>
          </a:xfrm>
          <a:prstGeom prst="roundRect">
            <a:avLst>
              <a:gd name="adj" fmla="val 8012"/>
            </a:avLst>
          </a:prstGeom>
          <a:solidFill>
            <a:srgbClr val="FCFBF6"/>
          </a:solidFill>
          <a:ln w="381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948488" y="1852864"/>
            <a:ext cx="10295021" cy="1205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8635" y="473221"/>
            <a:ext cx="7134726" cy="1271547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rgbClr val="33CCCC"/>
                </a:solidFill>
              </a:rPr>
              <a:t>Git</a:t>
            </a:r>
            <a:r>
              <a:rPr lang="en-US" altLang="ko-KR" dirty="0" smtClean="0"/>
              <a:t> </a:t>
            </a:r>
            <a:r>
              <a:rPr lang="en-US" altLang="ko-KR" sz="3800" dirty="0" smtClean="0"/>
              <a:t>PRESENTATION</a:t>
            </a:r>
            <a:endParaRPr lang="ko-KR" altLang="en-US" sz="38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222583" y="2439040"/>
            <a:ext cx="11746831" cy="2950466"/>
          </a:xfrm>
          <a:prstGeom prst="flowChartAlternateProcess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2151" y="3381440"/>
            <a:ext cx="9407693" cy="10587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7500" dirty="0" smtClean="0">
                <a:solidFill>
                  <a:schemeClr val="bg1">
                    <a:lumMod val="95000"/>
                  </a:schemeClr>
                </a:solidFill>
              </a:rPr>
              <a:t>02 </a:t>
            </a:r>
            <a:r>
              <a:rPr lang="ko-KR" altLang="en-US" sz="7500" dirty="0" smtClean="0">
                <a:solidFill>
                  <a:schemeClr val="bg1">
                    <a:lumMod val="95000"/>
                  </a:schemeClr>
                </a:solidFill>
              </a:rPr>
              <a:t>저장소</a:t>
            </a:r>
            <a:endParaRPr lang="ko-KR" altLang="en-US" sz="7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위쪽/아래쪽 화살표 14"/>
          <p:cNvSpPr/>
          <p:nvPr/>
        </p:nvSpPr>
        <p:spPr>
          <a:xfrm>
            <a:off x="3720963" y="3094725"/>
            <a:ext cx="320843" cy="546812"/>
          </a:xfrm>
          <a:prstGeom prst="upDownArrow">
            <a:avLst>
              <a:gd name="adj1" fmla="val 33558"/>
              <a:gd name="adj2" fmla="val 2807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2" idx="0"/>
            <a:endCxn id="14" idx="0"/>
          </p:cNvCxnSpPr>
          <p:nvPr/>
        </p:nvCxnSpPr>
        <p:spPr>
          <a:xfrm rot="16200000" flipH="1">
            <a:off x="3836032" y="1547700"/>
            <a:ext cx="31956" cy="4253762"/>
          </a:xfrm>
          <a:prstGeom prst="bentConnector3">
            <a:avLst>
              <a:gd name="adj1" fmla="val -1183092"/>
            </a:avLst>
          </a:prstGeom>
          <a:ln w="762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624840" y="285751"/>
            <a:ext cx="445008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저장소</a:t>
            </a:r>
            <a:r>
              <a:rPr lang="ko-KR" altLang="en-US" dirty="0" err="1"/>
              <a:t>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1" b="97608" l="9925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77" y="1988539"/>
            <a:ext cx="2255219" cy="1089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578" y="1530310"/>
            <a:ext cx="305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emote/central repo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액자 7"/>
          <p:cNvSpPr/>
          <p:nvPr/>
        </p:nvSpPr>
        <p:spPr>
          <a:xfrm>
            <a:off x="624840" y="3444240"/>
            <a:ext cx="6464968" cy="3051105"/>
          </a:xfrm>
          <a:prstGeom prst="frame">
            <a:avLst>
              <a:gd name="adj1" fmla="val 261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804112" y="3641536"/>
            <a:ext cx="1842034" cy="2308005"/>
          </a:xfrm>
          <a:prstGeom prst="frame">
            <a:avLst>
              <a:gd name="adj1" fmla="val 261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930993" y="3658604"/>
            <a:ext cx="1842034" cy="2308005"/>
          </a:xfrm>
          <a:prstGeom prst="frame">
            <a:avLst>
              <a:gd name="adj1" fmla="val 261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057874" y="3658604"/>
            <a:ext cx="1842034" cy="2308005"/>
          </a:xfrm>
          <a:prstGeom prst="frame">
            <a:avLst>
              <a:gd name="adj1" fmla="val 261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2" y="3658603"/>
            <a:ext cx="1842034" cy="22909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93" y="3658602"/>
            <a:ext cx="1842034" cy="22909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74" y="3690559"/>
            <a:ext cx="1842034" cy="22909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88569" y="5981496"/>
            <a:ext cx="212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ocal repositories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773027" y="2212589"/>
            <a:ext cx="2892693" cy="563684"/>
          </a:xfrm>
          <a:prstGeom prst="rightArrow">
            <a:avLst>
              <a:gd name="adj1" fmla="val 20865"/>
              <a:gd name="adj2" fmla="val 61330"/>
            </a:avLst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089808" y="4513696"/>
            <a:ext cx="575912" cy="563684"/>
          </a:xfrm>
          <a:prstGeom prst="rightArrow">
            <a:avLst>
              <a:gd name="adj1" fmla="val 20865"/>
              <a:gd name="adj2" fmla="val 61330"/>
            </a:avLst>
          </a:prstGeom>
          <a:solidFill>
            <a:srgbClr val="FFE699"/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7684168" y="1647540"/>
            <a:ext cx="4294473" cy="681997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원격 저장소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? (</a:t>
            </a:r>
            <a:r>
              <a:rPr lang="en-US" altLang="ko-KR" sz="2800" dirty="0" err="1" smtClean="0">
                <a:solidFill>
                  <a:schemeClr val="accent5">
                    <a:lumMod val="75000"/>
                  </a:schemeClr>
                </a:solidFill>
              </a:rPr>
              <a:t>RemoteRepository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)?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4168" y="2533099"/>
            <a:ext cx="45078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원격 저장소 전용 </a:t>
            </a:r>
            <a:r>
              <a:rPr lang="ko-KR" altLang="en-US" sz="2300" dirty="0" smtClean="0">
                <a:solidFill>
                  <a:schemeClr val="accent4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서버에서 관리 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되며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사람이 함께 공유하기 위한 저장소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684168" y="4024980"/>
            <a:ext cx="4294473" cy="681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</a:rPr>
              <a:t>로컬 저장소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? (</a:t>
            </a:r>
            <a:r>
              <a:rPr lang="en-US" altLang="ko-KR" sz="2800" dirty="0" err="1" smtClean="0">
                <a:solidFill>
                  <a:schemeClr val="accent5">
                    <a:lumMod val="75000"/>
                  </a:schemeClr>
                </a:solidFill>
              </a:rPr>
              <a:t>LocalRepository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)?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4168" y="4910539"/>
            <a:ext cx="45078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파일이 저장되는 </a:t>
            </a:r>
            <a:r>
              <a:rPr lang="ko-KR" altLang="en-US" sz="2300" dirty="0" smtClean="0">
                <a:solidFill>
                  <a:schemeClr val="accent4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전용 저장소</a:t>
            </a:r>
            <a:endParaRPr lang="ko-KR" altLang="en-US" sz="2000" dirty="0" smtClean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8" grpId="0" animBg="1"/>
      <p:bldP spid="9" grpId="0" animBg="1"/>
      <p:bldP spid="10" grpId="0" animBg="1"/>
      <p:bldP spid="11" grpId="0" animBg="1"/>
      <p:bldP spid="21" grpId="0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483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배달의민족 주아</vt:lpstr>
      <vt:lpstr>Arial</vt:lpstr>
      <vt:lpstr>Wingdings</vt:lpstr>
      <vt:lpstr>Office 테마</vt:lpstr>
      <vt:lpstr>Git &amp; GitHub</vt:lpstr>
      <vt:lpstr>목차</vt:lpstr>
      <vt:lpstr>Git PRESENTATION</vt:lpstr>
      <vt:lpstr>Git 이란?</vt:lpstr>
      <vt:lpstr>Git 이란?</vt:lpstr>
      <vt:lpstr>GitHub란?</vt:lpstr>
      <vt:lpstr>1.4 분산 버전 관리</vt:lpstr>
      <vt:lpstr>Git PRESENTATION</vt:lpstr>
      <vt:lpstr>원격 저장소? (RemoteRepository)?</vt:lpstr>
      <vt:lpstr>Working directory?</vt:lpstr>
      <vt:lpstr>PowerPoint 프레젠테이션</vt:lpstr>
      <vt:lpstr>PowerPoint 프레젠테이션</vt:lpstr>
      <vt:lpstr>PowerPoint 프레젠테이션</vt:lpstr>
      <vt:lpstr>Git PRESENTATION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전규현</dc:creator>
  <cp:lastModifiedBy>전규현</cp:lastModifiedBy>
  <cp:revision>27</cp:revision>
  <dcterms:created xsi:type="dcterms:W3CDTF">2021-03-21T00:02:22Z</dcterms:created>
  <dcterms:modified xsi:type="dcterms:W3CDTF">2021-03-21T07:25:52Z</dcterms:modified>
</cp:coreProperties>
</file>