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9" r:id="rId5"/>
    <p:sldId id="265" r:id="rId6"/>
    <p:sldId id="262" r:id="rId7"/>
    <p:sldId id="263" r:id="rId8"/>
    <p:sldId id="258" r:id="rId9"/>
    <p:sldId id="264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12F6"/>
    <a:srgbClr val="FFCC00"/>
    <a:srgbClr val="C3FFAB"/>
    <a:srgbClr val="ABD9FF"/>
    <a:srgbClr val="FF5050"/>
    <a:srgbClr val="FFD9D9"/>
    <a:srgbClr val="2C49DC"/>
    <a:srgbClr val="FF4747"/>
    <a:srgbClr val="FFC9C9"/>
    <a:srgbClr val="8B8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99AD1-1F41-47A9-B3F0-A48E7FD0D710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7F956-C07F-40A0-9AC5-35047ED18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45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A32A6-D921-4C3B-9778-CB1866BEC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9D80A5-815E-407A-AD86-703B27DF6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977AE-AA0A-4006-A823-E9E05601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2EB3-E691-45E1-8F64-0BC984BEA8A1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8C818-9F19-4B78-A1AC-430CBB55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58BD9-5419-45AB-AD36-DAF5F52B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91E3-D773-43F2-8DD8-73A9AE581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1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4291B-5D60-4595-A99B-389B3743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787D33-15E8-4FBD-AC89-DD42B49B0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CCB7B0-876B-4C20-B2DE-17DF9AD9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2EB3-E691-45E1-8F64-0BC984BEA8A1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84FA3-38EE-4053-BEE4-07878E86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F4E36-46AF-40F4-82BE-7BEE10F2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91E3-D773-43F2-8DD8-73A9AE581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19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4C632B-BF42-4948-9130-C7ED22DC5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2A4E9B-1FCE-4940-B143-53236FFF9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015CA-D108-42A2-9DC3-B811391D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2EB3-E691-45E1-8F64-0BC984BEA8A1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6FA1D-9CE0-4532-A909-2AE2DE11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E06BF-0877-40B8-AB0C-EEC03EA2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91E3-D773-43F2-8DD8-73A9AE581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5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20080-FA74-482A-BB9A-5F2B7ABA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D7295-7B55-41ED-B9C0-1513E1E47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D4D54-C1AC-4753-9E02-A1459D0E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2EB3-E691-45E1-8F64-0BC984BEA8A1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7EA14-3926-48A8-93BF-D8184430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B94A21-3DFC-49A7-AB7B-4483BA75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91E3-D773-43F2-8DD8-73A9AE581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96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10F8A-F39B-4F4B-A138-3BB905B8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11AA0D-0800-4A1E-AEEF-26F9188E6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17629-A7AD-4F88-8951-1C4C797D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2EB3-E691-45E1-8F64-0BC984BEA8A1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3C247-6EEF-4DBE-B0FB-6C77EF40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DABA9-9115-4201-AD02-D003C2D4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91E3-D773-43F2-8DD8-73A9AE581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49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F8C0C-DC8E-4FDC-9CE5-C9626D25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428F64-BC04-40D3-B535-EA0B6440C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4CBBEA-8CC2-495B-B4CF-9426E60CE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790452-5FD5-483D-9164-5A2682B9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2EB3-E691-45E1-8F64-0BC984BEA8A1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B2E1B4-29A3-4ECB-BCC0-5F7ACA32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C67960-79B6-43A2-8932-82069F5C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91E3-D773-43F2-8DD8-73A9AE581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06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3704C-AA73-4B78-9207-AF97AA4A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AC5061-D30E-4C26-9722-A42C8BA23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093F2A-A57E-46A2-8F25-4185D58F5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481258-55AC-495E-B7B2-13134EE78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504E59-4C24-4ED9-B32B-00335C723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4E90B7-A926-496C-81BD-68741F76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2EB3-E691-45E1-8F64-0BC984BEA8A1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59563C-C005-4AAD-8BA2-FCF4F93A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D7041E-2B7E-4005-B35F-9619F5E6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91E3-D773-43F2-8DD8-73A9AE581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73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4D2A0-0FFA-4A59-AD7A-1588E227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AB1415-75A9-4765-BA27-BE87A0A4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2EB3-E691-45E1-8F64-0BC984BEA8A1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77A64E-AD2C-4C1E-AE07-FD577C73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4E200B-864C-445A-AD4D-F179E04B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91E3-D773-43F2-8DD8-73A9AE581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5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06B331-D504-4078-86A9-024A4A1C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2EB3-E691-45E1-8F64-0BC984BEA8A1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F6D31E-F4C1-42C8-8ACC-7498E9D2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68E4FB-3101-4B94-A152-0276D756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91E3-D773-43F2-8DD8-73A9AE581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50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81E5A-EC47-40A4-8711-73ABB819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3457F-86E7-4638-9EC4-AF881AFBA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69345C-C0D9-4AEF-8FDC-5EAD58876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B04999-4677-408E-AF96-6E0B85EA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2EB3-E691-45E1-8F64-0BC984BEA8A1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0E61F-DC40-483E-B3DB-0083EEC1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0A5F16-FE7A-4F41-B64A-733E24E7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91E3-D773-43F2-8DD8-73A9AE581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8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AB0F1-951D-42D8-B209-A70A85AD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5C8332-7AEA-4AA3-9724-7AC989468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4916B-353B-4578-9CDF-E036B20E0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72C265-BBAD-4964-836C-A3A5E8C4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2EB3-E691-45E1-8F64-0BC984BEA8A1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CCBA4A-DC23-44A4-A77E-F418ED53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EABE7B-9C76-4645-B841-00F0F5EA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91E3-D773-43F2-8DD8-73A9AE581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0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6B50B4-E8F9-4833-A90D-FEC873F2B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F32C3-C5E7-4D6A-991B-60F4E27A7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69309-CB43-41A7-A6F7-25B02F42D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E2EB3-E691-45E1-8F64-0BC984BEA8A1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69967-F554-4F3A-91D9-3BA87D8CC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204A5-3F2F-4792-81C6-9382BB128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491E3-D773-43F2-8DD8-73A9AE581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88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EEDE6-1673-4BDC-ABE0-6DDF8A4E5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Back-END</a:t>
            </a:r>
            <a:r>
              <a:rPr lang="ko-KR" altLang="en-US" sz="6600" dirty="0"/>
              <a:t>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기초 멘토링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17712B-6684-4B9F-8D87-8A32BC8A0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9204" y="3652576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2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2217 </a:t>
            </a:r>
            <a:r>
              <a:rPr lang="ko-KR" altLang="en-US" sz="26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임서영</a:t>
            </a:r>
            <a:endParaRPr lang="ko-KR" altLang="en-US" sz="2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221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1EB6F-44AF-41AE-B170-AF1115DB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절차지향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객체지향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72947-96BB-4260-AAE4-59515D821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60936"/>
            <a:ext cx="7543800" cy="667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>
                <a:solidFill>
                  <a:srgbClr val="2C49D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절차지향</a:t>
            </a:r>
            <a:r>
              <a:rPr lang="ko-KR" altLang="en-US" sz="3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반대는 </a:t>
            </a:r>
            <a:r>
              <a:rPr lang="ko-KR" altLang="en-US" sz="3600" dirty="0">
                <a:solidFill>
                  <a:srgbClr val="FFCC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객체지향</a:t>
            </a:r>
            <a:r>
              <a:rPr lang="ko-KR" altLang="en-US" sz="3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아니다</a:t>
            </a:r>
            <a:r>
              <a:rPr lang="en-US" altLang="ko-KR" sz="3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0F33841-1B2F-40F5-B8B9-0105ADA0CCC1}"/>
              </a:ext>
            </a:extLst>
          </p:cNvPr>
          <p:cNvSpPr txBox="1">
            <a:spLocks/>
          </p:cNvSpPr>
          <p:nvPr/>
        </p:nvSpPr>
        <p:spPr>
          <a:xfrm>
            <a:off x="1618377" y="3794820"/>
            <a:ext cx="2785844" cy="97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4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절차지향</a:t>
            </a:r>
            <a:endParaRPr lang="en-US" altLang="ko-KR" sz="4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3575578-0564-4389-B4CD-00969830E553}"/>
              </a:ext>
            </a:extLst>
          </p:cNvPr>
          <p:cNvSpPr txBox="1">
            <a:spLocks/>
          </p:cNvSpPr>
          <p:nvPr/>
        </p:nvSpPr>
        <p:spPr>
          <a:xfrm>
            <a:off x="7704413" y="3778042"/>
            <a:ext cx="2785844" cy="97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4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객체지향</a:t>
            </a:r>
            <a:endParaRPr lang="en-US" altLang="ko-KR" sz="4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B704B5C-72BC-4792-86CE-B3E6133D1526}"/>
              </a:ext>
            </a:extLst>
          </p:cNvPr>
          <p:cNvGrpSpPr/>
          <p:nvPr/>
        </p:nvGrpSpPr>
        <p:grpSpPr>
          <a:xfrm>
            <a:off x="4706923" y="3980577"/>
            <a:ext cx="2383184" cy="779442"/>
            <a:chOff x="4648200" y="3918362"/>
            <a:chExt cx="2383184" cy="779442"/>
          </a:xfrm>
        </p:grpSpPr>
        <p:sp>
          <p:nvSpPr>
            <p:cNvPr id="13" name="내용 개체 틀 2">
              <a:extLst>
                <a:ext uri="{FF2B5EF4-FFF2-40B4-BE49-F238E27FC236}">
                  <a16:creationId xmlns:a16="http://schemas.microsoft.com/office/drawing/2014/main" id="{DC729C52-2AC5-437E-8A3F-8A500115B2BC}"/>
                </a:ext>
              </a:extLst>
            </p:cNvPr>
            <p:cNvSpPr txBox="1">
              <a:spLocks/>
            </p:cNvSpPr>
            <p:nvPr/>
          </p:nvSpPr>
          <p:spPr>
            <a:xfrm>
              <a:off x="5193402" y="4245995"/>
              <a:ext cx="1292779" cy="45180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2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단점보완</a:t>
              </a:r>
              <a:endParaRPr lang="en-US" altLang="ko-KR" sz="2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7B1F6FC3-3A2B-4584-A5DA-7A14F3916CD0}"/>
                </a:ext>
              </a:extLst>
            </p:cNvPr>
            <p:cNvSpPr/>
            <p:nvPr/>
          </p:nvSpPr>
          <p:spPr>
            <a:xfrm>
              <a:off x="4648200" y="3918362"/>
              <a:ext cx="2383184" cy="24635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701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1FF13-05A8-4BFE-8509-202AC082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Back-END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란 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A43AE79-EAF6-472E-AF99-AE7DCB47F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05432" y="3825240"/>
            <a:ext cx="823913" cy="36279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6BE9FCA-CD55-4FF0-B616-4F884325A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798998" y="3825239"/>
            <a:ext cx="823913" cy="362793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432F3F67-BCAA-4ED1-A5EA-C8AE2FFAB570}"/>
              </a:ext>
            </a:extLst>
          </p:cNvPr>
          <p:cNvGrpSpPr/>
          <p:nvPr/>
        </p:nvGrpSpPr>
        <p:grpSpPr>
          <a:xfrm>
            <a:off x="1405355" y="2740451"/>
            <a:ext cx="1791042" cy="2456700"/>
            <a:chOff x="1405355" y="2740451"/>
            <a:chExt cx="1791042" cy="24567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62DF347-25AE-4B5F-BC7E-0D18A0224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5355" y="2740451"/>
              <a:ext cx="1791042" cy="1791042"/>
            </a:xfrm>
            <a:prstGeom prst="rect">
              <a:avLst/>
            </a:prstGeom>
          </p:spPr>
        </p:pic>
        <p:sp>
          <p:nvSpPr>
            <p:cNvPr id="33" name="제목 1">
              <a:extLst>
                <a:ext uri="{FF2B5EF4-FFF2-40B4-BE49-F238E27FC236}">
                  <a16:creationId xmlns:a16="http://schemas.microsoft.com/office/drawing/2014/main" id="{C2C6A540-4996-4B18-AE93-890B91472522}"/>
                </a:ext>
              </a:extLst>
            </p:cNvPr>
            <p:cNvSpPr txBox="1">
              <a:spLocks/>
            </p:cNvSpPr>
            <p:nvPr/>
          </p:nvSpPr>
          <p:spPr>
            <a:xfrm>
              <a:off x="1855238" y="4669540"/>
              <a:ext cx="813318" cy="5276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4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손님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7245C8E-38B6-4FFD-BB3C-EE9768D70C45}"/>
              </a:ext>
            </a:extLst>
          </p:cNvPr>
          <p:cNvGrpSpPr/>
          <p:nvPr/>
        </p:nvGrpSpPr>
        <p:grpSpPr>
          <a:xfrm>
            <a:off x="3762654" y="2765483"/>
            <a:ext cx="3203833" cy="2431668"/>
            <a:chOff x="3762654" y="2765483"/>
            <a:chExt cx="3203833" cy="2431668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442B96C-B158-4049-A846-94A4DC5D321B}"/>
                </a:ext>
              </a:extLst>
            </p:cNvPr>
            <p:cNvGrpSpPr/>
            <p:nvPr/>
          </p:nvGrpSpPr>
          <p:grpSpPr>
            <a:xfrm>
              <a:off x="3762654" y="2765483"/>
              <a:ext cx="3203833" cy="1740975"/>
              <a:chOff x="3762654" y="2765483"/>
              <a:chExt cx="3203833" cy="1740975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57D9AF60-738C-4E85-A72D-0C09C2F214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654" y="3294555"/>
                <a:ext cx="823913" cy="362793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74385941-1E6E-4D97-994B-F539B08ADD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5512" y="2765483"/>
                <a:ext cx="1740975" cy="1740975"/>
              </a:xfrm>
              <a:prstGeom prst="rect">
                <a:avLst/>
              </a:prstGeom>
            </p:spPr>
          </p:pic>
        </p:grpSp>
        <p:sp>
          <p:nvSpPr>
            <p:cNvPr id="34" name="제목 1">
              <a:extLst>
                <a:ext uri="{FF2B5EF4-FFF2-40B4-BE49-F238E27FC236}">
                  <a16:creationId xmlns:a16="http://schemas.microsoft.com/office/drawing/2014/main" id="{47E0C950-4D3D-4241-82BA-082CADB8A384}"/>
                </a:ext>
              </a:extLst>
            </p:cNvPr>
            <p:cNvSpPr txBox="1">
              <a:spLocks/>
            </p:cNvSpPr>
            <p:nvPr/>
          </p:nvSpPr>
          <p:spPr>
            <a:xfrm>
              <a:off x="5689340" y="4669540"/>
              <a:ext cx="957770" cy="5276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4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요리사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1D32D4F-E7F9-4B80-9A27-B210256E0CEB}"/>
              </a:ext>
            </a:extLst>
          </p:cNvPr>
          <p:cNvGrpSpPr/>
          <p:nvPr/>
        </p:nvGrpSpPr>
        <p:grpSpPr>
          <a:xfrm>
            <a:off x="7630011" y="2920411"/>
            <a:ext cx="2861020" cy="2276739"/>
            <a:chOff x="7630011" y="2920411"/>
            <a:chExt cx="2861020" cy="2276739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072DB67-76B4-43A3-9A6E-395D40DA3369}"/>
                </a:ext>
              </a:extLst>
            </p:cNvPr>
            <p:cNvGrpSpPr/>
            <p:nvPr/>
          </p:nvGrpSpPr>
          <p:grpSpPr>
            <a:xfrm>
              <a:off x="7630011" y="2920411"/>
              <a:ext cx="2861020" cy="1586047"/>
              <a:chOff x="7630011" y="2920411"/>
              <a:chExt cx="2861020" cy="1586047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CDD68304-9301-4FD5-BD59-B8B8E9DE0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04984" y="2920411"/>
                <a:ext cx="1586047" cy="1586047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CE3E1776-8C94-490C-A927-05BEC836DF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30011" y="3268980"/>
                <a:ext cx="823913" cy="362793"/>
              </a:xfrm>
              <a:prstGeom prst="rect">
                <a:avLst/>
              </a:prstGeom>
            </p:spPr>
          </p:pic>
        </p:grpSp>
        <p:sp>
          <p:nvSpPr>
            <p:cNvPr id="35" name="제목 1">
              <a:extLst>
                <a:ext uri="{FF2B5EF4-FFF2-40B4-BE49-F238E27FC236}">
                  <a16:creationId xmlns:a16="http://schemas.microsoft.com/office/drawing/2014/main" id="{8EA07CD2-9584-4520-B7C9-B35D844045DC}"/>
                </a:ext>
              </a:extLst>
            </p:cNvPr>
            <p:cNvSpPr txBox="1">
              <a:spLocks/>
            </p:cNvSpPr>
            <p:nvPr/>
          </p:nvSpPr>
          <p:spPr>
            <a:xfrm>
              <a:off x="9219122" y="4669539"/>
              <a:ext cx="957770" cy="5276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4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냉장고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D9E941-1A29-4B6A-A0CD-0D0D8D84B254}"/>
              </a:ext>
            </a:extLst>
          </p:cNvPr>
          <p:cNvSpPr/>
          <p:nvPr/>
        </p:nvSpPr>
        <p:spPr>
          <a:xfrm>
            <a:off x="609257" y="2317838"/>
            <a:ext cx="10056268" cy="3473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ㅍ</a:t>
            </a:r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A692AF0-532E-428B-AA8E-22DD3C09517B}"/>
              </a:ext>
            </a:extLst>
          </p:cNvPr>
          <p:cNvSpPr/>
          <p:nvPr/>
        </p:nvSpPr>
        <p:spPr>
          <a:xfrm>
            <a:off x="4429931" y="2101786"/>
            <a:ext cx="3467100" cy="34671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55D683C6-D14B-457A-B28E-E95E8C5B5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01203" y="3835336"/>
            <a:ext cx="823913" cy="362793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7C58EDC-5830-44BD-8D5F-9FA443952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797847" y="3838914"/>
            <a:ext cx="823913" cy="362793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D91DF318-3535-44E0-BD7B-C1A688F4FA6A}"/>
              </a:ext>
            </a:extLst>
          </p:cNvPr>
          <p:cNvGrpSpPr/>
          <p:nvPr/>
        </p:nvGrpSpPr>
        <p:grpSpPr>
          <a:xfrm>
            <a:off x="1245638" y="2864324"/>
            <a:ext cx="2964165" cy="2618463"/>
            <a:chOff x="1245638" y="2864324"/>
            <a:chExt cx="2964165" cy="261846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3C7409E-A528-4B06-BD59-422A4914D7CC}"/>
                </a:ext>
              </a:extLst>
            </p:cNvPr>
            <p:cNvGrpSpPr/>
            <p:nvPr/>
          </p:nvGrpSpPr>
          <p:grpSpPr>
            <a:xfrm>
              <a:off x="1245638" y="2864324"/>
              <a:ext cx="2290042" cy="2266880"/>
              <a:chOff x="1245638" y="2864324"/>
              <a:chExt cx="2290042" cy="2266880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C270123C-D959-4396-BBC0-6808CA67D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507852" y="2864324"/>
                <a:ext cx="1586047" cy="1586047"/>
              </a:xfrm>
              <a:prstGeom prst="rect">
                <a:avLst/>
              </a:prstGeom>
            </p:spPr>
          </p:pic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5971FE3-F85D-4EA5-AEED-27FB0364D407}"/>
                  </a:ext>
                </a:extLst>
              </p:cNvPr>
              <p:cNvSpPr/>
              <p:nvPr/>
            </p:nvSpPr>
            <p:spPr>
              <a:xfrm>
                <a:off x="1245638" y="4669539"/>
                <a:ext cx="22900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Client (</a:t>
                </a:r>
                <a:r>
                  <a:rPr lang="ko-KR" altLang="en-US" sz="24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프론트</a:t>
                </a:r>
                <a:r>
                  <a:rPr lang="en-US" altLang="ko-KR" sz="24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)</a:t>
                </a:r>
                <a:endParaRPr lang="ko-KR" altLang="en-US" sz="24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5F69088-EB0D-4C35-84D6-FF962FB0357C}"/>
                </a:ext>
              </a:extLst>
            </p:cNvPr>
            <p:cNvSpPr/>
            <p:nvPr/>
          </p:nvSpPr>
          <p:spPr>
            <a:xfrm>
              <a:off x="1919761" y="5021122"/>
              <a:ext cx="22900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요청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AD77E25-C085-41CA-8120-B29459F98C86}"/>
              </a:ext>
            </a:extLst>
          </p:cNvPr>
          <p:cNvGrpSpPr/>
          <p:nvPr/>
        </p:nvGrpSpPr>
        <p:grpSpPr>
          <a:xfrm>
            <a:off x="3762654" y="2857589"/>
            <a:ext cx="3625946" cy="2636586"/>
            <a:chOff x="3762654" y="2857589"/>
            <a:chExt cx="3625946" cy="263658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3DFFA7D-C99A-41B9-8174-ADF3A6CAAF2F}"/>
                </a:ext>
              </a:extLst>
            </p:cNvPr>
            <p:cNvGrpSpPr/>
            <p:nvPr/>
          </p:nvGrpSpPr>
          <p:grpSpPr>
            <a:xfrm>
              <a:off x="3762654" y="2857589"/>
              <a:ext cx="3625946" cy="2273614"/>
              <a:chOff x="3762654" y="2857589"/>
              <a:chExt cx="3625946" cy="2273614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A880ADDE-5397-4BBF-A819-D39817033A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5698" y="2857589"/>
                <a:ext cx="1525053" cy="1525053"/>
              </a:xfrm>
              <a:prstGeom prst="rect">
                <a:avLst/>
              </a:prstGeom>
            </p:spPr>
          </p:pic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1308522C-5A83-438A-8836-87EA62358BCF}"/>
                  </a:ext>
                </a:extLst>
              </p:cNvPr>
              <p:cNvSpPr/>
              <p:nvPr/>
            </p:nvSpPr>
            <p:spPr>
              <a:xfrm>
                <a:off x="5098558" y="4669538"/>
                <a:ext cx="22900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Sever (</a:t>
                </a:r>
                <a:r>
                  <a:rPr lang="ko-KR" altLang="en-US" sz="2400" dirty="0" err="1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백엔드</a:t>
                </a:r>
                <a:r>
                  <a:rPr lang="en-US" altLang="ko-KR" sz="24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)</a:t>
                </a:r>
                <a:endParaRPr lang="ko-KR" altLang="en-US" sz="24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25968D31-C69A-4CB3-A1B2-F45BB97409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654" y="3304891"/>
                <a:ext cx="823913" cy="362793"/>
              </a:xfrm>
              <a:prstGeom prst="rect">
                <a:avLst/>
              </a:prstGeom>
            </p:spPr>
          </p:pic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248BA67-92E2-40B6-B585-D2D2C840428E}"/>
                </a:ext>
              </a:extLst>
            </p:cNvPr>
            <p:cNvSpPr/>
            <p:nvPr/>
          </p:nvSpPr>
          <p:spPr>
            <a:xfrm>
              <a:off x="5800839" y="5032510"/>
              <a:ext cx="83896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가공</a:t>
              </a:r>
              <a:endPara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A03CF75-B951-4E51-BF29-B1CA61617A0D}"/>
              </a:ext>
            </a:extLst>
          </p:cNvPr>
          <p:cNvGrpSpPr/>
          <p:nvPr/>
        </p:nvGrpSpPr>
        <p:grpSpPr>
          <a:xfrm>
            <a:off x="7626685" y="2855720"/>
            <a:ext cx="3947344" cy="2641849"/>
            <a:chOff x="7626685" y="2855720"/>
            <a:chExt cx="3947344" cy="2641849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D63B1D6-51D9-47FB-B2A9-D99C83404C25}"/>
                </a:ext>
              </a:extLst>
            </p:cNvPr>
            <p:cNvGrpSpPr/>
            <p:nvPr/>
          </p:nvGrpSpPr>
          <p:grpSpPr>
            <a:xfrm>
              <a:off x="7626685" y="2855720"/>
              <a:ext cx="2855015" cy="2275483"/>
              <a:chOff x="7626685" y="2855720"/>
              <a:chExt cx="2855015" cy="2275483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30284160-A340-4FA7-A7AB-72907EDC22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0405" y="2855720"/>
                <a:ext cx="1570788" cy="1570788"/>
              </a:xfrm>
              <a:prstGeom prst="rect">
                <a:avLst/>
              </a:prstGeom>
            </p:spPr>
          </p:pic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61309B5-B1A6-4F88-9C9E-737B161125BF}"/>
                  </a:ext>
                </a:extLst>
              </p:cNvPr>
              <p:cNvSpPr/>
              <p:nvPr/>
            </p:nvSpPr>
            <p:spPr>
              <a:xfrm>
                <a:off x="8898916" y="4669538"/>
                <a:ext cx="1582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 err="1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DataBase</a:t>
                </a:r>
                <a:endParaRPr lang="ko-KR" altLang="en-US" sz="24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4A73BE77-BD60-4008-891A-DCE40FBC2A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6685" y="3269524"/>
                <a:ext cx="823913" cy="362793"/>
              </a:xfrm>
              <a:prstGeom prst="rect">
                <a:avLst/>
              </a:prstGeom>
            </p:spPr>
          </p:pic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A4EE9EA-942A-4784-B899-7348AD8BA075}"/>
                </a:ext>
              </a:extLst>
            </p:cNvPr>
            <p:cNvSpPr/>
            <p:nvPr/>
          </p:nvSpPr>
          <p:spPr>
            <a:xfrm>
              <a:off x="9283987" y="5035904"/>
              <a:ext cx="22900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저장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13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CBD21BB-42A2-4A51-812B-A41D240BD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480" y="3287997"/>
            <a:ext cx="3105150" cy="31051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D73FB85-F9A8-42C7-AC9E-614F1A6B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6591" cy="1325563"/>
          </a:xfrm>
        </p:spPr>
        <p:txBody>
          <a:bodyPr/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사용하는 언어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4E442D-389D-45B6-B76C-89AFF0A22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879" y="1430318"/>
            <a:ext cx="3802698" cy="1901349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676D95-9015-4A1D-B644-312EFD6FF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09" y="4536961"/>
            <a:ext cx="3019009" cy="17029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0B484F-9ED9-4879-8F91-FDEBAFF2B5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124" y="2355287"/>
            <a:ext cx="1422509" cy="14225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4715161-C401-4138-986C-2AF62BA099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7" y="2240829"/>
            <a:ext cx="1905000" cy="1905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BC08C61-8147-4E0C-935B-1DB1EEDB4B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206" y="4840572"/>
            <a:ext cx="1494268" cy="149426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DF3DF56-3119-4AB2-9CEC-28CA4F2E82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340" y="2929570"/>
            <a:ext cx="2857500" cy="1600200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C4915E33-5572-4402-9C43-5A27D9C6BCC5}"/>
              </a:ext>
            </a:extLst>
          </p:cNvPr>
          <p:cNvSpPr/>
          <p:nvPr/>
        </p:nvSpPr>
        <p:spPr>
          <a:xfrm>
            <a:off x="6444203" y="1379117"/>
            <a:ext cx="2118049" cy="21180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6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내용 개체 틀 4">
            <a:extLst>
              <a:ext uri="{FF2B5EF4-FFF2-40B4-BE49-F238E27FC236}">
                <a16:creationId xmlns:a16="http://schemas.microsoft.com/office/drawing/2014/main" id="{1BE9C3D6-A445-45C3-80D5-1FC3ED960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229" y="2013623"/>
            <a:ext cx="6407150" cy="3203575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D9DD8B-B92C-4EA6-B8DC-B64B2B8F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JAVA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란 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795968-4FDD-48D3-A659-96F638A7E7AA}"/>
              </a:ext>
            </a:extLst>
          </p:cNvPr>
          <p:cNvSpPr/>
          <p:nvPr/>
        </p:nvSpPr>
        <p:spPr>
          <a:xfrm>
            <a:off x="7005046" y="5217198"/>
            <a:ext cx="23717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20212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이식성이 높다</a:t>
            </a:r>
            <a:endParaRPr lang="en-US" altLang="ko-KR" sz="2800" dirty="0">
              <a:solidFill>
                <a:srgbClr val="202124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510DD3-DA7B-4385-9A4C-844898F2DDA4}"/>
              </a:ext>
            </a:extLst>
          </p:cNvPr>
          <p:cNvSpPr/>
          <p:nvPr/>
        </p:nvSpPr>
        <p:spPr>
          <a:xfrm>
            <a:off x="7627322" y="3579293"/>
            <a:ext cx="1672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rgbClr val="20212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객체 지향 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F7DAD3-9CD2-4ACF-928C-68145EF5DA17}"/>
              </a:ext>
            </a:extLst>
          </p:cNvPr>
          <p:cNvSpPr/>
          <p:nvPr/>
        </p:nvSpPr>
        <p:spPr>
          <a:xfrm>
            <a:off x="2128259" y="2965147"/>
            <a:ext cx="27430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rgbClr val="20212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메모리 자동 관리 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66230B-3420-4A84-B761-ABAFC3E15182}"/>
              </a:ext>
            </a:extLst>
          </p:cNvPr>
          <p:cNvSpPr/>
          <p:nvPr/>
        </p:nvSpPr>
        <p:spPr>
          <a:xfrm>
            <a:off x="2128259" y="4524701"/>
            <a:ext cx="256352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solidFill>
                  <a:srgbClr val="20212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오픈 소스 </a:t>
            </a:r>
            <a:endParaRPr lang="en-US" altLang="ko-KR" sz="2800" dirty="0">
              <a:solidFill>
                <a:srgbClr val="202124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800" dirty="0">
                <a:solidFill>
                  <a:srgbClr val="20212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라이브러리 풍부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9F3D84-954B-4D85-A38B-0955E8EC2777}"/>
              </a:ext>
            </a:extLst>
          </p:cNvPr>
          <p:cNvSpPr/>
          <p:nvPr/>
        </p:nvSpPr>
        <p:spPr>
          <a:xfrm>
            <a:off x="6929046" y="1770977"/>
            <a:ext cx="298030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rgbClr val="20212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다양한 </a:t>
            </a:r>
            <a:endParaRPr lang="en-US" altLang="ko-KR" sz="2800" dirty="0">
              <a:solidFill>
                <a:srgbClr val="202124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800" dirty="0">
                <a:solidFill>
                  <a:srgbClr val="20212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애플리케이션 개발 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2922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DB5EF2ED-5966-4FC1-8C26-4389C30BE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951" y="3848211"/>
            <a:ext cx="1708638" cy="17086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DFCC681-A706-4ECE-82F9-DDF6DDF4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프레임워크란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BD5D14A-A532-4C34-86D4-997233805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85" y="2384476"/>
            <a:ext cx="3295269" cy="3295269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1CAB5163-63DF-4979-B18E-A94A84385CAB}"/>
              </a:ext>
            </a:extLst>
          </p:cNvPr>
          <p:cNvGrpSpPr/>
          <p:nvPr/>
        </p:nvGrpSpPr>
        <p:grpSpPr>
          <a:xfrm>
            <a:off x="4543291" y="4321547"/>
            <a:ext cx="6124710" cy="1945331"/>
            <a:chOff x="4543291" y="4321547"/>
            <a:chExt cx="6124710" cy="19453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E18F534-7022-4BC8-9FA7-012324BEF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7439" y="4819976"/>
              <a:ext cx="1130562" cy="113056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638A3FC-D47B-4221-95EF-14BF0AC55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7589" y="4987423"/>
              <a:ext cx="1279455" cy="1279455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47516DE-3F25-4C9D-A850-036AD071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259" y="4907388"/>
              <a:ext cx="843070" cy="84307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26B9FD6-73DC-4AD4-BBF9-AFB57776E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269" y="4321547"/>
              <a:ext cx="1686141" cy="1686141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9EBB3D5B-C6EE-4F8C-A627-BC39D5860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3291" y="5164617"/>
              <a:ext cx="1051229" cy="1051229"/>
            </a:xfrm>
            <a:prstGeom prst="rect">
              <a:avLst/>
            </a:prstGeom>
          </p:spPr>
        </p:pic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128B89F2-3C27-4DB9-AF70-9E7B4924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378" y="2832250"/>
            <a:ext cx="4525902" cy="116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0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5645E-FAFE-47BB-B6EB-04BE59CF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5975" cy="1325563"/>
          </a:xfrm>
        </p:spPr>
        <p:txBody>
          <a:bodyPr/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절차지향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0BA82E-7A17-43A3-9443-9F28B28E9B45}"/>
              </a:ext>
            </a:extLst>
          </p:cNvPr>
          <p:cNvSpPr/>
          <p:nvPr/>
        </p:nvSpPr>
        <p:spPr>
          <a:xfrm>
            <a:off x="838200" y="1741262"/>
            <a:ext cx="25581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장점</a:t>
            </a:r>
            <a:endParaRPr lang="en-US" altLang="ko-KR" sz="2800" b="1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A60BD37-0591-49D3-9A7C-D5193E3DB595}"/>
              </a:ext>
            </a:extLst>
          </p:cNvPr>
          <p:cNvSpPr/>
          <p:nvPr/>
        </p:nvSpPr>
        <p:spPr>
          <a:xfrm>
            <a:off x="838200" y="2406257"/>
            <a:ext cx="72236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실행속도가 빠르다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버그가 적은 코드를 작성하기 좋다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코드의 재활용성이 높다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가독성이 좋다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59293B-AD21-4812-94BA-6FA06627C184}"/>
              </a:ext>
            </a:extLst>
          </p:cNvPr>
          <p:cNvSpPr/>
          <p:nvPr/>
        </p:nvSpPr>
        <p:spPr>
          <a:xfrm>
            <a:off x="3170938" y="759652"/>
            <a:ext cx="14446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C </a:t>
            </a:r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언어</a:t>
            </a:r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!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75941C0-1F79-4029-BED6-E2C41DB400DE}"/>
              </a:ext>
            </a:extLst>
          </p:cNvPr>
          <p:cNvSpPr/>
          <p:nvPr/>
        </p:nvSpPr>
        <p:spPr>
          <a:xfrm>
            <a:off x="6197598" y="1690688"/>
            <a:ext cx="25581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단점</a:t>
            </a:r>
            <a:endParaRPr lang="en-US" altLang="ko-KR" sz="2800" b="1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0F35D5B-E5F6-4FE9-8E76-DD0F92D505F4}"/>
              </a:ext>
            </a:extLst>
          </p:cNvPr>
          <p:cNvSpPr/>
          <p:nvPr/>
        </p:nvSpPr>
        <p:spPr>
          <a:xfrm>
            <a:off x="6096000" y="2290396"/>
            <a:ext cx="499291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디버깅이 어려움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유지보수가 어려움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코드의 순서가 정해져 있어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,</a:t>
            </a: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  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동일한 결과를 보장하기 어렵다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데이터와 함수를 분리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18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43522-0968-4FD5-8159-2765D8C3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FD7D0-3A3D-4E15-B7BC-ABC8F98DD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65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1B97022F-1BF1-465A-8E33-3B5601D51FFD}"/>
              </a:ext>
            </a:extLst>
          </p:cNvPr>
          <p:cNvSpPr txBox="1">
            <a:spLocks/>
          </p:cNvSpPr>
          <p:nvPr/>
        </p:nvSpPr>
        <p:spPr>
          <a:xfrm>
            <a:off x="5072062" y="3236343"/>
            <a:ext cx="2352195" cy="830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객체지향</a:t>
            </a:r>
            <a:endParaRPr lang="ko-KR" altLang="en-US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A5128CCD-BDE2-486E-8441-A01ABF277A95}"/>
              </a:ext>
            </a:extLst>
          </p:cNvPr>
          <p:cNvSpPr txBox="1">
            <a:spLocks/>
          </p:cNvSpPr>
          <p:nvPr/>
        </p:nvSpPr>
        <p:spPr>
          <a:xfrm>
            <a:off x="2876405" y="365124"/>
            <a:ext cx="8969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2F448A-6020-44F9-ADBF-04A8DBEEAAB2}"/>
              </a:ext>
            </a:extLst>
          </p:cNvPr>
          <p:cNvSpPr txBox="1"/>
          <p:nvPr/>
        </p:nvSpPr>
        <p:spPr>
          <a:xfrm>
            <a:off x="7056411" y="2451883"/>
            <a:ext cx="43274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머리는 생각을 한다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머리에 있는 눈은 볼 수 있다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머리에 있는 안테나는 신호를 감지한다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팔은 물건을 들 수 있다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팔은 악수를 할 수 있다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다리는 발차기를 할 수 있다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다리는 앉을 수 있다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몸통은 연료를 가공한다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FB636B0-FCBE-4CF2-AE8F-EC97060C6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183" y="4153029"/>
            <a:ext cx="823913" cy="362793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A8A80E-4FE5-4B9E-8C40-CACDF1C556A1}"/>
              </a:ext>
            </a:extLst>
          </p:cNvPr>
          <p:cNvSpPr/>
          <p:nvPr/>
        </p:nvSpPr>
        <p:spPr>
          <a:xfrm>
            <a:off x="5168896" y="1633285"/>
            <a:ext cx="6434995" cy="4613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0EEE4BD-F5AC-4FC2-BDEF-DF99AE9D3804}"/>
              </a:ext>
            </a:extLst>
          </p:cNvPr>
          <p:cNvGrpSpPr/>
          <p:nvPr/>
        </p:nvGrpSpPr>
        <p:grpSpPr>
          <a:xfrm>
            <a:off x="6507114" y="2013717"/>
            <a:ext cx="2981325" cy="1397645"/>
            <a:chOff x="6895734" y="1811752"/>
            <a:chExt cx="2981325" cy="1397645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7D98F35-CC14-4528-8E7E-061F21189AC9}"/>
                </a:ext>
              </a:extLst>
            </p:cNvPr>
            <p:cNvSpPr/>
            <p:nvPr/>
          </p:nvSpPr>
          <p:spPr>
            <a:xfrm>
              <a:off x="6895734" y="1981213"/>
              <a:ext cx="2981325" cy="122818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571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55C13D8-AA83-46F7-BEA2-58141314CC8E}"/>
                </a:ext>
              </a:extLst>
            </p:cNvPr>
            <p:cNvSpPr txBox="1"/>
            <p:nvPr/>
          </p:nvSpPr>
          <p:spPr>
            <a:xfrm>
              <a:off x="8013537" y="1811752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로봇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69C22F3-E3AB-4DF7-B314-C1D655972B39}"/>
                </a:ext>
              </a:extLst>
            </p:cNvPr>
            <p:cNvSpPr txBox="1"/>
            <p:nvPr/>
          </p:nvSpPr>
          <p:spPr>
            <a:xfrm>
              <a:off x="7424257" y="2378935"/>
              <a:ext cx="1951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뛰기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걷기 옮기기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00D5FFE-66F9-4324-B1A8-7ABC9233E218}"/>
              </a:ext>
            </a:extLst>
          </p:cNvPr>
          <p:cNvGrpSpPr/>
          <p:nvPr/>
        </p:nvGrpSpPr>
        <p:grpSpPr>
          <a:xfrm>
            <a:off x="1380631" y="2478537"/>
            <a:ext cx="3306274" cy="3424566"/>
            <a:chOff x="4442863" y="2698139"/>
            <a:chExt cx="3306274" cy="3424566"/>
          </a:xfrm>
        </p:grpSpPr>
        <p:pic>
          <p:nvPicPr>
            <p:cNvPr id="35" name="그래픽 34">
              <a:extLst>
                <a:ext uri="{FF2B5EF4-FFF2-40B4-BE49-F238E27FC236}">
                  <a16:creationId xmlns:a16="http://schemas.microsoft.com/office/drawing/2014/main" id="{9AA974C5-4DBC-48E8-B8A4-111FAC32C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2100" y="2698139"/>
              <a:ext cx="1447800" cy="1461721"/>
            </a:xfrm>
            <a:prstGeom prst="rect">
              <a:avLst/>
            </a:prstGeom>
          </p:spPr>
        </p:pic>
        <p:pic>
          <p:nvPicPr>
            <p:cNvPr id="37" name="그래픽 36">
              <a:extLst>
                <a:ext uri="{FF2B5EF4-FFF2-40B4-BE49-F238E27FC236}">
                  <a16:creationId xmlns:a16="http://schemas.microsoft.com/office/drawing/2014/main" id="{80416A81-CE32-4227-8498-5E0E68455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42863" y="3429000"/>
              <a:ext cx="3306274" cy="1002323"/>
            </a:xfrm>
            <a:prstGeom prst="rect">
              <a:avLst/>
            </a:prstGeom>
          </p:spPr>
        </p:pic>
        <p:pic>
          <p:nvPicPr>
            <p:cNvPr id="38" name="그래픽 37">
              <a:extLst>
                <a:ext uri="{FF2B5EF4-FFF2-40B4-BE49-F238E27FC236}">
                  <a16:creationId xmlns:a16="http://schemas.microsoft.com/office/drawing/2014/main" id="{5C60A18F-FE1C-462A-A02F-B9CDFF9E2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33499" y="5029894"/>
              <a:ext cx="1712302" cy="1092811"/>
            </a:xfrm>
            <a:prstGeom prst="rect">
              <a:avLst/>
            </a:prstGeom>
          </p:spPr>
        </p:pic>
        <p:pic>
          <p:nvPicPr>
            <p:cNvPr id="36" name="그래픽 35">
              <a:extLst>
                <a:ext uri="{FF2B5EF4-FFF2-40B4-BE49-F238E27FC236}">
                  <a16:creationId xmlns:a16="http://schemas.microsoft.com/office/drawing/2014/main" id="{D08F7703-FB4A-4ED9-9327-AFB7373D7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72100" y="3944978"/>
              <a:ext cx="1447800" cy="1218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974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2.59259E-6 L -0.34805 -0.373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35" y="-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7 L 0.25078 -0.0053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39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40" grpId="0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1B97022F-1BF1-465A-8E33-3B5601D51FFD}"/>
              </a:ext>
            </a:extLst>
          </p:cNvPr>
          <p:cNvSpPr txBox="1">
            <a:spLocks/>
          </p:cNvSpPr>
          <p:nvPr/>
        </p:nvSpPr>
        <p:spPr>
          <a:xfrm>
            <a:off x="681205" y="612406"/>
            <a:ext cx="2352195" cy="830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객체지향</a:t>
            </a:r>
            <a:endParaRPr lang="ko-KR" altLang="en-US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B70077-1BC5-40E9-BBD5-03E9F2487E60}"/>
              </a:ext>
            </a:extLst>
          </p:cNvPr>
          <p:cNvSpPr/>
          <p:nvPr/>
        </p:nvSpPr>
        <p:spPr>
          <a:xfrm>
            <a:off x="838200" y="1741262"/>
            <a:ext cx="25581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장점</a:t>
            </a:r>
            <a:endParaRPr lang="en-US" altLang="ko-KR" sz="2800" b="1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B9D7A4-11FE-4396-BD5F-EE8158B5243A}"/>
              </a:ext>
            </a:extLst>
          </p:cNvPr>
          <p:cNvSpPr/>
          <p:nvPr/>
        </p:nvSpPr>
        <p:spPr>
          <a:xfrm>
            <a:off x="838200" y="2406257"/>
            <a:ext cx="72236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재사용성이 좋다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개발 생산성을 향상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일상생활의 구조를 구현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유지보수가 쉽다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F2AE68-E10F-4BEA-A863-D9BDC429826D}"/>
              </a:ext>
            </a:extLst>
          </p:cNvPr>
          <p:cNvSpPr/>
          <p:nvPr/>
        </p:nvSpPr>
        <p:spPr>
          <a:xfrm>
            <a:off x="6197598" y="1690688"/>
            <a:ext cx="25581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단점</a:t>
            </a:r>
            <a:endParaRPr lang="en-US" altLang="ko-KR" sz="2800" b="1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A484E4-C2DF-4E0F-85EF-F61D4FFD5BFC}"/>
              </a:ext>
            </a:extLst>
          </p:cNvPr>
          <p:cNvSpPr/>
          <p:nvPr/>
        </p:nvSpPr>
        <p:spPr>
          <a:xfrm>
            <a:off x="6096000" y="2290396"/>
            <a:ext cx="49929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개발속도가 느리다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실행속도가 느리다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코딩 난이도가 높다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37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11463</TotalTime>
  <Words>160</Words>
  <Application>Microsoft Office PowerPoint</Application>
  <PresentationFormat>와이드스크린</PresentationFormat>
  <Paragraphs>77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나눔스퀘어_ac</vt:lpstr>
      <vt:lpstr>나눔스퀘어_ac Light</vt:lpstr>
      <vt:lpstr>나눔스퀘어라운드 Bold</vt:lpstr>
      <vt:lpstr>나눔스퀘어라운드 ExtraBold</vt:lpstr>
      <vt:lpstr>나눔스퀘어라운드 Regular</vt:lpstr>
      <vt:lpstr>맑은 고딕</vt:lpstr>
      <vt:lpstr>Arial</vt:lpstr>
      <vt:lpstr>Office 테마</vt:lpstr>
      <vt:lpstr>Back-END 기초 멘토링</vt:lpstr>
      <vt:lpstr>Back-END란 ?</vt:lpstr>
      <vt:lpstr>사용하는 언어?</vt:lpstr>
      <vt:lpstr>JAVA란 ?</vt:lpstr>
      <vt:lpstr>프레임워크란?</vt:lpstr>
      <vt:lpstr>절차지향</vt:lpstr>
      <vt:lpstr>PowerPoint 프레젠테이션</vt:lpstr>
      <vt:lpstr>PowerPoint 프레젠테이션</vt:lpstr>
      <vt:lpstr>PowerPoint 프레젠테이션</vt:lpstr>
      <vt:lpstr>절차지향? 객체지향?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Back-END 기초 멘토링</dc:title>
  <dc:creator>user</dc:creator>
  <cp:lastModifiedBy>user</cp:lastModifiedBy>
  <cp:revision>59</cp:revision>
  <dcterms:created xsi:type="dcterms:W3CDTF">2021-03-24T04:21:43Z</dcterms:created>
  <dcterms:modified xsi:type="dcterms:W3CDTF">2021-04-01T14:00:19Z</dcterms:modified>
</cp:coreProperties>
</file>