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5" r:id="rId12"/>
    <p:sldId id="266" r:id="rId13"/>
    <p:sldId id="267" r:id="rId14"/>
    <p:sldId id="273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 Neue Light" panose="02000403000000020004" pitchFamily="2" charset="0"/>
      <p:regular r:id="rId33"/>
      <p:bold r:id="rId34"/>
      <p:italic r:id="rId35"/>
      <p:boldItalic r:id="rId36"/>
    </p:embeddedFont>
    <p:embeddedFont>
      <p:font typeface="IBM Plex Sans" panose="020B0503050203000203" pitchFamily="34" charset="0"/>
      <p:regular r:id="rId37"/>
      <p:bold r:id="rId38"/>
      <p:italic r:id="rId39"/>
      <p:boldItalic r:id="rId40"/>
    </p:embeddedFont>
    <p:embeddedFont>
      <p:font typeface="IBM Plex Sans Light" panose="020B0403050203000203" pitchFamily="34" charset="0"/>
      <p:regular r:id="rId41"/>
      <p:bold r:id="rId42"/>
      <p:italic r:id="rId43"/>
      <p:boldItalic r:id="rId44"/>
    </p:embeddedFont>
    <p:embeddedFont>
      <p:font typeface="IBM Plex Sans SemiBold" panose="020B0503050203000203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iWI7io5DuqSNt+rVsCHqdffI6v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63822"/>
  </p:normalViewPr>
  <p:slideViewPr>
    <p:cSldViewPr snapToGrid="0">
      <p:cViewPr varScale="1">
        <p:scale>
          <a:sx n="121" d="100"/>
          <a:sy n="121" d="100"/>
        </p:scale>
        <p:origin x="2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5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Predicate identification and sense disambiguation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UP1.0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FR</c:v>
                </c:pt>
                <c:pt idx="1">
                  <c:v>PL</c:v>
                </c:pt>
                <c:pt idx="2">
                  <c:v>PT</c:v>
                </c:pt>
                <c:pt idx="3">
                  <c:v>VI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44.3</c:v>
                </c:pt>
                <c:pt idx="1">
                  <c:v>30.2</c:v>
                </c:pt>
                <c:pt idx="2">
                  <c:v>40.299999999999997</c:v>
                </c:pt>
                <c:pt idx="3">
                  <c:v>65.8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B0-4C4B-B3C2-B63A520FBE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UP2.0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FR</c:v>
                </c:pt>
                <c:pt idx="1">
                  <c:v>PL</c:v>
                </c:pt>
                <c:pt idx="2">
                  <c:v>PT</c:v>
                </c:pt>
                <c:pt idx="3">
                  <c:v>VI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74.94</c:v>
                </c:pt>
                <c:pt idx="1">
                  <c:v>62.21</c:v>
                </c:pt>
                <c:pt idx="2">
                  <c:v>69.02</c:v>
                </c:pt>
                <c:pt idx="3">
                  <c:v>75.349999999999994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B0-4C4B-B3C2-B63A520FBE2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0334383"/>
        <c:axId val="1302083983"/>
      </c:barChart>
      <c:catAx>
        <c:axId val="129033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083983"/>
        <c:crosses val="autoZero"/>
        <c:auto val="1"/>
        <c:lblAlgn val="ctr"/>
        <c:lblOffset val="100"/>
        <c:noMultiLvlLbl val="0"/>
      </c:catAx>
      <c:valAx>
        <c:axId val="130208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334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Argument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UP1.0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FR</c:v>
                </c:pt>
                <c:pt idx="1">
                  <c:v>PL</c:v>
                </c:pt>
                <c:pt idx="2">
                  <c:v>PT</c:v>
                </c:pt>
                <c:pt idx="3">
                  <c:v>VI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36.200000000000003</c:v>
                </c:pt>
                <c:pt idx="1">
                  <c:v>24.4</c:v>
                </c:pt>
                <c:pt idx="2">
                  <c:v>41.9</c:v>
                </c:pt>
                <c:pt idx="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D4-4D4F-94F7-C676751E4B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UP2.0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FR</c:v>
                </c:pt>
                <c:pt idx="1">
                  <c:v>PL</c:v>
                </c:pt>
                <c:pt idx="2">
                  <c:v>PT</c:v>
                </c:pt>
                <c:pt idx="3">
                  <c:v>VI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50.69</c:v>
                </c:pt>
                <c:pt idx="1">
                  <c:v>51.52</c:v>
                </c:pt>
                <c:pt idx="2">
                  <c:v>56.79</c:v>
                </c:pt>
                <c:pt idx="3">
                  <c:v>54.79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D4-4D4F-94F7-C676751E4BE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0334383"/>
        <c:axId val="1302083983"/>
      </c:barChart>
      <c:catAx>
        <c:axId val="129033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083983"/>
        <c:crosses val="autoZero"/>
        <c:auto val="1"/>
        <c:lblAlgn val="ctr"/>
        <c:lblOffset val="100"/>
        <c:noMultiLvlLbl val="0"/>
      </c:catAx>
      <c:valAx>
        <c:axId val="130208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334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  <p:sp>
        <p:nvSpPr>
          <p:cNvPr id="249" name="Google Shape;2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5325"/>
            <a:ext cx="6178550" cy="34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6/1/23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6/1/23</a:t>
            </a:r>
            <a:endParaRPr/>
          </a:p>
        </p:txBody>
      </p:sp>
      <p:sp>
        <p:nvSpPr>
          <p:cNvPr id="480" name="Google Shape;48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1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6/1/23</a:t>
            </a:r>
            <a:endParaRPr/>
          </a:p>
        </p:txBody>
      </p:sp>
      <p:sp>
        <p:nvSpPr>
          <p:cNvPr id="541" name="Google Shape;54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Google Shape;6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IBM Plex Sans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fld>
            <a:endParaRPr sz="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2" name="Google Shape;732;p1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IBM Plex Sans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 Name / DOC ID / Month XX, 2020 / © 2020 IBM Corporation</a:t>
            </a:r>
            <a:endParaRPr sz="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IBM Plex Sans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19</a:t>
            </a:fld>
            <a:endParaRPr sz="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5" name="Google Shape;775;p1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IBM Plex Sans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 Name / DOC ID / Month XX, 2020 / © 2020 IBM Corporation</a:t>
            </a:r>
            <a:endParaRPr sz="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IBM Plex Sans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20</a:t>
            </a:fld>
            <a:endParaRPr sz="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37" name="Google Shape;837;p2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IBM Plex Sans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 Name / DOC ID / Month XX, 2020 / © 2020 IBM Corporation</a:t>
            </a:r>
            <a:endParaRPr sz="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3" name="Google Shape;99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4" name="Google Shape;99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995" name="Google Shape;995;p2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6/1/23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None/>
            </a:pPr>
            <a:endParaRPr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6" name="Google Shape;276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6/1/23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32" name="Google Shape;432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6/1/23</a:t>
            </a:r>
            <a:endParaRPr/>
          </a:p>
        </p:txBody>
      </p:sp>
      <p:sp>
        <p:nvSpPr>
          <p:cNvPr id="433" name="Google Shape;43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6/1/23</a:t>
            </a:r>
            <a:endParaRPr/>
          </a:p>
        </p:txBody>
      </p:sp>
      <p:sp>
        <p:nvSpPr>
          <p:cNvPr id="433" name="Google Shape;43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693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(no footer)">
  <p:cSld name="1_blank (no footer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/>
        </p:nvSpPr>
        <p:spPr>
          <a:xfrm>
            <a:off x="8830733" y="4894526"/>
            <a:ext cx="313268" cy="24897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 i="0" u="none" strike="noStrike" cap="none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‹#›</a:t>
            </a:fld>
            <a:endParaRPr sz="750" b="1" i="0" u="none" strike="noStrike" cap="none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1" name="Google Shape;61;p35"/>
          <p:cNvSpPr/>
          <p:nvPr/>
        </p:nvSpPr>
        <p:spPr>
          <a:xfrm>
            <a:off x="0" y="4892970"/>
            <a:ext cx="1312333" cy="250530"/>
          </a:xfrm>
          <a:prstGeom prst="rect">
            <a:avLst/>
          </a:prstGeom>
          <a:solidFill>
            <a:srgbClr val="760A3A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</a:t>
            </a:r>
            <a:endParaRPr/>
          </a:p>
        </p:txBody>
      </p:sp>
      <p:sp>
        <p:nvSpPr>
          <p:cNvPr id="62" name="Google Shape;62;p35"/>
          <p:cNvSpPr/>
          <p:nvPr/>
        </p:nvSpPr>
        <p:spPr>
          <a:xfrm>
            <a:off x="1312333" y="4892970"/>
            <a:ext cx="5317067" cy="250530"/>
          </a:xfrm>
          <a:prstGeom prst="rect">
            <a:avLst/>
          </a:prstGeom>
          <a:solidFill>
            <a:srgbClr val="004548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IBM Plex Sans Light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Universal Proposition Bank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2.0</a:t>
            </a:r>
            <a:endParaRPr/>
          </a:p>
        </p:txBody>
      </p:sp>
      <p:sp>
        <p:nvSpPr>
          <p:cNvPr id="63" name="Google Shape;63;p35"/>
          <p:cNvSpPr/>
          <p:nvPr/>
        </p:nvSpPr>
        <p:spPr>
          <a:xfrm>
            <a:off x="6629400" y="4892970"/>
            <a:ext cx="2286000" cy="2505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DSNA 2023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(two columns)">
  <p:cSld name="title, text (two columns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body" idx="1"/>
          </p:nvPr>
        </p:nvSpPr>
        <p:spPr>
          <a:xfrm>
            <a:off x="4791456" y="1243584"/>
            <a:ext cx="4123876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body" idx="2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/>
          <p:nvPr/>
        </p:nvSpPr>
        <p:spPr>
          <a:xfrm>
            <a:off x="8830733" y="4894526"/>
            <a:ext cx="313268" cy="24897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‹#›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7" name="Google Shape;107;p44"/>
          <p:cNvSpPr/>
          <p:nvPr/>
        </p:nvSpPr>
        <p:spPr>
          <a:xfrm>
            <a:off x="0" y="4892970"/>
            <a:ext cx="1312333" cy="250530"/>
          </a:xfrm>
          <a:prstGeom prst="rect">
            <a:avLst/>
          </a:prstGeom>
          <a:solidFill>
            <a:srgbClr val="760A3A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</a:t>
            </a:r>
            <a:endParaRPr/>
          </a:p>
        </p:txBody>
      </p:sp>
      <p:sp>
        <p:nvSpPr>
          <p:cNvPr id="108" name="Google Shape;108;p44"/>
          <p:cNvSpPr/>
          <p:nvPr/>
        </p:nvSpPr>
        <p:spPr>
          <a:xfrm>
            <a:off x="1312333" y="4892970"/>
            <a:ext cx="5317067" cy="250530"/>
          </a:xfrm>
          <a:prstGeom prst="rect">
            <a:avLst/>
          </a:prstGeom>
          <a:solidFill>
            <a:srgbClr val="004548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IBM Plex Sans Light"/>
              <a:buNone/>
            </a:pPr>
            <a:r>
              <a:rPr lang="en-US" sz="1350" b="0" i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Universal Proposition Bank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2.0</a:t>
            </a:r>
            <a:endParaRPr/>
          </a:p>
        </p:txBody>
      </p:sp>
      <p:sp>
        <p:nvSpPr>
          <p:cNvPr id="109" name="Google Shape;109;p44"/>
          <p:cNvSpPr/>
          <p:nvPr/>
        </p:nvSpPr>
        <p:spPr>
          <a:xfrm>
            <a:off x="6629400" y="4892970"/>
            <a:ext cx="2286000" cy="2505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LREC 2022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(two columns, different text sizes)">
  <p:cSld name="title, text (two columns, different text sizes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5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body" idx="1"/>
          </p:nvPr>
        </p:nvSpPr>
        <p:spPr>
          <a:xfrm>
            <a:off x="4791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5" name="Google Shape;115;p45"/>
          <p:cNvSpPr txBox="1">
            <a:spLocks noGrp="1"/>
          </p:cNvSpPr>
          <p:nvPr>
            <p:ph type="body" idx="2"/>
          </p:nvPr>
        </p:nvSpPr>
        <p:spPr>
          <a:xfrm>
            <a:off x="210312" y="1216152"/>
            <a:ext cx="4142232" cy="327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6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(four columns)">
  <p:cSld name="title, text (four columns)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6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6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body" idx="1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body" idx="2"/>
          </p:nvPr>
        </p:nvSpPr>
        <p:spPr>
          <a:xfrm>
            <a:off x="2505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2" name="Google Shape;122;p46"/>
          <p:cNvSpPr txBox="1">
            <a:spLocks noGrp="1"/>
          </p:cNvSpPr>
          <p:nvPr>
            <p:ph type="body" idx="3"/>
          </p:nvPr>
        </p:nvSpPr>
        <p:spPr>
          <a:xfrm>
            <a:off x="4791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3" name="Google Shape;123;p46"/>
          <p:cNvSpPr txBox="1">
            <a:spLocks noGrp="1"/>
          </p:cNvSpPr>
          <p:nvPr>
            <p:ph type="body" idx="4"/>
          </p:nvPr>
        </p:nvSpPr>
        <p:spPr>
          <a:xfrm>
            <a:off x="7077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half-image">
  <p:cSld name="title, text, half-imag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47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body" idx="1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(two narrow columns)">
  <p:cSld name="title, text (two narrow columns)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8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body" idx="1"/>
          </p:nvPr>
        </p:nvSpPr>
        <p:spPr>
          <a:xfrm>
            <a:off x="4791456" y="201168"/>
            <a:ext cx="1837944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body" idx="2"/>
          </p:nvPr>
        </p:nvSpPr>
        <p:spPr>
          <a:xfrm>
            <a:off x="7077456" y="201168"/>
            <a:ext cx="1837944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(dark background)">
  <p:cSld name="title, text (dark background)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9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9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lvl="1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lvl="2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lvl="3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lvl="4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lvl="5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lvl="6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lvl="7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lvl="8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49"/>
          <p:cNvSpPr txBox="1"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">
  <p:cSld name="title, imag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0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50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alf-blank area">
  <p:cSld name="title, half-blank area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1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1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1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lank">
  <p:cSld name="title, 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2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2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2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ight, text, boxes">
  <p:cSld name="insight, text, boxe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3"/>
          <p:cNvSpPr txBox="1">
            <a:spLocks noGrp="1"/>
          </p:cNvSpPr>
          <p:nvPr>
            <p:ph type="body" idx="1"/>
          </p:nvPr>
        </p:nvSpPr>
        <p:spPr>
          <a:xfrm>
            <a:off x="4572000" y="0"/>
            <a:ext cx="2286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7" name="Google Shape;157;p53"/>
          <p:cNvSpPr txBox="1">
            <a:spLocks noGrp="1"/>
          </p:cNvSpPr>
          <p:nvPr>
            <p:ph type="body" idx="2"/>
          </p:nvPr>
        </p:nvSpPr>
        <p:spPr>
          <a:xfrm>
            <a:off x="6858000" y="0"/>
            <a:ext cx="2286000" cy="2571750"/>
          </a:xfrm>
          <a:prstGeom prst="rect">
            <a:avLst/>
          </a:prstGeom>
          <a:solidFill>
            <a:srgbClr val="031973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8" name="Google Shape;158;p53"/>
          <p:cNvSpPr txBox="1">
            <a:spLocks noGrp="1"/>
          </p:cNvSpPr>
          <p:nvPr>
            <p:ph type="body" idx="3"/>
          </p:nvPr>
        </p:nvSpPr>
        <p:spPr>
          <a:xfrm>
            <a:off x="4572000" y="2570162"/>
            <a:ext cx="4572000" cy="2573337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9" name="Google Shape;159;p53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3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3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lvl="1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lvl="2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lvl="3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lvl="4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lvl="5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lvl="6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lvl="7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lvl="8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3"/>
          <p:cNvSpPr txBox="1">
            <a:spLocks noGrp="1"/>
          </p:cNvSpPr>
          <p:nvPr>
            <p:ph type="body" idx="4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36" descr="ibm_gr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3811" y="4690872"/>
            <a:ext cx="521589" cy="211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 (3 med, 2 small)">
  <p:cSld name="boxes (3 med, 2 small)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4"/>
          <p:cNvSpPr txBox="1">
            <a:spLocks noGrp="1"/>
          </p:cNvSpPr>
          <p:nvPr>
            <p:ph type="body" idx="1"/>
          </p:nvPr>
        </p:nvSpPr>
        <p:spPr>
          <a:xfrm>
            <a:off x="4572000" y="0"/>
            <a:ext cx="2286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5" name="Google Shape;165;p5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spcFirstLastPara="1" wrap="square" lIns="210300" tIns="201150" rIns="228600" bIns="2286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4"/>
          <p:cNvSpPr txBox="1">
            <a:spLocks noGrp="1"/>
          </p:cNvSpPr>
          <p:nvPr>
            <p:ph type="body" idx="2"/>
          </p:nvPr>
        </p:nvSpPr>
        <p:spPr>
          <a:xfrm>
            <a:off x="6858000" y="0"/>
            <a:ext cx="2286000" cy="2571750"/>
          </a:xfrm>
          <a:prstGeom prst="rect">
            <a:avLst/>
          </a:prstGeom>
          <a:solidFill>
            <a:srgbClr val="031973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7" name="Google Shape;167;p54"/>
          <p:cNvSpPr txBox="1">
            <a:spLocks noGrp="1"/>
          </p:cNvSpPr>
          <p:nvPr>
            <p:ph type="body" idx="3"/>
          </p:nvPr>
        </p:nvSpPr>
        <p:spPr>
          <a:xfrm>
            <a:off x="4572000" y="2570162"/>
            <a:ext cx="4572000" cy="2573337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8" name="Google Shape;168;p54"/>
          <p:cNvSpPr txBox="1">
            <a:spLocks noGrp="1"/>
          </p:cNvSpPr>
          <p:nvPr>
            <p:ph type="body" idx="4"/>
          </p:nvPr>
        </p:nvSpPr>
        <p:spPr>
          <a:xfrm>
            <a:off x="0" y="2570162"/>
            <a:ext cx="4572000" cy="2573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9" name="Google Shape;169;p54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 Light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4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lvl="1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lvl="2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lvl="3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lvl="4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lvl="5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lvl="6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lvl="7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lvl="8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 (1 large, 4 small)">
  <p:cSld name="boxes (1 large, 4 small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5"/>
          <p:cNvSpPr txBox="1">
            <a:spLocks noGrp="1"/>
          </p:cNvSpPr>
          <p:nvPr>
            <p:ph type="body" idx="1"/>
          </p:nvPr>
        </p:nvSpPr>
        <p:spPr>
          <a:xfrm>
            <a:off x="4572000" y="2570162"/>
            <a:ext cx="2286000" cy="25733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3" name="Google Shape;173;p55"/>
          <p:cNvSpPr txBox="1">
            <a:spLocks noGrp="1"/>
          </p:cNvSpPr>
          <p:nvPr>
            <p:ph type="body" idx="2"/>
          </p:nvPr>
        </p:nvSpPr>
        <p:spPr>
          <a:xfrm>
            <a:off x="6858000" y="2570162"/>
            <a:ext cx="2286000" cy="2573338"/>
          </a:xfrm>
          <a:prstGeom prst="rect">
            <a:avLst/>
          </a:prstGeom>
          <a:solidFill>
            <a:srgbClr val="6BA5FF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4" name="Google Shape;174;p55"/>
          <p:cNvSpPr txBox="1">
            <a:spLocks noGrp="1"/>
          </p:cNvSpPr>
          <p:nvPr>
            <p:ph type="body" idx="3"/>
          </p:nvPr>
        </p:nvSpPr>
        <p:spPr>
          <a:xfrm>
            <a:off x="2286001" y="2570162"/>
            <a:ext cx="2286000" cy="2573337"/>
          </a:xfrm>
          <a:prstGeom prst="rect">
            <a:avLst/>
          </a:prstGeom>
          <a:solidFill>
            <a:srgbClr val="054ADA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5" name="Google Shape;175;p55"/>
          <p:cNvSpPr txBox="1">
            <a:spLocks noGrp="1"/>
          </p:cNvSpPr>
          <p:nvPr>
            <p:ph type="body" idx="4"/>
          </p:nvPr>
        </p:nvSpPr>
        <p:spPr>
          <a:xfrm>
            <a:off x="0" y="2570162"/>
            <a:ext cx="2286000" cy="2573337"/>
          </a:xfrm>
          <a:prstGeom prst="rect">
            <a:avLst/>
          </a:prstGeom>
          <a:solidFill>
            <a:srgbClr val="031973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6" name="Google Shape;176;p55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164575" rIns="228600" bIns="2286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5"/>
          <p:cNvSpPr txBox="1"/>
          <p:nvPr/>
        </p:nvSpPr>
        <p:spPr>
          <a:xfrm>
            <a:off x="8830733" y="4894526"/>
            <a:ext cx="313268" cy="24897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‹#›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8" name="Google Shape;178;p55"/>
          <p:cNvSpPr/>
          <p:nvPr/>
        </p:nvSpPr>
        <p:spPr>
          <a:xfrm>
            <a:off x="0" y="4892970"/>
            <a:ext cx="1312333" cy="250530"/>
          </a:xfrm>
          <a:prstGeom prst="rect">
            <a:avLst/>
          </a:prstGeom>
          <a:solidFill>
            <a:srgbClr val="760A3A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</a:t>
            </a:r>
            <a:endParaRPr/>
          </a:p>
        </p:txBody>
      </p:sp>
      <p:sp>
        <p:nvSpPr>
          <p:cNvPr id="179" name="Google Shape;179;p55"/>
          <p:cNvSpPr/>
          <p:nvPr/>
        </p:nvSpPr>
        <p:spPr>
          <a:xfrm>
            <a:off x="1312333" y="4892970"/>
            <a:ext cx="5317067" cy="250530"/>
          </a:xfrm>
          <a:prstGeom prst="rect">
            <a:avLst/>
          </a:prstGeom>
          <a:solidFill>
            <a:srgbClr val="004548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IBM Plex Sans Light"/>
              <a:buNone/>
            </a:pPr>
            <a:r>
              <a:rPr lang="en-US" sz="1350" b="0" i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Universal Proposition Bank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2.0</a:t>
            </a:r>
            <a:endParaRPr/>
          </a:p>
        </p:txBody>
      </p:sp>
      <p:sp>
        <p:nvSpPr>
          <p:cNvPr id="180" name="Google Shape;180;p55"/>
          <p:cNvSpPr/>
          <p:nvPr/>
        </p:nvSpPr>
        <p:spPr>
          <a:xfrm>
            <a:off x="6629400" y="4892970"/>
            <a:ext cx="2286000" cy="2505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LREC 2022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black box) over image(s)">
  <p:cSld name="title (black box) over image(s)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6"/>
          <p:cNvSpPr>
            <a:spLocks noGrp="1"/>
          </p:cNvSpPr>
          <p:nvPr>
            <p:ph type="pic" idx="2"/>
          </p:nvPr>
        </p:nvSpPr>
        <p:spPr>
          <a:xfrm>
            <a:off x="0" y="1276350"/>
            <a:ext cx="9144000" cy="386715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10300" tIns="201150" rIns="228600" bIns="2286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56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6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(black box) over image(s)">
  <p:cSld name="text (black box) over image(s)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8072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57"/>
          <p:cNvSpPr txBox="1">
            <a:spLocks noGrp="1"/>
          </p:cNvSpPr>
          <p:nvPr>
            <p:ph type="body" idx="1"/>
          </p:nvPr>
        </p:nvSpPr>
        <p:spPr>
          <a:xfrm>
            <a:off x="0" y="2581275"/>
            <a:ext cx="2286000" cy="25622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9" name="Google Shape;189;p57"/>
          <p:cNvSpPr txBox="1">
            <a:spLocks noGrp="1"/>
          </p:cNvSpPr>
          <p:nvPr>
            <p:ph type="body" idx="3"/>
          </p:nvPr>
        </p:nvSpPr>
        <p:spPr>
          <a:xfrm>
            <a:off x="-2" y="2571750"/>
            <a:ext cx="2569464" cy="257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>
                <a:solidFill>
                  <a:schemeClr val="lt1"/>
                </a:solidFill>
              </a:defRPr>
            </a:lvl1pPr>
            <a:lvl2pPr marL="914400" lvl="1" indent="-2921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 sz="1000">
                <a:solidFill>
                  <a:schemeClr val="lt1"/>
                </a:solidFill>
              </a:defRPr>
            </a:lvl2pPr>
            <a:lvl3pPr marL="1371600" lvl="2" indent="-2921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0" name="Google Shape;190;p57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7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 (4 tall)">
  <p:cSld name="boxes (4 tall)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286000" cy="51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4" name="Google Shape;194;p58"/>
          <p:cNvSpPr txBox="1">
            <a:spLocks noGrp="1"/>
          </p:cNvSpPr>
          <p:nvPr>
            <p:ph type="body" idx="2"/>
          </p:nvPr>
        </p:nvSpPr>
        <p:spPr>
          <a:xfrm>
            <a:off x="2286000" y="0"/>
            <a:ext cx="2286000" cy="5148072"/>
          </a:xfrm>
          <a:prstGeom prst="rect">
            <a:avLst/>
          </a:prstGeom>
          <a:solidFill>
            <a:srgbClr val="054ADA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5" name="Google Shape;195;p58"/>
          <p:cNvSpPr txBox="1">
            <a:spLocks noGrp="1"/>
          </p:cNvSpPr>
          <p:nvPr>
            <p:ph type="body" idx="3"/>
          </p:nvPr>
        </p:nvSpPr>
        <p:spPr>
          <a:xfrm>
            <a:off x="4572000" y="0"/>
            <a:ext cx="2286000" cy="5148072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6" name="Google Shape;196;p58"/>
          <p:cNvSpPr txBox="1">
            <a:spLocks noGrp="1"/>
          </p:cNvSpPr>
          <p:nvPr>
            <p:ph type="body" idx="4"/>
          </p:nvPr>
        </p:nvSpPr>
        <p:spPr>
          <a:xfrm>
            <a:off x="6858000" y="0"/>
            <a:ext cx="2286000" cy="5148072"/>
          </a:xfrm>
          <a:prstGeom prst="rect">
            <a:avLst/>
          </a:prstGeom>
          <a:solidFill>
            <a:srgbClr val="031973"/>
          </a:solidFill>
          <a:ln>
            <a:noFill/>
          </a:ln>
        </p:spPr>
        <p:txBody>
          <a:bodyPr spcFirstLastPara="1" wrap="square" lIns="219450" tIns="201150" rIns="228600" bIns="2286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6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7" name="Google Shape;197;p58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BM Plex Sans Light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8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lvl="1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lvl="2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lvl="3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lvl="4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lvl="5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lvl="6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lvl="7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lvl="8" indent="0" algn="r">
              <a:spcBef>
                <a:spcPts val="0"/>
              </a:spcBef>
              <a:buNone/>
              <a:defRPr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(1/4), content (3/4)">
  <p:cSld name="title, text (1/4), content (3/4)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9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9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9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59"/>
          <p:cNvSpPr txBox="1">
            <a:spLocks noGrp="1"/>
          </p:cNvSpPr>
          <p:nvPr>
            <p:ph type="body" idx="1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4" name="Google Shape;204;p59"/>
          <p:cNvSpPr txBox="1">
            <a:spLocks noGrp="1"/>
          </p:cNvSpPr>
          <p:nvPr>
            <p:ph type="body" idx="2"/>
          </p:nvPr>
        </p:nvSpPr>
        <p:spPr>
          <a:xfrm>
            <a:off x="2514600" y="1243584"/>
            <a:ext cx="6400800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(1/4), blank (3/4)">
  <p:cSld name="title, text (1/4), blank (3/4)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0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0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0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60"/>
          <p:cNvSpPr txBox="1">
            <a:spLocks noGrp="1"/>
          </p:cNvSpPr>
          <p:nvPr>
            <p:ph type="body" idx="1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1: title, text (two columns), half-image">
  <p:cSld name="case study 1: title, text (two columns), half-imag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61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61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1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61"/>
          <p:cNvSpPr txBox="1">
            <a:spLocks noGrp="1"/>
          </p:cNvSpPr>
          <p:nvPr>
            <p:ph type="body" idx="1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6" name="Google Shape;216;p61"/>
          <p:cNvSpPr txBox="1">
            <a:spLocks noGrp="1"/>
          </p:cNvSpPr>
          <p:nvPr>
            <p:ph type="body" idx="3"/>
          </p:nvPr>
        </p:nvSpPr>
        <p:spPr>
          <a:xfrm>
            <a:off x="2505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2: title, text (2/4), quote (2/4)">
  <p:cSld name="case study 2: title, text (2/4), quote (2/4)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2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62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2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62"/>
          <p:cNvSpPr txBox="1">
            <a:spLocks noGrp="1"/>
          </p:cNvSpPr>
          <p:nvPr>
            <p:ph type="body" idx="1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2" name="Google Shape;222;p62"/>
          <p:cNvSpPr txBox="1">
            <a:spLocks noGrp="1"/>
          </p:cNvSpPr>
          <p:nvPr>
            <p:ph type="body" idx="2"/>
          </p:nvPr>
        </p:nvSpPr>
        <p:spPr>
          <a:xfrm>
            <a:off x="2505456" y="1243584"/>
            <a:ext cx="1837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3" name="Google Shape;223;p62"/>
          <p:cNvSpPr txBox="1">
            <a:spLocks noGrp="1"/>
          </p:cNvSpPr>
          <p:nvPr>
            <p:ph type="body" idx="3"/>
          </p:nvPr>
        </p:nvSpPr>
        <p:spPr>
          <a:xfrm>
            <a:off x="4773168" y="1216152"/>
            <a:ext cx="4142232" cy="327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6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3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3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63"/>
          <p:cNvSpPr txBox="1">
            <a:spLocks noGrp="1"/>
          </p:cNvSpPr>
          <p:nvPr>
            <p:ph type="body" idx="1"/>
          </p:nvPr>
        </p:nvSpPr>
        <p:spPr>
          <a:xfrm>
            <a:off x="219456" y="201168"/>
            <a:ext cx="1837944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ith footer)">
  <p:cSld name="blank (with footer)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4"/>
          <p:cNvSpPr txBox="1"/>
          <p:nvPr/>
        </p:nvSpPr>
        <p:spPr>
          <a:xfrm>
            <a:off x="8830733" y="4894526"/>
            <a:ext cx="313268" cy="24897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‹#›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30" name="Google Shape;230;p64"/>
          <p:cNvSpPr/>
          <p:nvPr/>
        </p:nvSpPr>
        <p:spPr>
          <a:xfrm>
            <a:off x="0" y="4892970"/>
            <a:ext cx="1312333" cy="250530"/>
          </a:xfrm>
          <a:prstGeom prst="rect">
            <a:avLst/>
          </a:prstGeom>
          <a:solidFill>
            <a:srgbClr val="760A3A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</a:t>
            </a:r>
            <a:endParaRPr/>
          </a:p>
        </p:txBody>
      </p:sp>
      <p:sp>
        <p:nvSpPr>
          <p:cNvPr id="231" name="Google Shape;231;p64"/>
          <p:cNvSpPr/>
          <p:nvPr/>
        </p:nvSpPr>
        <p:spPr>
          <a:xfrm>
            <a:off x="1312333" y="4892970"/>
            <a:ext cx="5317067" cy="250530"/>
          </a:xfrm>
          <a:prstGeom prst="rect">
            <a:avLst/>
          </a:prstGeom>
          <a:solidFill>
            <a:srgbClr val="004548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IBM Plex Sans Light"/>
              <a:buNone/>
            </a:pPr>
            <a:r>
              <a:rPr lang="en-US" sz="1350" b="0" i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Universal Proposition Bank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2.0</a:t>
            </a:r>
            <a:endParaRPr/>
          </a:p>
        </p:txBody>
      </p:sp>
      <p:sp>
        <p:nvSpPr>
          <p:cNvPr id="232" name="Google Shape;232;p64"/>
          <p:cNvSpPr/>
          <p:nvPr/>
        </p:nvSpPr>
        <p:spPr>
          <a:xfrm>
            <a:off x="6629400" y="4892970"/>
            <a:ext cx="2286000" cy="2505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LREC 2022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no footer)">
  <p:cSld name="blank (no footer)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5"/>
          <p:cNvSpPr txBox="1"/>
          <p:nvPr/>
        </p:nvSpPr>
        <p:spPr>
          <a:xfrm>
            <a:off x="8830733" y="4894526"/>
            <a:ext cx="313268" cy="24897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‹#›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35" name="Google Shape;235;p65"/>
          <p:cNvSpPr/>
          <p:nvPr/>
        </p:nvSpPr>
        <p:spPr>
          <a:xfrm>
            <a:off x="0" y="4892970"/>
            <a:ext cx="1312333" cy="250530"/>
          </a:xfrm>
          <a:prstGeom prst="rect">
            <a:avLst/>
          </a:prstGeom>
          <a:solidFill>
            <a:srgbClr val="760A3A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</a:t>
            </a:r>
            <a:endParaRPr/>
          </a:p>
        </p:txBody>
      </p:sp>
      <p:sp>
        <p:nvSpPr>
          <p:cNvPr id="236" name="Google Shape;236;p65"/>
          <p:cNvSpPr/>
          <p:nvPr/>
        </p:nvSpPr>
        <p:spPr>
          <a:xfrm>
            <a:off x="1312333" y="4892970"/>
            <a:ext cx="5317067" cy="250530"/>
          </a:xfrm>
          <a:prstGeom prst="rect">
            <a:avLst/>
          </a:prstGeom>
          <a:solidFill>
            <a:srgbClr val="004548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IBM Plex Sans Light"/>
              <a:buNone/>
            </a:pPr>
            <a:r>
              <a:rPr lang="en-US" sz="1350" b="0" i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Universal Proposition Bank </a:t>
            </a: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2.0</a:t>
            </a:r>
            <a:endParaRPr/>
          </a:p>
        </p:txBody>
      </p:sp>
      <p:sp>
        <p:nvSpPr>
          <p:cNvPr id="237" name="Google Shape;237;p65"/>
          <p:cNvSpPr/>
          <p:nvPr/>
        </p:nvSpPr>
        <p:spPr>
          <a:xfrm>
            <a:off x="6629400" y="4892970"/>
            <a:ext cx="2286000" cy="2505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LREC 2022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6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66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66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66"/>
          <p:cNvSpPr txBox="1">
            <a:spLocks noGrp="1"/>
          </p:cNvSpPr>
          <p:nvPr>
            <p:ph type="body" idx="1"/>
          </p:nvPr>
        </p:nvSpPr>
        <p:spPr>
          <a:xfrm>
            <a:off x="219456" y="1261872"/>
            <a:ext cx="4123944" cy="323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bm sign-off">
  <p:cSld name="ibm sign-off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7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67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67" descr="ibm_gr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3196" y="2308702"/>
            <a:ext cx="1297608" cy="52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(with page contents)">
  <p:cSld name="divider (with page contents)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body" idx="1"/>
          </p:nvPr>
        </p:nvSpPr>
        <p:spPr>
          <a:xfrm>
            <a:off x="4791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2"/>
          </p:nvPr>
        </p:nvSpPr>
        <p:spPr>
          <a:xfrm>
            <a:off x="219456" y="1243584"/>
            <a:ext cx="4123944" cy="325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t, number">
  <p:cSld name="fact,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137160" y="1133856"/>
            <a:ext cx="4206240" cy="336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640"/>
              <a:buNone/>
              <a:defRPr sz="9600" b="1"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t, number, half-image (bleeds)">
  <p:cSld name="fact, number, half-image (bleeds)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40"/>
          <p:cNvSpPr txBox="1"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body" idx="1"/>
          </p:nvPr>
        </p:nvSpPr>
        <p:spPr>
          <a:xfrm>
            <a:off x="137160" y="1133856"/>
            <a:ext cx="4206240" cy="336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8640"/>
              <a:buNone/>
              <a:defRPr sz="9600" b="1"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">
  <p:cSld name="title,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09181" algn="l" rtl="0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181" algn="l" rtl="0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9181" algn="l" rtl="0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9181" algn="l" rtl="0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ftr" idx="11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BM Plex Sans Light"/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" name="Google Shape;14;p34"/>
          <p:cNvGrpSpPr/>
          <p:nvPr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15" name="Google Shape;15;p34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16" name="Google Shape;16;p34"/>
              <p:cNvCxnSpPr/>
              <p:nvPr/>
            </p:nvCxnSpPr>
            <p:spPr>
              <a:xfrm rot="-5400000">
                <a:off x="1524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34"/>
              <p:cNvCxnSpPr/>
              <p:nvPr/>
            </p:nvCxnSpPr>
            <p:spPr>
              <a:xfrm rot="-5400000">
                <a:off x="19812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34"/>
              <p:cNvCxnSpPr/>
              <p:nvPr/>
            </p:nvCxnSpPr>
            <p:spPr>
              <a:xfrm rot="-5400000">
                <a:off x="22098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34"/>
              <p:cNvCxnSpPr/>
              <p:nvPr/>
            </p:nvCxnSpPr>
            <p:spPr>
              <a:xfrm rot="-5400000">
                <a:off x="24384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34"/>
              <p:cNvCxnSpPr/>
              <p:nvPr/>
            </p:nvCxnSpPr>
            <p:spPr>
              <a:xfrm rot="-5400000">
                <a:off x="42672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34"/>
              <p:cNvCxnSpPr/>
              <p:nvPr/>
            </p:nvCxnSpPr>
            <p:spPr>
              <a:xfrm rot="-5400000">
                <a:off x="44958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34"/>
              <p:cNvCxnSpPr/>
              <p:nvPr/>
            </p:nvCxnSpPr>
            <p:spPr>
              <a:xfrm rot="-5400000">
                <a:off x="47244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23;p34"/>
              <p:cNvCxnSpPr/>
              <p:nvPr/>
            </p:nvCxnSpPr>
            <p:spPr>
              <a:xfrm rot="-5400000">
                <a:off x="65532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34"/>
              <p:cNvCxnSpPr/>
              <p:nvPr/>
            </p:nvCxnSpPr>
            <p:spPr>
              <a:xfrm rot="-5400000">
                <a:off x="67818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34"/>
              <p:cNvCxnSpPr/>
              <p:nvPr/>
            </p:nvCxnSpPr>
            <p:spPr>
              <a:xfrm rot="-5400000">
                <a:off x="7010400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26;p34"/>
              <p:cNvCxnSpPr/>
              <p:nvPr/>
            </p:nvCxnSpPr>
            <p:spPr>
              <a:xfrm rot="-5400000">
                <a:off x="8839132" y="-762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7" name="Google Shape;27;p34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28" name="Google Shape;28;p34"/>
              <p:cNvCxnSpPr/>
              <p:nvPr/>
            </p:nvCxnSpPr>
            <p:spPr>
              <a:xfrm rot="-5400000">
                <a:off x="1524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" name="Google Shape;29;p34"/>
              <p:cNvCxnSpPr/>
              <p:nvPr/>
            </p:nvCxnSpPr>
            <p:spPr>
              <a:xfrm rot="-5400000">
                <a:off x="19812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" name="Google Shape;30;p34"/>
              <p:cNvCxnSpPr/>
              <p:nvPr/>
            </p:nvCxnSpPr>
            <p:spPr>
              <a:xfrm rot="-5400000">
                <a:off x="22098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34"/>
              <p:cNvCxnSpPr/>
              <p:nvPr/>
            </p:nvCxnSpPr>
            <p:spPr>
              <a:xfrm rot="-5400000">
                <a:off x="24384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34"/>
              <p:cNvCxnSpPr/>
              <p:nvPr/>
            </p:nvCxnSpPr>
            <p:spPr>
              <a:xfrm rot="-5400000">
                <a:off x="42672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" name="Google Shape;33;p34"/>
              <p:cNvCxnSpPr/>
              <p:nvPr/>
            </p:nvCxnSpPr>
            <p:spPr>
              <a:xfrm rot="-5400000">
                <a:off x="44958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34"/>
              <p:cNvCxnSpPr/>
              <p:nvPr/>
            </p:nvCxnSpPr>
            <p:spPr>
              <a:xfrm rot="-5400000">
                <a:off x="47244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" name="Google Shape;35;p34"/>
              <p:cNvCxnSpPr/>
              <p:nvPr/>
            </p:nvCxnSpPr>
            <p:spPr>
              <a:xfrm rot="-5400000">
                <a:off x="65532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" name="Google Shape;36;p34"/>
              <p:cNvCxnSpPr/>
              <p:nvPr/>
            </p:nvCxnSpPr>
            <p:spPr>
              <a:xfrm rot="-5400000">
                <a:off x="67818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" name="Google Shape;37;p34"/>
              <p:cNvCxnSpPr/>
              <p:nvPr/>
            </p:nvCxnSpPr>
            <p:spPr>
              <a:xfrm rot="-5400000">
                <a:off x="7010400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" name="Google Shape;38;p34"/>
              <p:cNvCxnSpPr/>
              <p:nvPr/>
            </p:nvCxnSpPr>
            <p:spPr>
              <a:xfrm rot="-5400000">
                <a:off x="8839132" y="5219700"/>
                <a:ext cx="1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9" name="Google Shape;39;p34"/>
            <p:cNvGrpSpPr/>
            <p:nvPr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40" name="Google Shape;40;p34"/>
              <p:cNvCxnSpPr/>
              <p:nvPr/>
            </p:nvCxnSpPr>
            <p:spPr>
              <a:xfrm rot="10800000">
                <a:off x="-109730" y="653796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" name="Google Shape;41;p34"/>
              <p:cNvCxnSpPr/>
              <p:nvPr/>
            </p:nvCxnSpPr>
            <p:spPr>
              <a:xfrm rot="10800000">
                <a:off x="-109730" y="128930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42;p34"/>
              <p:cNvCxnSpPr/>
              <p:nvPr/>
            </p:nvCxnSpPr>
            <p:spPr>
              <a:xfrm rot="10800000">
                <a:off x="-109730" y="192938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" name="Google Shape;43;p34"/>
              <p:cNvCxnSpPr/>
              <p:nvPr/>
            </p:nvCxnSpPr>
            <p:spPr>
              <a:xfrm rot="10800000">
                <a:off x="-109730" y="2570990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" name="Google Shape;44;p34"/>
              <p:cNvCxnSpPr/>
              <p:nvPr/>
            </p:nvCxnSpPr>
            <p:spPr>
              <a:xfrm rot="10800000">
                <a:off x="-109730" y="320954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" name="Google Shape;45;p34"/>
              <p:cNvCxnSpPr/>
              <p:nvPr/>
            </p:nvCxnSpPr>
            <p:spPr>
              <a:xfrm rot="10800000">
                <a:off x="-109730" y="384962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34"/>
              <p:cNvCxnSpPr/>
              <p:nvPr/>
            </p:nvCxnSpPr>
            <p:spPr>
              <a:xfrm rot="10800000">
                <a:off x="-109730" y="4494276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34"/>
              <p:cNvCxnSpPr/>
              <p:nvPr/>
            </p:nvCxnSpPr>
            <p:spPr>
              <a:xfrm rot="10800000">
                <a:off x="-109730" y="23774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" name="Google Shape;48;p34"/>
              <p:cNvCxnSpPr/>
              <p:nvPr/>
            </p:nvCxnSpPr>
            <p:spPr>
              <a:xfrm rot="10800000">
                <a:off x="-109730" y="4902200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" name="Google Shape;49;p34"/>
            <p:cNvGrpSpPr/>
            <p:nvPr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50" name="Google Shape;50;p34"/>
              <p:cNvCxnSpPr/>
              <p:nvPr/>
            </p:nvCxnSpPr>
            <p:spPr>
              <a:xfrm rot="10800000">
                <a:off x="-109730" y="647446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" name="Google Shape;51;p34"/>
              <p:cNvCxnSpPr/>
              <p:nvPr/>
            </p:nvCxnSpPr>
            <p:spPr>
              <a:xfrm rot="10800000">
                <a:off x="-109730" y="128295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52;p34"/>
              <p:cNvCxnSpPr/>
              <p:nvPr/>
            </p:nvCxnSpPr>
            <p:spPr>
              <a:xfrm rot="10800000">
                <a:off x="-109730" y="192303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53;p34"/>
              <p:cNvCxnSpPr/>
              <p:nvPr/>
            </p:nvCxnSpPr>
            <p:spPr>
              <a:xfrm rot="10800000">
                <a:off x="-109730" y="256311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34"/>
              <p:cNvCxnSpPr/>
              <p:nvPr/>
            </p:nvCxnSpPr>
            <p:spPr>
              <a:xfrm rot="10800000">
                <a:off x="-109730" y="320319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" name="Google Shape;55;p34"/>
              <p:cNvCxnSpPr/>
              <p:nvPr/>
            </p:nvCxnSpPr>
            <p:spPr>
              <a:xfrm rot="10800000">
                <a:off x="-109730" y="384327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" name="Google Shape;56;p34"/>
              <p:cNvCxnSpPr/>
              <p:nvPr/>
            </p:nvCxnSpPr>
            <p:spPr>
              <a:xfrm rot="10800000">
                <a:off x="-109730" y="4487926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p34"/>
              <p:cNvCxnSpPr/>
              <p:nvPr/>
            </p:nvCxnSpPr>
            <p:spPr>
              <a:xfrm rot="10800000">
                <a:off x="-109730" y="23139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p34"/>
              <p:cNvCxnSpPr/>
              <p:nvPr/>
            </p:nvCxnSpPr>
            <p:spPr>
              <a:xfrm rot="10800000">
                <a:off x="-109730" y="4894834"/>
                <a:ext cx="9144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EBEBE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6" orient="horz" pos="812">
          <p15:clr>
            <a:srgbClr val="F26B43"/>
          </p15:clr>
        </p15:guide>
        <p15:guide id="17" orient="horz" pos="1620">
          <p15:clr>
            <a:srgbClr val="F26B43"/>
          </p15:clr>
        </p15:guide>
        <p15:guide id="18" orient="horz" pos="1216">
          <p15:clr>
            <a:srgbClr val="F26B43"/>
          </p15:clr>
        </p15:guide>
        <p15:guide id="19" orient="horz" pos="2022">
          <p15:clr>
            <a:srgbClr val="F26B43"/>
          </p15:clr>
        </p15:guide>
        <p15:guide id="20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universalpropositions.github.i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ystem-T/UniversalPropositions" TargetMode="External"/><Relationship Id="rId3" Type="http://schemas.openxmlformats.org/officeDocument/2006/relationships/package" Target="../embeddings/Microsoft_Excel_Worksheet.xlsx"/><Relationship Id="rId7" Type="http://schemas.openxmlformats.org/officeDocument/2006/relationships/hyperlink" Target="https://aclanthology.org/P15-1039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UniversalProposition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rsalProposition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iversalpropositions.github.io/#introduction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rbs.colorado.edu/propbank/framesets-english-alia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 txBox="1">
            <a:spLocks noGrp="1"/>
          </p:cNvSpPr>
          <p:nvPr>
            <p:ph type="title" idx="4294967295"/>
          </p:nvPr>
        </p:nvSpPr>
        <p:spPr>
          <a:xfrm>
            <a:off x="255278" y="198749"/>
            <a:ext cx="5929985" cy="81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Universal Proposition Bank 2.0 and Beyond</a:t>
            </a:r>
            <a:endParaRPr/>
          </a:p>
        </p:txBody>
      </p:sp>
      <p:sp>
        <p:nvSpPr>
          <p:cNvPr id="254" name="Google Shape;254;p1"/>
          <p:cNvSpPr txBox="1">
            <a:spLocks noGrp="1"/>
          </p:cNvSpPr>
          <p:nvPr>
            <p:ph type="subTitle" idx="4294967295"/>
          </p:nvPr>
        </p:nvSpPr>
        <p:spPr>
          <a:xfrm>
            <a:off x="255278" y="1798949"/>
            <a:ext cx="4572000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Ishan Jindal</a:t>
            </a: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Alexandre Rademaker, Michał Ulewicz, Huyen Nguyen,</a:t>
            </a:r>
            <a:r>
              <a:rPr lang="en-US"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Linh Ha, Khoi-Nguyen Tran, Huaiyu Zhu, Yunyao Li</a:t>
            </a:r>
            <a:br>
              <a:rPr lang="en-US"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16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Skatje Myers</a:t>
            </a:r>
            <a:r>
              <a:rPr lang="en-US"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, Martha Palm</a:t>
            </a:r>
            <a:r>
              <a:rPr lang="en-US" sz="1600">
                <a:latin typeface="IBM Plex Sans Light"/>
                <a:ea typeface="IBM Plex Sans Light"/>
                <a:cs typeface="IBM Plex Sans Light"/>
                <a:sym typeface="IBM Plex Sans Light"/>
              </a:rPr>
              <a:t>e</a:t>
            </a:r>
            <a:r>
              <a:rPr lang="en-US"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</a:t>
            </a:r>
            <a:endParaRPr sz="1400" b="0" i="0" u="none" strike="noStrike" cap="none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255" name="Google Shape;255;p1"/>
          <p:cNvCxnSpPr/>
          <p:nvPr/>
        </p:nvCxnSpPr>
        <p:spPr>
          <a:xfrm rot="10800000" flipH="1">
            <a:off x="1543050" y="4086226"/>
            <a:ext cx="2419350" cy="952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6" name="Google Shape;256;p1"/>
          <p:cNvSpPr/>
          <p:nvPr/>
        </p:nvSpPr>
        <p:spPr>
          <a:xfrm>
            <a:off x="114152" y="4060988"/>
            <a:ext cx="2178379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IBM Research – Almaden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IBM Research – Brazil</a:t>
            </a:r>
            <a:endParaRPr/>
          </a:p>
        </p:txBody>
      </p:sp>
      <p:pic>
        <p:nvPicPr>
          <p:cNvPr id="257" name="Google Shape;257;p1" descr="ibm_gr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278" y="3425725"/>
            <a:ext cx="1297608" cy="52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" descr="Universal_PropBank_Rev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421" y="1483439"/>
            <a:ext cx="3182178" cy="10230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"/>
          <p:cNvSpPr txBox="1"/>
          <p:nvPr/>
        </p:nvSpPr>
        <p:spPr>
          <a:xfrm>
            <a:off x="5734877" y="2507641"/>
            <a:ext cx="333126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u="sng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https://universalpropositions.github.io/</a:t>
            </a:r>
            <a:r>
              <a:rPr lang="en-US"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 </a:t>
            </a:r>
            <a:endParaRPr sz="135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8991599" y="4919132"/>
            <a:ext cx="74543" cy="215901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556" y="711470"/>
            <a:ext cx="860920" cy="86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2105" y="3310260"/>
            <a:ext cx="793223" cy="7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"/>
          <p:cNvSpPr/>
          <p:nvPr/>
        </p:nvSpPr>
        <p:spPr>
          <a:xfrm>
            <a:off x="6148085" y="4116513"/>
            <a:ext cx="274063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Vietnam National University</a:t>
            </a:r>
            <a:endParaRPr/>
          </a:p>
        </p:txBody>
      </p:sp>
      <p:pic>
        <p:nvPicPr>
          <p:cNvPr id="264" name="Google Shape;264;p1" descr="A black text on a white background&#10;&#10;Description automatically generated with medium confidenc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30444" y="3553157"/>
            <a:ext cx="2353601" cy="50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"/>
          <p:cNvSpPr txBox="1"/>
          <p:nvPr/>
        </p:nvSpPr>
        <p:spPr>
          <a:xfrm>
            <a:off x="288501" y="270978"/>
            <a:ext cx="502062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Potential Solution</a:t>
            </a:r>
            <a:endParaRPr/>
          </a:p>
        </p:txBody>
      </p:sp>
      <p:sp>
        <p:nvSpPr>
          <p:cNvPr id="483" name="Google Shape;483;p9"/>
          <p:cNvSpPr txBox="1"/>
          <p:nvPr/>
        </p:nvSpPr>
        <p:spPr>
          <a:xfrm>
            <a:off x="5478538" y="1409801"/>
            <a:ext cx="2945037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Universal Meaning Representation</a:t>
            </a: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6183106" y="1887458"/>
            <a:ext cx="1081886" cy="284348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break.01</a:t>
            </a:r>
            <a:endParaRPr sz="1600">
              <a:solidFill>
                <a:srgbClr val="00206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5080427" y="2835249"/>
            <a:ext cx="770973" cy="28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Derek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5658874" y="3144387"/>
            <a:ext cx="1465919" cy="83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Window</a:t>
            </a:r>
            <a:endParaRPr sz="1600" dirty="0">
              <a:solidFill>
                <a:schemeClr val="accent5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das Fenster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窗户</a:t>
            </a:r>
            <a:endParaRPr sz="16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9"/>
          <p:cNvCxnSpPr/>
          <p:nvPr/>
        </p:nvCxnSpPr>
        <p:spPr>
          <a:xfrm flipH="1">
            <a:off x="5412132" y="2181330"/>
            <a:ext cx="770974" cy="642289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8" name="Google Shape;488;p9"/>
          <p:cNvCxnSpPr/>
          <p:nvPr/>
        </p:nvCxnSpPr>
        <p:spPr>
          <a:xfrm flipH="1">
            <a:off x="6218252" y="2206824"/>
            <a:ext cx="295219" cy="891983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9" name="Google Shape;489;p9"/>
          <p:cNvSpPr/>
          <p:nvPr/>
        </p:nvSpPr>
        <p:spPr>
          <a:xfrm>
            <a:off x="5461547" y="2293133"/>
            <a:ext cx="877357" cy="31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breaker</a:t>
            </a:r>
            <a:endParaRPr sz="16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5866719" y="2661656"/>
            <a:ext cx="1350132" cy="25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thing broken</a:t>
            </a:r>
            <a:endParaRPr sz="16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491" name="Google Shape;491;p9"/>
          <p:cNvCxnSpPr/>
          <p:nvPr/>
        </p:nvCxnSpPr>
        <p:spPr>
          <a:xfrm>
            <a:off x="3957768" y="1426468"/>
            <a:ext cx="1025328" cy="6033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92" name="Google Shape;492;p9"/>
          <p:cNvCxnSpPr/>
          <p:nvPr/>
        </p:nvCxnSpPr>
        <p:spPr>
          <a:xfrm>
            <a:off x="4156349" y="2637968"/>
            <a:ext cx="868372" cy="13671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93" name="Google Shape;493;p9"/>
          <p:cNvCxnSpPr/>
          <p:nvPr/>
        </p:nvCxnSpPr>
        <p:spPr>
          <a:xfrm rot="10800000" flipH="1">
            <a:off x="3394937" y="3990324"/>
            <a:ext cx="1629784" cy="2095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9"/>
          <p:cNvSpPr/>
          <p:nvPr/>
        </p:nvSpPr>
        <p:spPr>
          <a:xfrm>
            <a:off x="5029011" y="1852440"/>
            <a:ext cx="3989505" cy="2196262"/>
          </a:xfrm>
          <a:prstGeom prst="rect">
            <a:avLst/>
          </a:prstGeom>
          <a:noFill/>
          <a:ln w="25550" cap="flat" cmpd="sng">
            <a:solidFill>
              <a:srgbClr val="3A5F8B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5" name="Google Shape;495;p9"/>
          <p:cNvCxnSpPr/>
          <p:nvPr/>
        </p:nvCxnSpPr>
        <p:spPr>
          <a:xfrm>
            <a:off x="6755984" y="2181331"/>
            <a:ext cx="948178" cy="881468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9"/>
          <p:cNvSpPr/>
          <p:nvPr/>
        </p:nvSpPr>
        <p:spPr>
          <a:xfrm>
            <a:off x="7105605" y="2294590"/>
            <a:ext cx="1535824" cy="3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instrument</a:t>
            </a:r>
            <a:endParaRPr sz="16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97" name="Google Shape;497;p9"/>
          <p:cNvSpPr txBox="1"/>
          <p:nvPr/>
        </p:nvSpPr>
        <p:spPr>
          <a:xfrm>
            <a:off x="7264992" y="3036217"/>
            <a:ext cx="174640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With the Hammer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mit einem Hammer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用 锤子</a:t>
            </a:r>
            <a:endParaRPr sz="140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8" name="Google Shape;498;p9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9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499" name="Google Shape;499;p9"/>
          <p:cNvGrpSpPr/>
          <p:nvPr/>
        </p:nvGrpSpPr>
        <p:grpSpPr>
          <a:xfrm>
            <a:off x="108028" y="764244"/>
            <a:ext cx="4254123" cy="1008949"/>
            <a:chOff x="29625" y="978722"/>
            <a:chExt cx="4254123" cy="1008949"/>
          </a:xfrm>
        </p:grpSpPr>
        <p:sp>
          <p:nvSpPr>
            <p:cNvPr id="500" name="Google Shape;500;p9"/>
            <p:cNvSpPr txBox="1"/>
            <p:nvPr/>
          </p:nvSpPr>
          <p:spPr>
            <a:xfrm>
              <a:off x="29625" y="1306353"/>
              <a:ext cx="4254123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broke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the window </a:t>
              </a:r>
              <a:r>
                <a:rPr lang="en-US" sz="135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with a hammer </a:t>
              </a:r>
              <a:r>
                <a:rPr lang="en-US" sz="135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to escape</a:t>
              </a:r>
              <a:endParaRPr/>
            </a:p>
          </p:txBody>
        </p:sp>
        <p:cxnSp>
          <p:nvCxnSpPr>
            <p:cNvPr id="501" name="Google Shape;501;p9"/>
            <p:cNvCxnSpPr/>
            <p:nvPr/>
          </p:nvCxnSpPr>
          <p:spPr>
            <a:xfrm>
              <a:off x="126315" y="1606435"/>
              <a:ext cx="391209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02" name="Google Shape;502;p9"/>
            <p:cNvCxnSpPr/>
            <p:nvPr/>
          </p:nvCxnSpPr>
          <p:spPr>
            <a:xfrm>
              <a:off x="1981200" y="1612670"/>
              <a:ext cx="10922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03" name="Google Shape;503;p9"/>
            <p:cNvCxnSpPr/>
            <p:nvPr/>
          </p:nvCxnSpPr>
          <p:spPr>
            <a:xfrm>
              <a:off x="1041400" y="1610438"/>
              <a:ext cx="872067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04" name="Google Shape;504;p9"/>
            <p:cNvCxnSpPr/>
            <p:nvPr/>
          </p:nvCxnSpPr>
          <p:spPr>
            <a:xfrm>
              <a:off x="3149600" y="1606435"/>
              <a:ext cx="728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05" name="Google Shape;505;p9"/>
            <p:cNvSpPr txBox="1"/>
            <p:nvPr/>
          </p:nvSpPr>
          <p:spPr>
            <a:xfrm>
              <a:off x="148552" y="16542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06" name="Google Shape;506;p9"/>
            <p:cNvSpPr txBox="1"/>
            <p:nvPr/>
          </p:nvSpPr>
          <p:spPr>
            <a:xfrm>
              <a:off x="1360774" y="16542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07" name="Google Shape;507;p9"/>
            <p:cNvSpPr txBox="1"/>
            <p:nvPr/>
          </p:nvSpPr>
          <p:spPr>
            <a:xfrm>
              <a:off x="2327228" y="1671743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A2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08" name="Google Shape;508;p9"/>
            <p:cNvSpPr txBox="1"/>
            <p:nvPr/>
          </p:nvSpPr>
          <p:spPr>
            <a:xfrm>
              <a:off x="3108023" y="1679894"/>
              <a:ext cx="8467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AM-PRP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-5400000">
              <a:off x="672003" y="1107223"/>
              <a:ext cx="178267" cy="408130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10" name="Google Shape;510;p9"/>
            <p:cNvSpPr txBox="1"/>
            <p:nvPr/>
          </p:nvSpPr>
          <p:spPr>
            <a:xfrm>
              <a:off x="429326" y="978722"/>
              <a:ext cx="7521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break.01</a:t>
              </a:r>
              <a:endParaRPr/>
            </a:p>
          </p:txBody>
        </p:sp>
      </p:grpSp>
      <p:grpSp>
        <p:nvGrpSpPr>
          <p:cNvPr id="511" name="Google Shape;511;p9"/>
          <p:cNvGrpSpPr/>
          <p:nvPr/>
        </p:nvGrpSpPr>
        <p:grpSpPr>
          <a:xfrm>
            <a:off x="108028" y="3365595"/>
            <a:ext cx="3134816" cy="1151769"/>
            <a:chOff x="316467" y="3420938"/>
            <a:chExt cx="3134816" cy="1151769"/>
          </a:xfrm>
        </p:grpSpPr>
        <p:sp>
          <p:nvSpPr>
            <p:cNvPr id="512" name="Google Shape;512;p9"/>
            <p:cNvSpPr txBox="1"/>
            <p:nvPr/>
          </p:nvSpPr>
          <p:spPr>
            <a:xfrm>
              <a:off x="379562" y="3741379"/>
              <a:ext cx="657355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endParaRPr/>
            </a:p>
          </p:txBody>
        </p:sp>
        <p:sp>
          <p:nvSpPr>
            <p:cNvPr id="513" name="Google Shape;513;p9"/>
            <p:cNvSpPr txBox="1"/>
            <p:nvPr/>
          </p:nvSpPr>
          <p:spPr>
            <a:xfrm>
              <a:off x="822602" y="3741379"/>
              <a:ext cx="757617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用 锤子</a:t>
              </a:r>
              <a:endParaRPr sz="135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14" name="Google Shape;514;p9"/>
            <p:cNvSpPr txBox="1"/>
            <p:nvPr/>
          </p:nvSpPr>
          <p:spPr>
            <a:xfrm>
              <a:off x="1432202" y="3749405"/>
              <a:ext cx="551018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打破</a:t>
              </a:r>
              <a:endParaRPr sz="1350">
                <a:solidFill>
                  <a:srgbClr val="002060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15" name="Google Shape;515;p9"/>
            <p:cNvSpPr txBox="1"/>
            <p:nvPr/>
          </p:nvSpPr>
          <p:spPr>
            <a:xfrm>
              <a:off x="1843441" y="3749405"/>
              <a:ext cx="1344692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窗户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逃跑</a:t>
              </a:r>
              <a:endParaRPr sz="1350">
                <a:solidFill>
                  <a:schemeClr val="accent2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5400000">
              <a:off x="1595890" y="3560093"/>
              <a:ext cx="173045" cy="340350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17" name="Google Shape;517;p9"/>
            <p:cNvSpPr txBox="1"/>
            <p:nvPr/>
          </p:nvSpPr>
          <p:spPr>
            <a:xfrm>
              <a:off x="1410560" y="3420938"/>
              <a:ext cx="119135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strike="sngStrike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打破</a:t>
              </a:r>
              <a:r>
                <a:rPr lang="en-US" sz="1100" strike="sngStrik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.1</a:t>
              </a: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break.01</a:t>
              </a:r>
              <a:endParaRPr/>
            </a:p>
          </p:txBody>
        </p:sp>
        <p:sp>
          <p:nvSpPr>
            <p:cNvPr id="518" name="Google Shape;518;p9"/>
            <p:cNvSpPr txBox="1"/>
            <p:nvPr/>
          </p:nvSpPr>
          <p:spPr>
            <a:xfrm>
              <a:off x="316467" y="4031390"/>
              <a:ext cx="6279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sng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519" name="Google Shape;519;p9"/>
            <p:cNvCxnSpPr/>
            <p:nvPr/>
          </p:nvCxnSpPr>
          <p:spPr>
            <a:xfrm rot="10800000" flipH="1">
              <a:off x="464411" y="4031389"/>
              <a:ext cx="379500" cy="1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20" name="Google Shape;520;p9"/>
            <p:cNvCxnSpPr/>
            <p:nvPr/>
          </p:nvCxnSpPr>
          <p:spPr>
            <a:xfrm>
              <a:off x="1864688" y="4049487"/>
              <a:ext cx="314117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21" name="Google Shape;521;p9"/>
            <p:cNvSpPr txBox="1"/>
            <p:nvPr/>
          </p:nvSpPr>
          <p:spPr>
            <a:xfrm>
              <a:off x="1800665" y="4049487"/>
              <a:ext cx="6279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sng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522" name="Google Shape;522;p9"/>
            <p:cNvCxnSpPr/>
            <p:nvPr/>
          </p:nvCxnSpPr>
          <p:spPr>
            <a:xfrm>
              <a:off x="2250635" y="4039155"/>
              <a:ext cx="728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23" name="Google Shape;523;p9"/>
            <p:cNvSpPr txBox="1"/>
            <p:nvPr/>
          </p:nvSpPr>
          <p:spPr>
            <a:xfrm>
              <a:off x="2267027" y="4031389"/>
              <a:ext cx="11842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sng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ArgM-PNC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AM-PRR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524" name="Google Shape;524;p9"/>
          <p:cNvGrpSpPr/>
          <p:nvPr/>
        </p:nvGrpSpPr>
        <p:grpSpPr>
          <a:xfrm>
            <a:off x="117302" y="2027995"/>
            <a:ext cx="4143375" cy="1335737"/>
            <a:chOff x="379563" y="1998133"/>
            <a:chExt cx="4143375" cy="1335737"/>
          </a:xfrm>
        </p:grpSpPr>
        <p:sp>
          <p:nvSpPr>
            <p:cNvPr id="525" name="Google Shape;525;p9"/>
            <p:cNvSpPr txBox="1"/>
            <p:nvPr/>
          </p:nvSpPr>
          <p:spPr>
            <a:xfrm>
              <a:off x="379563" y="2319121"/>
              <a:ext cx="4143375" cy="715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schlug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das Fenster </a:t>
              </a:r>
              <a:r>
                <a:rPr lang="en-US" sz="135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mit einem Hammer 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ein,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um entkommen</a:t>
              </a:r>
              <a:endParaRPr/>
            </a:p>
          </p:txBody>
        </p:sp>
        <p:sp>
          <p:nvSpPr>
            <p:cNvPr id="526" name="Google Shape;526;p9"/>
            <p:cNvSpPr txBox="1"/>
            <p:nvPr/>
          </p:nvSpPr>
          <p:spPr>
            <a:xfrm>
              <a:off x="421224" y="25719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27" name="Google Shape;527;p9"/>
            <p:cNvSpPr txBox="1"/>
            <p:nvPr/>
          </p:nvSpPr>
          <p:spPr>
            <a:xfrm>
              <a:off x="1547774" y="2562015"/>
              <a:ext cx="10136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sng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A2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28" name="Google Shape;528;p9"/>
            <p:cNvSpPr txBox="1"/>
            <p:nvPr/>
          </p:nvSpPr>
          <p:spPr>
            <a:xfrm>
              <a:off x="2756359" y="2578722"/>
              <a:ext cx="7487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sng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A1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A2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29" name="Google Shape;529;p9"/>
            <p:cNvSpPr txBox="1"/>
            <p:nvPr/>
          </p:nvSpPr>
          <p:spPr>
            <a:xfrm>
              <a:off x="454647" y="3026093"/>
              <a:ext cx="14306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sng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A6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AM-PRR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530" name="Google Shape;530;p9"/>
            <p:cNvCxnSpPr/>
            <p:nvPr/>
          </p:nvCxnSpPr>
          <p:spPr>
            <a:xfrm>
              <a:off x="482905" y="2571750"/>
              <a:ext cx="287867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31" name="Google Shape;531;p9"/>
            <p:cNvCxnSpPr/>
            <p:nvPr/>
          </p:nvCxnSpPr>
          <p:spPr>
            <a:xfrm>
              <a:off x="1507067" y="2571750"/>
              <a:ext cx="785350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32" name="Google Shape;532;p9"/>
            <p:cNvCxnSpPr/>
            <p:nvPr/>
          </p:nvCxnSpPr>
          <p:spPr>
            <a:xfrm>
              <a:off x="2361256" y="2571750"/>
              <a:ext cx="1460350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33" name="Google Shape;533;p9"/>
            <p:cNvCxnSpPr/>
            <p:nvPr/>
          </p:nvCxnSpPr>
          <p:spPr>
            <a:xfrm>
              <a:off x="486609" y="2986140"/>
              <a:ext cx="116984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34" name="Google Shape;534;p9"/>
            <p:cNvSpPr/>
            <p:nvPr/>
          </p:nvSpPr>
          <p:spPr>
            <a:xfrm rot="-5400000">
              <a:off x="999566" y="2051118"/>
              <a:ext cx="145226" cy="484871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35" name="Google Shape;535;p9"/>
            <p:cNvSpPr txBox="1"/>
            <p:nvPr/>
          </p:nvSpPr>
          <p:spPr>
            <a:xfrm>
              <a:off x="737211" y="1998133"/>
              <a:ext cx="1558440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strike="sngStrik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Schalgen.9   </a:t>
              </a: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break.01</a:t>
              </a:r>
              <a:endParaRPr/>
            </a:p>
          </p:txBody>
        </p:sp>
      </p:grpSp>
      <p:sp>
        <p:nvSpPr>
          <p:cNvPr id="536" name="Google Shape;536;p9"/>
          <p:cNvSpPr txBox="1"/>
          <p:nvPr/>
        </p:nvSpPr>
        <p:spPr>
          <a:xfrm>
            <a:off x="657595" y="3983812"/>
            <a:ext cx="6279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endParaRPr sz="135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"/>
          <p:cNvSpPr/>
          <p:nvPr/>
        </p:nvSpPr>
        <p:spPr>
          <a:xfrm>
            <a:off x="287103" y="1403892"/>
            <a:ext cx="1586011" cy="161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break.01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A0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breaker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thing broken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instrument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pieces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A4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arg1 broken away from what?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AM-MNR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Manner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AM-PRR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Purpose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</a:pPr>
            <a:endParaRPr sz="1200">
              <a:solidFill>
                <a:srgbClr val="0070C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4" name="Google Shape;544;p10"/>
          <p:cNvSpPr/>
          <p:nvPr/>
        </p:nvSpPr>
        <p:spPr>
          <a:xfrm>
            <a:off x="2638261" y="1403804"/>
            <a:ext cx="1681050" cy="18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Schalgen.9</a:t>
            </a:r>
            <a:endParaRPr sz="1100" i="0" u="sng" strike="noStrike" cap="none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 b="0" i="0" u="none" strike="noStrike" cap="non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A0</a:t>
            </a:r>
            <a:r>
              <a:rPr lang="en-US" sz="1200" b="0" i="0" u="none" strike="noStrike" cap="none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Agent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Impactor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Impactee</a:t>
            </a:r>
            <a:endParaRPr sz="1200">
              <a:solidFill>
                <a:schemeClr val="accent3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Impactors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A4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Result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A5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Subregion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A6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Purpose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A7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Period of iteration</a:t>
            </a:r>
            <a:endParaRPr/>
          </a:p>
        </p:txBody>
      </p:sp>
      <p:cxnSp>
        <p:nvCxnSpPr>
          <p:cNvPr id="545" name="Google Shape;545;p10"/>
          <p:cNvCxnSpPr/>
          <p:nvPr/>
        </p:nvCxnSpPr>
        <p:spPr>
          <a:xfrm>
            <a:off x="1473672" y="1672533"/>
            <a:ext cx="877579" cy="0"/>
          </a:xfrm>
          <a:prstGeom prst="straightConnector1">
            <a:avLst/>
          </a:pr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6" name="Google Shape;546;p10"/>
          <p:cNvCxnSpPr/>
          <p:nvPr/>
        </p:nvCxnSpPr>
        <p:spPr>
          <a:xfrm>
            <a:off x="1473672" y="1841613"/>
            <a:ext cx="877579" cy="0"/>
          </a:xfrm>
          <a:prstGeom prst="straightConnector1">
            <a:avLst/>
          </a:pr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7" name="Google Shape;547;p10"/>
          <p:cNvCxnSpPr/>
          <p:nvPr/>
        </p:nvCxnSpPr>
        <p:spPr>
          <a:xfrm>
            <a:off x="1537071" y="1999648"/>
            <a:ext cx="1101190" cy="0"/>
          </a:xfrm>
          <a:prstGeom prst="straightConnector1">
            <a:avLst/>
          </a:pr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8" name="Google Shape;548;p10"/>
          <p:cNvCxnSpPr/>
          <p:nvPr/>
        </p:nvCxnSpPr>
        <p:spPr>
          <a:xfrm rot="10800000" flipH="1">
            <a:off x="1537071" y="2665249"/>
            <a:ext cx="1101190" cy="80448"/>
          </a:xfrm>
          <a:prstGeom prst="straightConnector1">
            <a:avLst/>
          </a:pr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49" name="Google Shape;549;p10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7946" y="1896575"/>
            <a:ext cx="238049" cy="2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10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9897" y="1735420"/>
            <a:ext cx="238049" cy="2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10"/>
          <p:cNvSpPr txBox="1"/>
          <p:nvPr/>
        </p:nvSpPr>
        <p:spPr>
          <a:xfrm>
            <a:off x="209473" y="1014207"/>
            <a:ext cx="39058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Language–specific formalisms</a:t>
            </a:r>
            <a:endParaRPr/>
          </a:p>
        </p:txBody>
      </p:sp>
      <p:sp>
        <p:nvSpPr>
          <p:cNvPr id="552" name="Google Shape;552;p10"/>
          <p:cNvSpPr txBox="1"/>
          <p:nvPr/>
        </p:nvSpPr>
        <p:spPr>
          <a:xfrm>
            <a:off x="228074" y="245238"/>
            <a:ext cx="50672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Multilingual SRL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3" name="Google Shape;553;p10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10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4" name="Google Shape;554;p10"/>
          <p:cNvSpPr txBox="1"/>
          <p:nvPr/>
        </p:nvSpPr>
        <p:spPr>
          <a:xfrm>
            <a:off x="209473" y="741410"/>
            <a:ext cx="4685250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Challenge: </a:t>
            </a:r>
            <a:endParaRPr sz="140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5" name="Google Shape;555;p10"/>
          <p:cNvSpPr txBox="1"/>
          <p:nvPr/>
        </p:nvSpPr>
        <p:spPr>
          <a:xfrm>
            <a:off x="7167249" y="1878277"/>
            <a:ext cx="17857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(EN)A1 = (DE)A2</a:t>
            </a:r>
            <a:endParaRPr/>
          </a:p>
        </p:txBody>
      </p:sp>
      <p:sp>
        <p:nvSpPr>
          <p:cNvPr id="556" name="Google Shape;556;p10"/>
          <p:cNvSpPr/>
          <p:nvPr/>
        </p:nvSpPr>
        <p:spPr>
          <a:xfrm>
            <a:off x="5543695" y="997618"/>
            <a:ext cx="940913" cy="767904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57" name="Google Shape;557;p10"/>
          <p:cNvGrpSpPr/>
          <p:nvPr/>
        </p:nvGrpSpPr>
        <p:grpSpPr>
          <a:xfrm>
            <a:off x="4524566" y="804710"/>
            <a:ext cx="4254123" cy="1008949"/>
            <a:chOff x="29625" y="978722"/>
            <a:chExt cx="4254123" cy="1008949"/>
          </a:xfrm>
        </p:grpSpPr>
        <p:sp>
          <p:nvSpPr>
            <p:cNvPr id="558" name="Google Shape;558;p10"/>
            <p:cNvSpPr txBox="1"/>
            <p:nvPr/>
          </p:nvSpPr>
          <p:spPr>
            <a:xfrm>
              <a:off x="29625" y="1306353"/>
              <a:ext cx="4254123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broke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the window </a:t>
              </a:r>
              <a:r>
                <a:rPr lang="en-US" sz="135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with a hammer </a:t>
              </a:r>
              <a:r>
                <a:rPr lang="en-US" sz="135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to escape</a:t>
              </a:r>
              <a:endParaRPr/>
            </a:p>
          </p:txBody>
        </p:sp>
        <p:cxnSp>
          <p:nvCxnSpPr>
            <p:cNvPr id="559" name="Google Shape;559;p10"/>
            <p:cNvCxnSpPr/>
            <p:nvPr/>
          </p:nvCxnSpPr>
          <p:spPr>
            <a:xfrm>
              <a:off x="126315" y="1606435"/>
              <a:ext cx="391209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60" name="Google Shape;560;p10"/>
            <p:cNvCxnSpPr/>
            <p:nvPr/>
          </p:nvCxnSpPr>
          <p:spPr>
            <a:xfrm>
              <a:off x="1981200" y="1612670"/>
              <a:ext cx="10922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61" name="Google Shape;561;p10"/>
            <p:cNvCxnSpPr/>
            <p:nvPr/>
          </p:nvCxnSpPr>
          <p:spPr>
            <a:xfrm>
              <a:off x="1041400" y="1610438"/>
              <a:ext cx="872067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62" name="Google Shape;562;p10"/>
            <p:cNvCxnSpPr/>
            <p:nvPr/>
          </p:nvCxnSpPr>
          <p:spPr>
            <a:xfrm>
              <a:off x="3149600" y="1606435"/>
              <a:ext cx="728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63" name="Google Shape;563;p10"/>
            <p:cNvSpPr txBox="1"/>
            <p:nvPr/>
          </p:nvSpPr>
          <p:spPr>
            <a:xfrm>
              <a:off x="148552" y="16542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64" name="Google Shape;564;p10"/>
            <p:cNvSpPr txBox="1"/>
            <p:nvPr/>
          </p:nvSpPr>
          <p:spPr>
            <a:xfrm>
              <a:off x="1360774" y="16542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65" name="Google Shape;565;p10"/>
            <p:cNvSpPr txBox="1"/>
            <p:nvPr/>
          </p:nvSpPr>
          <p:spPr>
            <a:xfrm>
              <a:off x="2327228" y="1671743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A2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66" name="Google Shape;566;p10"/>
            <p:cNvSpPr txBox="1"/>
            <p:nvPr/>
          </p:nvSpPr>
          <p:spPr>
            <a:xfrm>
              <a:off x="3108023" y="1679894"/>
              <a:ext cx="8467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AM-PRP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 rot="-5400000">
              <a:off x="672003" y="1107223"/>
              <a:ext cx="178267" cy="408130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68" name="Google Shape;568;p10"/>
            <p:cNvSpPr txBox="1"/>
            <p:nvPr/>
          </p:nvSpPr>
          <p:spPr>
            <a:xfrm>
              <a:off x="429326" y="978722"/>
              <a:ext cx="7521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break.01</a:t>
              </a:r>
              <a:endParaRPr/>
            </a:p>
          </p:txBody>
        </p:sp>
      </p:grpSp>
      <p:grpSp>
        <p:nvGrpSpPr>
          <p:cNvPr id="569" name="Google Shape;569;p10"/>
          <p:cNvGrpSpPr/>
          <p:nvPr/>
        </p:nvGrpSpPr>
        <p:grpSpPr>
          <a:xfrm>
            <a:off x="4524566" y="3406061"/>
            <a:ext cx="3134816" cy="936326"/>
            <a:chOff x="316467" y="3420938"/>
            <a:chExt cx="3134816" cy="936326"/>
          </a:xfrm>
        </p:grpSpPr>
        <p:sp>
          <p:nvSpPr>
            <p:cNvPr id="570" name="Google Shape;570;p10"/>
            <p:cNvSpPr txBox="1"/>
            <p:nvPr/>
          </p:nvSpPr>
          <p:spPr>
            <a:xfrm>
              <a:off x="379562" y="3741379"/>
              <a:ext cx="657355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endParaRPr/>
            </a:p>
          </p:txBody>
        </p:sp>
        <p:sp>
          <p:nvSpPr>
            <p:cNvPr id="571" name="Google Shape;571;p10"/>
            <p:cNvSpPr txBox="1"/>
            <p:nvPr/>
          </p:nvSpPr>
          <p:spPr>
            <a:xfrm>
              <a:off x="822602" y="3741379"/>
              <a:ext cx="757617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用 锤子</a:t>
              </a:r>
              <a:endParaRPr sz="135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72" name="Google Shape;572;p10"/>
            <p:cNvSpPr txBox="1"/>
            <p:nvPr/>
          </p:nvSpPr>
          <p:spPr>
            <a:xfrm>
              <a:off x="1432202" y="3749405"/>
              <a:ext cx="551018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打破</a:t>
              </a:r>
              <a:endParaRPr sz="1350">
                <a:solidFill>
                  <a:srgbClr val="002060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73" name="Google Shape;573;p10"/>
            <p:cNvSpPr txBox="1"/>
            <p:nvPr/>
          </p:nvSpPr>
          <p:spPr>
            <a:xfrm>
              <a:off x="1843441" y="3749405"/>
              <a:ext cx="1344692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窗户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逃跑</a:t>
              </a:r>
              <a:endParaRPr sz="1350">
                <a:solidFill>
                  <a:schemeClr val="accent2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 rot="-5400000">
              <a:off x="1595890" y="3560093"/>
              <a:ext cx="173045" cy="340350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75" name="Google Shape;575;p10"/>
            <p:cNvSpPr txBox="1"/>
            <p:nvPr/>
          </p:nvSpPr>
          <p:spPr>
            <a:xfrm>
              <a:off x="1410560" y="3420938"/>
              <a:ext cx="590226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打破</a:t>
              </a: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.1</a:t>
              </a:r>
              <a:endParaRPr/>
            </a:p>
          </p:txBody>
        </p:sp>
        <p:sp>
          <p:nvSpPr>
            <p:cNvPr id="576" name="Google Shape;576;p10"/>
            <p:cNvSpPr txBox="1"/>
            <p:nvPr/>
          </p:nvSpPr>
          <p:spPr>
            <a:xfrm>
              <a:off x="316467" y="4031390"/>
              <a:ext cx="6279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577" name="Google Shape;577;p10"/>
            <p:cNvCxnSpPr/>
            <p:nvPr/>
          </p:nvCxnSpPr>
          <p:spPr>
            <a:xfrm rot="10800000" flipH="1">
              <a:off x="464411" y="4031389"/>
              <a:ext cx="379500" cy="1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78" name="Google Shape;578;p10"/>
            <p:cNvCxnSpPr/>
            <p:nvPr/>
          </p:nvCxnSpPr>
          <p:spPr>
            <a:xfrm>
              <a:off x="1864688" y="4049487"/>
              <a:ext cx="314117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79" name="Google Shape;579;p10"/>
            <p:cNvSpPr txBox="1"/>
            <p:nvPr/>
          </p:nvSpPr>
          <p:spPr>
            <a:xfrm>
              <a:off x="1800665" y="4049487"/>
              <a:ext cx="6279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580" name="Google Shape;580;p10"/>
            <p:cNvCxnSpPr/>
            <p:nvPr/>
          </p:nvCxnSpPr>
          <p:spPr>
            <a:xfrm>
              <a:off x="2250635" y="4039155"/>
              <a:ext cx="728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81" name="Google Shape;581;p10"/>
            <p:cNvSpPr txBox="1"/>
            <p:nvPr/>
          </p:nvSpPr>
          <p:spPr>
            <a:xfrm>
              <a:off x="2267027" y="4031389"/>
              <a:ext cx="11842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ArgM-PNC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582" name="Google Shape;582;p10"/>
          <p:cNvGrpSpPr/>
          <p:nvPr/>
        </p:nvGrpSpPr>
        <p:grpSpPr>
          <a:xfrm>
            <a:off x="4524566" y="1972911"/>
            <a:ext cx="4143375" cy="1288562"/>
            <a:chOff x="379563" y="1998133"/>
            <a:chExt cx="4143375" cy="1288562"/>
          </a:xfrm>
        </p:grpSpPr>
        <p:sp>
          <p:nvSpPr>
            <p:cNvPr id="583" name="Google Shape;583;p10"/>
            <p:cNvSpPr txBox="1"/>
            <p:nvPr/>
          </p:nvSpPr>
          <p:spPr>
            <a:xfrm>
              <a:off x="379563" y="2319121"/>
              <a:ext cx="4143375" cy="715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schlug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das Fenster </a:t>
              </a:r>
              <a:r>
                <a:rPr lang="en-US" sz="135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mit einem Hammer 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ein,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um entkommen</a:t>
              </a:r>
              <a:endParaRPr/>
            </a:p>
          </p:txBody>
        </p:sp>
        <p:sp>
          <p:nvSpPr>
            <p:cNvPr id="584" name="Google Shape;584;p10"/>
            <p:cNvSpPr txBox="1"/>
            <p:nvPr/>
          </p:nvSpPr>
          <p:spPr>
            <a:xfrm>
              <a:off x="421224" y="25719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85" name="Google Shape;585;p10"/>
            <p:cNvSpPr txBox="1"/>
            <p:nvPr/>
          </p:nvSpPr>
          <p:spPr>
            <a:xfrm>
              <a:off x="1770289" y="2571750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A2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86" name="Google Shape;586;p10"/>
            <p:cNvSpPr txBox="1"/>
            <p:nvPr/>
          </p:nvSpPr>
          <p:spPr>
            <a:xfrm>
              <a:off x="3173873" y="2576290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87" name="Google Shape;587;p10"/>
            <p:cNvSpPr txBox="1"/>
            <p:nvPr/>
          </p:nvSpPr>
          <p:spPr>
            <a:xfrm>
              <a:off x="930581" y="2978918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A6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588" name="Google Shape;588;p10"/>
            <p:cNvCxnSpPr/>
            <p:nvPr/>
          </p:nvCxnSpPr>
          <p:spPr>
            <a:xfrm>
              <a:off x="482905" y="2571750"/>
              <a:ext cx="287867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89" name="Google Shape;589;p10"/>
            <p:cNvCxnSpPr/>
            <p:nvPr/>
          </p:nvCxnSpPr>
          <p:spPr>
            <a:xfrm>
              <a:off x="1507067" y="2571750"/>
              <a:ext cx="785350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90" name="Google Shape;590;p10"/>
            <p:cNvCxnSpPr/>
            <p:nvPr/>
          </p:nvCxnSpPr>
          <p:spPr>
            <a:xfrm>
              <a:off x="2361256" y="2571750"/>
              <a:ext cx="1460350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91" name="Google Shape;591;p10"/>
            <p:cNvCxnSpPr/>
            <p:nvPr/>
          </p:nvCxnSpPr>
          <p:spPr>
            <a:xfrm>
              <a:off x="486609" y="2986140"/>
              <a:ext cx="116984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92" name="Google Shape;592;p10"/>
            <p:cNvSpPr/>
            <p:nvPr/>
          </p:nvSpPr>
          <p:spPr>
            <a:xfrm rot="-5400000">
              <a:off x="999566" y="2051118"/>
              <a:ext cx="145226" cy="484871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93" name="Google Shape;593;p10"/>
            <p:cNvSpPr txBox="1"/>
            <p:nvPr/>
          </p:nvSpPr>
          <p:spPr>
            <a:xfrm>
              <a:off x="737211" y="1998133"/>
              <a:ext cx="8851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Schalgen.9</a:t>
              </a:r>
              <a:endParaRPr/>
            </a:p>
          </p:txBody>
        </p:sp>
      </p:grpSp>
      <p:cxnSp>
        <p:nvCxnSpPr>
          <p:cNvPr id="594" name="Google Shape;594;p10"/>
          <p:cNvCxnSpPr/>
          <p:nvPr/>
        </p:nvCxnSpPr>
        <p:spPr>
          <a:xfrm>
            <a:off x="1286307" y="2161606"/>
            <a:ext cx="1101190" cy="0"/>
          </a:xfrm>
          <a:prstGeom prst="straightConnector1">
            <a:avLst/>
          </a:pr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95" name="Google Shape;595;p10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182" y="2058533"/>
            <a:ext cx="238049" cy="2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10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5806" y="2240202"/>
            <a:ext cx="238049" cy="238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10"/>
          <p:cNvCxnSpPr/>
          <p:nvPr/>
        </p:nvCxnSpPr>
        <p:spPr>
          <a:xfrm>
            <a:off x="1912461" y="2340945"/>
            <a:ext cx="685516" cy="0"/>
          </a:xfrm>
          <a:prstGeom prst="straightConnector1">
            <a:avLst/>
          </a:pr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8" name="Google Shape;598;p10"/>
          <p:cNvSpPr/>
          <p:nvPr/>
        </p:nvSpPr>
        <p:spPr>
          <a:xfrm>
            <a:off x="5600540" y="2275801"/>
            <a:ext cx="940913" cy="535094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9" name="Google Shape;599;p10"/>
          <p:cNvSpPr/>
          <p:nvPr/>
        </p:nvSpPr>
        <p:spPr>
          <a:xfrm>
            <a:off x="6072835" y="3619268"/>
            <a:ext cx="424916" cy="812800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1"/>
          <p:cNvSpPr/>
          <p:nvPr/>
        </p:nvSpPr>
        <p:spPr>
          <a:xfrm>
            <a:off x="287103" y="1403892"/>
            <a:ext cx="1586011" cy="161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break.01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A0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breaker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thing broken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instrument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pieces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A4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arg1 broken away from what?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AM-MNR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Manner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AM-PRR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Purpose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</a:pPr>
            <a:endParaRPr sz="1200">
              <a:solidFill>
                <a:schemeClr val="accent5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05" name="Google Shape;605;p11"/>
          <p:cNvSpPr/>
          <p:nvPr/>
        </p:nvSpPr>
        <p:spPr>
          <a:xfrm>
            <a:off x="2638261" y="1403804"/>
            <a:ext cx="1681050" cy="18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Schalgen.9</a:t>
            </a:r>
            <a:endParaRPr sz="1100" i="0" u="sng" strike="noStrike" cap="none">
              <a:solidFill>
                <a:schemeClr val="accent3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 b="0" i="0" u="none" strike="noStrike" cap="non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A0</a:t>
            </a:r>
            <a:r>
              <a:rPr lang="en-US" sz="1200" b="0" i="0" u="none" strike="noStrike" cap="none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Agent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Impactor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Impactee</a:t>
            </a:r>
            <a:endParaRPr sz="1200">
              <a:solidFill>
                <a:schemeClr val="accent3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Impactors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A4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Result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A5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Subregion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A6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Purpose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A7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Period of iteration</a:t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>
            <a:off x="2711375" y="3428799"/>
            <a:ext cx="1681050" cy="18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打破.1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Arg0</a:t>
            </a:r>
            <a:r>
              <a:rPr lang="en-US" sz="1200" b="0" i="0" u="none" strike="noStrike" cap="none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Agent, causer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Theme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ArgM-PNC</a:t>
            </a:r>
            <a:r>
              <a:rPr lang="en-US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Purpose</a:t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>
            <a:off x="286748" y="3401410"/>
            <a:ext cx="1651128" cy="161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break.01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A0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breaker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thing broken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instrument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pieces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A4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arg1 broken away from what?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AM-MNR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Manner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AM-PRR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Purpose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</a:pPr>
            <a:endParaRPr sz="1200">
              <a:solidFill>
                <a:srgbClr val="0070C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608" name="Google Shape;608;p11"/>
          <p:cNvCxnSpPr/>
          <p:nvPr/>
        </p:nvCxnSpPr>
        <p:spPr>
          <a:xfrm>
            <a:off x="1473672" y="1672533"/>
            <a:ext cx="877579" cy="0"/>
          </a:xfrm>
          <a:prstGeom prst="straightConnector1">
            <a:avLst/>
          </a:prstGeom>
          <a:noFill/>
          <a:ln w="9525" cap="flat" cmpd="sng">
            <a:solidFill>
              <a:srgbClr val="737373">
                <a:alpha val="45882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9" name="Google Shape;609;p11"/>
          <p:cNvCxnSpPr/>
          <p:nvPr/>
        </p:nvCxnSpPr>
        <p:spPr>
          <a:xfrm>
            <a:off x="1473672" y="1841613"/>
            <a:ext cx="877579" cy="0"/>
          </a:xfrm>
          <a:prstGeom prst="straightConnector1">
            <a:avLst/>
          </a:prstGeom>
          <a:noFill/>
          <a:ln w="9525" cap="flat" cmpd="sng">
            <a:solidFill>
              <a:srgbClr val="737373">
                <a:alpha val="45882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0" name="Google Shape;610;p11"/>
          <p:cNvCxnSpPr/>
          <p:nvPr/>
        </p:nvCxnSpPr>
        <p:spPr>
          <a:xfrm>
            <a:off x="1537071" y="1999648"/>
            <a:ext cx="1101190" cy="0"/>
          </a:xfrm>
          <a:prstGeom prst="straightConnector1">
            <a:avLst/>
          </a:prstGeom>
          <a:noFill/>
          <a:ln w="9525" cap="flat" cmpd="sng">
            <a:solidFill>
              <a:srgbClr val="737373">
                <a:alpha val="45882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1" name="Google Shape;611;p11"/>
          <p:cNvCxnSpPr/>
          <p:nvPr/>
        </p:nvCxnSpPr>
        <p:spPr>
          <a:xfrm rot="10800000" flipH="1">
            <a:off x="1537071" y="2665249"/>
            <a:ext cx="1101190" cy="80448"/>
          </a:xfrm>
          <a:prstGeom prst="straightConnector1">
            <a:avLst/>
          </a:prstGeom>
          <a:noFill/>
          <a:ln w="9525" cap="flat" cmpd="sng">
            <a:solidFill>
              <a:srgbClr val="737373">
                <a:alpha val="45882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2" name="Google Shape;612;p11"/>
          <p:cNvCxnSpPr/>
          <p:nvPr/>
        </p:nvCxnSpPr>
        <p:spPr>
          <a:xfrm>
            <a:off x="1537071" y="3683679"/>
            <a:ext cx="877579" cy="0"/>
          </a:xfrm>
          <a:prstGeom prst="straightConnector1">
            <a:avLst/>
          </a:pr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3" name="Google Shape;613;p11"/>
          <p:cNvCxnSpPr/>
          <p:nvPr/>
        </p:nvCxnSpPr>
        <p:spPr>
          <a:xfrm>
            <a:off x="1537071" y="3844292"/>
            <a:ext cx="877579" cy="0"/>
          </a:xfrm>
          <a:prstGeom prst="straightConnector1">
            <a:avLst/>
          </a:pr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4" name="Google Shape;614;p11"/>
          <p:cNvCxnSpPr/>
          <p:nvPr/>
        </p:nvCxnSpPr>
        <p:spPr>
          <a:xfrm rot="10800000" flipH="1">
            <a:off x="1537071" y="4083968"/>
            <a:ext cx="1174304" cy="707488"/>
          </a:xfrm>
          <a:prstGeom prst="straightConnector1">
            <a:avLst/>
          </a:prstGeom>
          <a:noFill/>
          <a:ln w="9525" cap="flat" cmpd="sng">
            <a:solidFill>
              <a:srgbClr val="7373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15" name="Google Shape;615;p11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09" y="3891244"/>
            <a:ext cx="238049" cy="2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11" descr="Clos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7946" y="1896575"/>
            <a:ext cx="238049" cy="2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11" descr="Clos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9897" y="1735420"/>
            <a:ext cx="238049" cy="2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11"/>
          <p:cNvSpPr txBox="1"/>
          <p:nvPr/>
        </p:nvSpPr>
        <p:spPr>
          <a:xfrm>
            <a:off x="209473" y="1014207"/>
            <a:ext cx="39058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Language–specific formalisms</a:t>
            </a:r>
            <a:endParaRPr/>
          </a:p>
        </p:txBody>
      </p:sp>
      <p:sp>
        <p:nvSpPr>
          <p:cNvPr id="619" name="Google Shape;619;p11"/>
          <p:cNvSpPr txBox="1"/>
          <p:nvPr/>
        </p:nvSpPr>
        <p:spPr>
          <a:xfrm>
            <a:off x="228074" y="245238"/>
            <a:ext cx="50672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Multilingual SRL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0" name="Google Shape;620;p11"/>
          <p:cNvSpPr txBox="1"/>
          <p:nvPr/>
        </p:nvSpPr>
        <p:spPr>
          <a:xfrm>
            <a:off x="208423" y="3170662"/>
            <a:ext cx="46863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Limited Coverage</a:t>
            </a:r>
            <a:endParaRPr/>
          </a:p>
        </p:txBody>
      </p:sp>
      <p:sp>
        <p:nvSpPr>
          <p:cNvPr id="621" name="Google Shape;621;p11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11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22" name="Google Shape;622;p11"/>
          <p:cNvSpPr txBox="1"/>
          <p:nvPr/>
        </p:nvSpPr>
        <p:spPr>
          <a:xfrm>
            <a:off x="209473" y="741410"/>
            <a:ext cx="4685250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Challenge: </a:t>
            </a:r>
            <a:endParaRPr sz="140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23" name="Google Shape;623;p11"/>
          <p:cNvSpPr/>
          <p:nvPr/>
        </p:nvSpPr>
        <p:spPr>
          <a:xfrm>
            <a:off x="6457137" y="996228"/>
            <a:ext cx="1145827" cy="767904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24" name="Google Shape;624;p11"/>
          <p:cNvGrpSpPr/>
          <p:nvPr/>
        </p:nvGrpSpPr>
        <p:grpSpPr>
          <a:xfrm>
            <a:off x="4524566" y="804710"/>
            <a:ext cx="4254123" cy="1008949"/>
            <a:chOff x="29625" y="978722"/>
            <a:chExt cx="4254123" cy="1008949"/>
          </a:xfrm>
        </p:grpSpPr>
        <p:sp>
          <p:nvSpPr>
            <p:cNvPr id="625" name="Google Shape;625;p11"/>
            <p:cNvSpPr txBox="1"/>
            <p:nvPr/>
          </p:nvSpPr>
          <p:spPr>
            <a:xfrm>
              <a:off x="29625" y="1306353"/>
              <a:ext cx="4254123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broke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the window </a:t>
              </a:r>
              <a:r>
                <a:rPr lang="en-US" sz="135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with a hammer </a:t>
              </a:r>
              <a:r>
                <a:rPr lang="en-US" sz="135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to escape</a:t>
              </a:r>
              <a:endParaRPr/>
            </a:p>
          </p:txBody>
        </p:sp>
        <p:cxnSp>
          <p:nvCxnSpPr>
            <p:cNvPr id="626" name="Google Shape;626;p11"/>
            <p:cNvCxnSpPr/>
            <p:nvPr/>
          </p:nvCxnSpPr>
          <p:spPr>
            <a:xfrm>
              <a:off x="126315" y="1606435"/>
              <a:ext cx="391209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627" name="Google Shape;627;p11"/>
            <p:cNvCxnSpPr/>
            <p:nvPr/>
          </p:nvCxnSpPr>
          <p:spPr>
            <a:xfrm>
              <a:off x="1981200" y="1612670"/>
              <a:ext cx="10922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628" name="Google Shape;628;p11"/>
            <p:cNvCxnSpPr/>
            <p:nvPr/>
          </p:nvCxnSpPr>
          <p:spPr>
            <a:xfrm>
              <a:off x="1041400" y="1610438"/>
              <a:ext cx="872067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629" name="Google Shape;629;p11"/>
            <p:cNvCxnSpPr/>
            <p:nvPr/>
          </p:nvCxnSpPr>
          <p:spPr>
            <a:xfrm>
              <a:off x="3149600" y="1606435"/>
              <a:ext cx="728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30" name="Google Shape;630;p11"/>
            <p:cNvSpPr txBox="1"/>
            <p:nvPr/>
          </p:nvSpPr>
          <p:spPr>
            <a:xfrm>
              <a:off x="148552" y="16542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31" name="Google Shape;631;p11"/>
            <p:cNvSpPr txBox="1"/>
            <p:nvPr/>
          </p:nvSpPr>
          <p:spPr>
            <a:xfrm>
              <a:off x="1360774" y="16542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32" name="Google Shape;632;p11"/>
            <p:cNvSpPr txBox="1"/>
            <p:nvPr/>
          </p:nvSpPr>
          <p:spPr>
            <a:xfrm>
              <a:off x="2327228" y="1671743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A2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33" name="Google Shape;633;p11"/>
            <p:cNvSpPr txBox="1"/>
            <p:nvPr/>
          </p:nvSpPr>
          <p:spPr>
            <a:xfrm>
              <a:off x="3108023" y="1679894"/>
              <a:ext cx="8467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AM-PRP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34" name="Google Shape;634;p11"/>
            <p:cNvSpPr/>
            <p:nvPr/>
          </p:nvSpPr>
          <p:spPr>
            <a:xfrm rot="-5400000">
              <a:off x="672003" y="1107223"/>
              <a:ext cx="178267" cy="408130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35" name="Google Shape;635;p11"/>
            <p:cNvSpPr txBox="1"/>
            <p:nvPr/>
          </p:nvSpPr>
          <p:spPr>
            <a:xfrm>
              <a:off x="429326" y="978722"/>
              <a:ext cx="7521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break.01</a:t>
              </a:r>
              <a:endParaRPr/>
            </a:p>
          </p:txBody>
        </p:sp>
      </p:grpSp>
      <p:grpSp>
        <p:nvGrpSpPr>
          <p:cNvPr id="636" name="Google Shape;636;p11"/>
          <p:cNvGrpSpPr/>
          <p:nvPr/>
        </p:nvGrpSpPr>
        <p:grpSpPr>
          <a:xfrm>
            <a:off x="4524566" y="3406061"/>
            <a:ext cx="3134816" cy="936326"/>
            <a:chOff x="316467" y="3420938"/>
            <a:chExt cx="3134816" cy="936326"/>
          </a:xfrm>
        </p:grpSpPr>
        <p:sp>
          <p:nvSpPr>
            <p:cNvPr id="637" name="Google Shape;637;p11"/>
            <p:cNvSpPr txBox="1"/>
            <p:nvPr/>
          </p:nvSpPr>
          <p:spPr>
            <a:xfrm>
              <a:off x="379562" y="3741379"/>
              <a:ext cx="657355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endParaRPr/>
            </a:p>
          </p:txBody>
        </p:sp>
        <p:sp>
          <p:nvSpPr>
            <p:cNvPr id="638" name="Google Shape;638;p11"/>
            <p:cNvSpPr txBox="1"/>
            <p:nvPr/>
          </p:nvSpPr>
          <p:spPr>
            <a:xfrm>
              <a:off x="822602" y="3741379"/>
              <a:ext cx="757617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用 锤子</a:t>
              </a:r>
              <a:endParaRPr sz="135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39" name="Google Shape;639;p11"/>
            <p:cNvSpPr txBox="1"/>
            <p:nvPr/>
          </p:nvSpPr>
          <p:spPr>
            <a:xfrm>
              <a:off x="1432202" y="3749405"/>
              <a:ext cx="551018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打破</a:t>
              </a:r>
              <a:endParaRPr sz="1350">
                <a:solidFill>
                  <a:srgbClr val="002060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40" name="Google Shape;640;p11"/>
            <p:cNvSpPr txBox="1"/>
            <p:nvPr/>
          </p:nvSpPr>
          <p:spPr>
            <a:xfrm>
              <a:off x="1843441" y="3749405"/>
              <a:ext cx="1344692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窗户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逃跑</a:t>
              </a:r>
              <a:endParaRPr sz="1350">
                <a:solidFill>
                  <a:schemeClr val="accent2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41" name="Google Shape;641;p11"/>
            <p:cNvSpPr/>
            <p:nvPr/>
          </p:nvSpPr>
          <p:spPr>
            <a:xfrm rot="-5400000">
              <a:off x="1595890" y="3560093"/>
              <a:ext cx="173045" cy="340350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42" name="Google Shape;642;p11"/>
            <p:cNvSpPr txBox="1"/>
            <p:nvPr/>
          </p:nvSpPr>
          <p:spPr>
            <a:xfrm>
              <a:off x="1410560" y="3420938"/>
              <a:ext cx="590226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打破</a:t>
              </a: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.1</a:t>
              </a:r>
              <a:endParaRPr/>
            </a:p>
          </p:txBody>
        </p:sp>
        <p:sp>
          <p:nvSpPr>
            <p:cNvPr id="643" name="Google Shape;643;p11"/>
            <p:cNvSpPr txBox="1"/>
            <p:nvPr/>
          </p:nvSpPr>
          <p:spPr>
            <a:xfrm>
              <a:off x="316467" y="4031390"/>
              <a:ext cx="6279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644" name="Google Shape;644;p11"/>
            <p:cNvCxnSpPr/>
            <p:nvPr/>
          </p:nvCxnSpPr>
          <p:spPr>
            <a:xfrm rot="10800000" flipH="1">
              <a:off x="464411" y="4031389"/>
              <a:ext cx="379500" cy="1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645" name="Google Shape;645;p11"/>
            <p:cNvCxnSpPr/>
            <p:nvPr/>
          </p:nvCxnSpPr>
          <p:spPr>
            <a:xfrm>
              <a:off x="1864688" y="4049487"/>
              <a:ext cx="314117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46" name="Google Shape;646;p11"/>
            <p:cNvSpPr txBox="1"/>
            <p:nvPr/>
          </p:nvSpPr>
          <p:spPr>
            <a:xfrm>
              <a:off x="1800665" y="4049487"/>
              <a:ext cx="6279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647" name="Google Shape;647;p11"/>
            <p:cNvCxnSpPr/>
            <p:nvPr/>
          </p:nvCxnSpPr>
          <p:spPr>
            <a:xfrm>
              <a:off x="2250635" y="4039155"/>
              <a:ext cx="728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48" name="Google Shape;648;p11"/>
            <p:cNvSpPr txBox="1"/>
            <p:nvPr/>
          </p:nvSpPr>
          <p:spPr>
            <a:xfrm>
              <a:off x="2267027" y="4031389"/>
              <a:ext cx="11842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ArgM-PNC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649" name="Google Shape;649;p11"/>
          <p:cNvGrpSpPr/>
          <p:nvPr/>
        </p:nvGrpSpPr>
        <p:grpSpPr>
          <a:xfrm>
            <a:off x="4524566" y="1972911"/>
            <a:ext cx="4143375" cy="1288562"/>
            <a:chOff x="379563" y="1998133"/>
            <a:chExt cx="4143375" cy="1288562"/>
          </a:xfrm>
        </p:grpSpPr>
        <p:sp>
          <p:nvSpPr>
            <p:cNvPr id="650" name="Google Shape;650;p11"/>
            <p:cNvSpPr txBox="1"/>
            <p:nvPr/>
          </p:nvSpPr>
          <p:spPr>
            <a:xfrm>
              <a:off x="379563" y="2319121"/>
              <a:ext cx="4143375" cy="715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schlug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das Fenster </a:t>
              </a:r>
              <a:r>
                <a:rPr lang="en-US" sz="135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mit einem Hammer </a:t>
              </a:r>
              <a:r>
                <a:rPr lang="en-US" sz="135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ein,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um entkommen</a:t>
              </a:r>
              <a:endParaRPr/>
            </a:p>
          </p:txBody>
        </p:sp>
        <p:sp>
          <p:nvSpPr>
            <p:cNvPr id="651" name="Google Shape;651;p11"/>
            <p:cNvSpPr txBox="1"/>
            <p:nvPr/>
          </p:nvSpPr>
          <p:spPr>
            <a:xfrm>
              <a:off x="421224" y="25719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52" name="Google Shape;652;p11"/>
            <p:cNvSpPr txBox="1"/>
            <p:nvPr/>
          </p:nvSpPr>
          <p:spPr>
            <a:xfrm>
              <a:off x="1770289" y="2571750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A2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53" name="Google Shape;653;p11"/>
            <p:cNvSpPr txBox="1"/>
            <p:nvPr/>
          </p:nvSpPr>
          <p:spPr>
            <a:xfrm>
              <a:off x="3173873" y="2576290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54" name="Google Shape;654;p11"/>
            <p:cNvSpPr txBox="1"/>
            <p:nvPr/>
          </p:nvSpPr>
          <p:spPr>
            <a:xfrm>
              <a:off x="930581" y="2978918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A6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655" name="Google Shape;655;p11"/>
            <p:cNvCxnSpPr/>
            <p:nvPr/>
          </p:nvCxnSpPr>
          <p:spPr>
            <a:xfrm>
              <a:off x="482905" y="2571750"/>
              <a:ext cx="287867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656" name="Google Shape;656;p11"/>
            <p:cNvCxnSpPr/>
            <p:nvPr/>
          </p:nvCxnSpPr>
          <p:spPr>
            <a:xfrm>
              <a:off x="1507067" y="2571750"/>
              <a:ext cx="785350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657" name="Google Shape;657;p11"/>
            <p:cNvCxnSpPr/>
            <p:nvPr/>
          </p:nvCxnSpPr>
          <p:spPr>
            <a:xfrm>
              <a:off x="2361256" y="2571750"/>
              <a:ext cx="1460350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658" name="Google Shape;658;p11"/>
            <p:cNvCxnSpPr/>
            <p:nvPr/>
          </p:nvCxnSpPr>
          <p:spPr>
            <a:xfrm>
              <a:off x="486609" y="2986140"/>
              <a:ext cx="116984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59" name="Google Shape;659;p11"/>
            <p:cNvSpPr/>
            <p:nvPr/>
          </p:nvSpPr>
          <p:spPr>
            <a:xfrm rot="-5400000">
              <a:off x="999566" y="2051118"/>
              <a:ext cx="145226" cy="484871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660" name="Google Shape;660;p11"/>
            <p:cNvSpPr txBox="1"/>
            <p:nvPr/>
          </p:nvSpPr>
          <p:spPr>
            <a:xfrm>
              <a:off x="737211" y="1998133"/>
              <a:ext cx="8851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Schalgen.9</a:t>
              </a:r>
              <a:endParaRPr/>
            </a:p>
          </p:txBody>
        </p:sp>
      </p:grpSp>
      <p:pic>
        <p:nvPicPr>
          <p:cNvPr id="661" name="Google Shape;661;p11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82" y="4080528"/>
            <a:ext cx="238049" cy="2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11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35" y="4304639"/>
            <a:ext cx="238049" cy="238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3" name="Google Shape;663;p11"/>
          <p:cNvCxnSpPr/>
          <p:nvPr/>
        </p:nvCxnSpPr>
        <p:spPr>
          <a:xfrm>
            <a:off x="1286307" y="2161606"/>
            <a:ext cx="1101190" cy="0"/>
          </a:xfrm>
          <a:prstGeom prst="straightConnector1">
            <a:avLst/>
          </a:prstGeom>
          <a:noFill/>
          <a:ln w="9525" cap="flat" cmpd="sng">
            <a:solidFill>
              <a:srgbClr val="737373">
                <a:alpha val="45882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64" name="Google Shape;664;p11" descr="Clos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7182" y="2058533"/>
            <a:ext cx="238049" cy="2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11" descr="Clos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5806" y="2240202"/>
            <a:ext cx="238049" cy="238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6" name="Google Shape;666;p11"/>
          <p:cNvCxnSpPr/>
          <p:nvPr/>
        </p:nvCxnSpPr>
        <p:spPr>
          <a:xfrm>
            <a:off x="1912461" y="2340945"/>
            <a:ext cx="685516" cy="0"/>
          </a:xfrm>
          <a:prstGeom prst="straightConnector1">
            <a:avLst/>
          </a:prstGeom>
          <a:noFill/>
          <a:ln w="9525" cap="flat" cmpd="sng">
            <a:solidFill>
              <a:srgbClr val="737373">
                <a:alpha val="45882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7" name="Google Shape;667;p11"/>
          <p:cNvSpPr/>
          <p:nvPr/>
        </p:nvSpPr>
        <p:spPr>
          <a:xfrm>
            <a:off x="6513982" y="2274411"/>
            <a:ext cx="1521466" cy="535094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8" name="Google Shape;668;p11"/>
          <p:cNvSpPr/>
          <p:nvPr/>
        </p:nvSpPr>
        <p:spPr>
          <a:xfrm>
            <a:off x="5063989" y="3642809"/>
            <a:ext cx="610476" cy="675768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2"/>
          <p:cNvSpPr txBox="1"/>
          <p:nvPr/>
        </p:nvSpPr>
        <p:spPr>
          <a:xfrm>
            <a:off x="288501" y="270978"/>
            <a:ext cx="697963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Universal Representation via Annotation Projection</a:t>
            </a:r>
            <a:endParaRPr/>
          </a:p>
        </p:txBody>
      </p:sp>
      <p:graphicFrame>
        <p:nvGraphicFramePr>
          <p:cNvPr id="674" name="Google Shape;674;p12"/>
          <p:cNvGraphicFramePr/>
          <p:nvPr>
            <p:extLst>
              <p:ext uri="{D42A27DB-BD31-4B8C-83A1-F6EECF244321}">
                <p14:modId xmlns:p14="http://schemas.microsoft.com/office/powerpoint/2010/main" val="2307151232"/>
              </p:ext>
            </p:extLst>
          </p:nvPr>
        </p:nvGraphicFramePr>
        <p:xfrm>
          <a:off x="4572000" y="1266825"/>
          <a:ext cx="4445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445000" imgH="396009" progId="Excel.Sheet.12">
                  <p:embed/>
                </p:oleObj>
              </mc:Choice>
              <mc:Fallback>
                <p:oleObj name="Worksheet" r:id="rId3" imgW="4445000" imgH="396009" progId="Excel.Sheet.12">
                  <p:embed/>
                  <p:pic>
                    <p:nvPicPr>
                      <p:cNvPr id="674" name="Google Shape;674;p1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572000" y="1266825"/>
                        <a:ext cx="4445000" cy="396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" name="Google Shape;675;p12"/>
          <p:cNvGraphicFramePr/>
          <p:nvPr/>
        </p:nvGraphicFramePr>
        <p:xfrm>
          <a:off x="4572000" y="2347563"/>
          <a:ext cx="4156074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156074" imgH="831215" progId="Excel.Sheet.12">
                  <p:embed/>
                </p:oleObj>
              </mc:Choice>
              <mc:Fallback>
                <p:oleObj r:id="rId5" imgW="4156074" imgH="831215" progId="Excel.Sheet.12">
                  <p:embed/>
                  <p:pic>
                    <p:nvPicPr>
                      <p:cNvPr id="675" name="Google Shape;675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0" y="2347563"/>
                        <a:ext cx="4156074" cy="831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6" name="Google Shape;676;p12"/>
          <p:cNvCxnSpPr/>
          <p:nvPr/>
        </p:nvCxnSpPr>
        <p:spPr>
          <a:xfrm>
            <a:off x="4924425" y="1662943"/>
            <a:ext cx="876301" cy="66504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77" name="Google Shape;677;p12"/>
          <p:cNvCxnSpPr/>
          <p:nvPr/>
        </p:nvCxnSpPr>
        <p:spPr>
          <a:xfrm>
            <a:off x="5715000" y="1662943"/>
            <a:ext cx="609600" cy="68462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78" name="Google Shape;678;p12"/>
          <p:cNvCxnSpPr/>
          <p:nvPr/>
        </p:nvCxnSpPr>
        <p:spPr>
          <a:xfrm>
            <a:off x="7467600" y="1662943"/>
            <a:ext cx="71438" cy="68462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79" name="Google Shape;679;p12"/>
          <p:cNvCxnSpPr/>
          <p:nvPr/>
        </p:nvCxnSpPr>
        <p:spPr>
          <a:xfrm flipH="1">
            <a:off x="4974431" y="1662943"/>
            <a:ext cx="3200400" cy="66504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80" name="Google Shape;680;p12"/>
          <p:cNvSpPr txBox="1"/>
          <p:nvPr/>
        </p:nvSpPr>
        <p:spPr>
          <a:xfrm>
            <a:off x="288501" y="892917"/>
            <a:ext cx="4335001" cy="290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16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UP1.0</a:t>
            </a:r>
            <a:endParaRPr dirty="0"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Project English </a:t>
            </a:r>
            <a:r>
              <a:rPr lang="en-US" sz="1400" dirty="0" err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Propbank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SRL labels to target languages</a:t>
            </a:r>
            <a:endParaRPr dirty="0"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[ACL 2015] </a:t>
            </a:r>
            <a:r>
              <a:rPr lang="en-US" sz="1400" u="sng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Generating high quality proposition banks for multilingual semantic role labeling</a:t>
            </a: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u="sng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https://github.com/System-T/UniversalPropositions</a:t>
            </a: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7 languages: DE, ES, FI, FR, IT, PT, ZH</a:t>
            </a:r>
            <a:endParaRPr dirty="0"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Released in 2016 and 2017.</a:t>
            </a:r>
            <a:endParaRPr dirty="0"/>
          </a:p>
        </p:txBody>
      </p:sp>
      <p:sp>
        <p:nvSpPr>
          <p:cNvPr id="681" name="Google Shape;681;p12"/>
          <p:cNvSpPr/>
          <p:nvPr/>
        </p:nvSpPr>
        <p:spPr>
          <a:xfrm>
            <a:off x="4573131" y="2985946"/>
            <a:ext cx="4235889" cy="2297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</a:pPr>
            <a:endParaRPr sz="1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2" name="Google Shape;682;p12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12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8"/>
          <p:cNvSpPr txBox="1"/>
          <p:nvPr/>
        </p:nvSpPr>
        <p:spPr>
          <a:xfrm>
            <a:off x="288501" y="270978"/>
            <a:ext cx="461130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Automatic Data Generation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735" name="Google Shape;735;p18"/>
          <p:cNvCxnSpPr/>
          <p:nvPr/>
        </p:nvCxnSpPr>
        <p:spPr>
          <a:xfrm>
            <a:off x="6620892" y="1491931"/>
            <a:ext cx="1535751" cy="640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6" name="Google Shape;736;p18"/>
          <p:cNvCxnSpPr/>
          <p:nvPr/>
        </p:nvCxnSpPr>
        <p:spPr>
          <a:xfrm>
            <a:off x="4094576" y="1444843"/>
            <a:ext cx="118952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7" name="Google Shape;737;p18"/>
          <p:cNvSpPr/>
          <p:nvPr/>
        </p:nvSpPr>
        <p:spPr>
          <a:xfrm>
            <a:off x="4094576" y="1327722"/>
            <a:ext cx="925533" cy="213585"/>
          </a:xfrm>
          <a:prstGeom prst="rect">
            <a:avLst/>
          </a:prstGeom>
          <a:solidFill>
            <a:srgbClr val="92EEEE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Word Aligner</a:t>
            </a:r>
            <a:endParaRPr/>
          </a:p>
        </p:txBody>
      </p:sp>
      <p:pic>
        <p:nvPicPr>
          <p:cNvPr id="738" name="Google Shape;738;p18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5072" y="1904862"/>
            <a:ext cx="546504" cy="499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9" name="Google Shape;739;p18"/>
          <p:cNvGrpSpPr/>
          <p:nvPr/>
        </p:nvGrpSpPr>
        <p:grpSpPr>
          <a:xfrm>
            <a:off x="969562" y="1044938"/>
            <a:ext cx="941781" cy="346249"/>
            <a:chOff x="1033579" y="1686313"/>
            <a:chExt cx="941781" cy="346249"/>
          </a:xfrm>
        </p:grpSpPr>
        <p:cxnSp>
          <p:nvCxnSpPr>
            <p:cNvPr id="740" name="Google Shape;740;p18"/>
            <p:cNvCxnSpPr/>
            <p:nvPr/>
          </p:nvCxnSpPr>
          <p:spPr>
            <a:xfrm>
              <a:off x="1033579" y="1847896"/>
              <a:ext cx="941781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41" name="Google Shape;741;p18"/>
            <p:cNvSpPr/>
            <p:nvPr/>
          </p:nvSpPr>
          <p:spPr>
            <a:xfrm>
              <a:off x="1195441" y="1686313"/>
              <a:ext cx="633364" cy="346249"/>
            </a:xfrm>
            <a:prstGeom prst="rect">
              <a:avLst/>
            </a:prstGeom>
            <a:solidFill>
              <a:srgbClr val="92EEEE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8" b="1">
                  <a:solidFill>
                    <a:schemeClr val="lt1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Syntactic</a:t>
              </a:r>
              <a:r>
                <a:rPr lang="en-US" sz="825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Parsing</a:t>
              </a:r>
              <a:endParaRPr/>
            </a:p>
          </p:txBody>
        </p:sp>
      </p:grpSp>
      <p:pic>
        <p:nvPicPr>
          <p:cNvPr id="742" name="Google Shape;742;p18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8996" y="943441"/>
            <a:ext cx="499667" cy="499667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8"/>
          <p:cNvSpPr txBox="1"/>
          <p:nvPr/>
        </p:nvSpPr>
        <p:spPr>
          <a:xfrm>
            <a:off x="1373481" y="2382720"/>
            <a:ext cx="919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Parse Tree</a:t>
            </a:r>
            <a:endParaRPr/>
          </a:p>
        </p:txBody>
      </p:sp>
      <p:sp>
        <p:nvSpPr>
          <p:cNvPr id="744" name="Google Shape;744;p18"/>
          <p:cNvSpPr txBox="1"/>
          <p:nvPr/>
        </p:nvSpPr>
        <p:spPr>
          <a:xfrm>
            <a:off x="3764473" y="2329857"/>
            <a:ext cx="1404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Predicate-Argument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</a:t>
            </a:r>
            <a:endParaRPr/>
          </a:p>
        </p:txBody>
      </p:sp>
      <p:cxnSp>
        <p:nvCxnSpPr>
          <p:cNvPr id="745" name="Google Shape;745;p18"/>
          <p:cNvCxnSpPr>
            <a:stCxn id="746" idx="0"/>
            <a:endCxn id="737" idx="2"/>
          </p:cNvCxnSpPr>
          <p:nvPr/>
        </p:nvCxnSpPr>
        <p:spPr>
          <a:xfrm rot="-5400000">
            <a:off x="3194117" y="509802"/>
            <a:ext cx="331800" cy="2394600"/>
          </a:xfrm>
          <a:prstGeom prst="bentConnector3">
            <a:avLst>
              <a:gd name="adj1" fmla="val 49984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747" name="Google Shape;747;p18" descr="Documen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751" y="869993"/>
            <a:ext cx="653828" cy="653828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18"/>
          <p:cNvSpPr txBox="1"/>
          <p:nvPr/>
        </p:nvSpPr>
        <p:spPr>
          <a:xfrm rot="-5400000">
            <a:off x="-108609" y="1555491"/>
            <a:ext cx="8248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Bitext (EN-TL)</a:t>
            </a:r>
            <a:endParaRPr/>
          </a:p>
        </p:txBody>
      </p:sp>
      <p:sp>
        <p:nvSpPr>
          <p:cNvPr id="749" name="Google Shape;749;p18"/>
          <p:cNvSpPr/>
          <p:nvPr/>
        </p:nvSpPr>
        <p:spPr>
          <a:xfrm>
            <a:off x="6973924" y="1327722"/>
            <a:ext cx="773393" cy="334835"/>
          </a:xfrm>
          <a:prstGeom prst="rect">
            <a:avLst/>
          </a:prstGeom>
          <a:solidFill>
            <a:srgbClr val="FFF0F6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Annotation Projection</a:t>
            </a:r>
            <a:endParaRPr/>
          </a:p>
        </p:txBody>
      </p:sp>
      <p:pic>
        <p:nvPicPr>
          <p:cNvPr id="750" name="Google Shape;750;p18" descr="Documen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074" y="1795922"/>
            <a:ext cx="653828" cy="653828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18"/>
          <p:cNvSpPr txBox="1"/>
          <p:nvPr/>
        </p:nvSpPr>
        <p:spPr>
          <a:xfrm>
            <a:off x="2448275" y="3409070"/>
            <a:ext cx="13789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Syntactic Parser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STANFORD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Stanza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Spacy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UDPipe</a:t>
            </a:r>
            <a:endParaRPr/>
          </a:p>
        </p:txBody>
      </p:sp>
      <p:sp>
        <p:nvSpPr>
          <p:cNvPr id="752" name="Google Shape;752;p18"/>
          <p:cNvSpPr txBox="1"/>
          <p:nvPr/>
        </p:nvSpPr>
        <p:spPr>
          <a:xfrm>
            <a:off x="435197" y="3422934"/>
            <a:ext cx="144783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Bitext (EN-TL)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Europarl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Tatoeba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Opensubtitles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</a:t>
            </a:r>
            <a:endParaRPr/>
          </a:p>
        </p:txBody>
      </p:sp>
      <p:sp>
        <p:nvSpPr>
          <p:cNvPr id="753" name="Google Shape;753;p18"/>
          <p:cNvSpPr txBox="1"/>
          <p:nvPr/>
        </p:nvSpPr>
        <p:spPr>
          <a:xfrm>
            <a:off x="4593138" y="3422934"/>
            <a:ext cx="161294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Aligner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Berkeley Aligner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Simalign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Awesome Align</a:t>
            </a:r>
            <a:endParaRPr/>
          </a:p>
        </p:txBody>
      </p:sp>
      <p:sp>
        <p:nvSpPr>
          <p:cNvPr id="754" name="Google Shape;754;p18"/>
          <p:cNvSpPr txBox="1"/>
          <p:nvPr/>
        </p:nvSpPr>
        <p:spPr>
          <a:xfrm>
            <a:off x="6761728" y="3373333"/>
            <a:ext cx="21012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 SRL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ClearNLP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MATE-SRL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Neural SRL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Span- and dependency-based SRL</a:t>
            </a:r>
            <a:endParaRPr/>
          </a:p>
        </p:txBody>
      </p:sp>
      <p:grpSp>
        <p:nvGrpSpPr>
          <p:cNvPr id="755" name="Google Shape;755;p18"/>
          <p:cNvGrpSpPr/>
          <p:nvPr/>
        </p:nvGrpSpPr>
        <p:grpSpPr>
          <a:xfrm>
            <a:off x="977215" y="1959568"/>
            <a:ext cx="941781" cy="346249"/>
            <a:chOff x="1033579" y="1686313"/>
            <a:chExt cx="941781" cy="346249"/>
          </a:xfrm>
        </p:grpSpPr>
        <p:cxnSp>
          <p:nvCxnSpPr>
            <p:cNvPr id="756" name="Google Shape;756;p18"/>
            <p:cNvCxnSpPr/>
            <p:nvPr/>
          </p:nvCxnSpPr>
          <p:spPr>
            <a:xfrm>
              <a:off x="1033579" y="1847896"/>
              <a:ext cx="941781" cy="0"/>
            </a:xfrm>
            <a:prstGeom prst="straightConnector1">
              <a:avLst/>
            </a:prstGeom>
            <a:noFill/>
            <a:ln w="25400" cap="flat" cmpd="sng">
              <a:solidFill>
                <a:srgbClr val="086AFE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57" name="Google Shape;757;p18"/>
            <p:cNvSpPr/>
            <p:nvPr/>
          </p:nvSpPr>
          <p:spPr>
            <a:xfrm>
              <a:off x="1195441" y="1686313"/>
              <a:ext cx="633364" cy="346249"/>
            </a:xfrm>
            <a:prstGeom prst="rect">
              <a:avLst/>
            </a:prstGeom>
            <a:solidFill>
              <a:srgbClr val="92EEEE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8" b="1">
                  <a:solidFill>
                    <a:schemeClr val="lt1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Syntactic</a:t>
              </a:r>
              <a:r>
                <a:rPr lang="en-US" sz="825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Parsing</a:t>
              </a:r>
              <a:endParaRPr/>
            </a:p>
          </p:txBody>
        </p:sp>
      </p:grpSp>
      <p:pic>
        <p:nvPicPr>
          <p:cNvPr id="746" name="Google Shape;746;p18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883" y="1873002"/>
            <a:ext cx="499667" cy="499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18"/>
          <p:cNvCxnSpPr/>
          <p:nvPr/>
        </p:nvCxnSpPr>
        <p:spPr>
          <a:xfrm>
            <a:off x="2427137" y="2118818"/>
            <a:ext cx="168433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59" name="Google Shape;759;p18"/>
          <p:cNvSpPr/>
          <p:nvPr/>
        </p:nvSpPr>
        <p:spPr>
          <a:xfrm>
            <a:off x="2674411" y="1960029"/>
            <a:ext cx="1063936" cy="334835"/>
          </a:xfrm>
          <a:prstGeom prst="rect">
            <a:avLst/>
          </a:prstGeom>
          <a:solidFill>
            <a:srgbClr val="92EEEE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EN Semantic Role Labeler</a:t>
            </a:r>
            <a:endParaRPr/>
          </a:p>
        </p:txBody>
      </p:sp>
      <p:pic>
        <p:nvPicPr>
          <p:cNvPr id="760" name="Google Shape;760;p18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6441" y="1259073"/>
            <a:ext cx="563900" cy="5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18"/>
          <p:cNvSpPr txBox="1"/>
          <p:nvPr/>
        </p:nvSpPr>
        <p:spPr>
          <a:xfrm>
            <a:off x="7836866" y="1853871"/>
            <a:ext cx="1284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 Predicate-Argument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</a:t>
            </a:r>
            <a:endParaRPr/>
          </a:p>
        </p:txBody>
      </p:sp>
      <p:cxnSp>
        <p:nvCxnSpPr>
          <p:cNvPr id="762" name="Google Shape;762;p18"/>
          <p:cNvCxnSpPr>
            <a:stCxn id="738" idx="3"/>
            <a:endCxn id="749" idx="2"/>
          </p:cNvCxnSpPr>
          <p:nvPr/>
        </p:nvCxnSpPr>
        <p:spPr>
          <a:xfrm rot="10800000" flipH="1">
            <a:off x="4751576" y="1662696"/>
            <a:ext cx="2609100" cy="492000"/>
          </a:xfrm>
          <a:prstGeom prst="bentConnector2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3" name="Google Shape;763;p18"/>
          <p:cNvCxnSpPr>
            <a:stCxn id="746" idx="2"/>
            <a:endCxn id="749" idx="2"/>
          </p:cNvCxnSpPr>
          <p:nvPr/>
        </p:nvCxnSpPr>
        <p:spPr>
          <a:xfrm rot="-5400000">
            <a:off x="4406567" y="-581281"/>
            <a:ext cx="710100" cy="5197800"/>
          </a:xfrm>
          <a:prstGeom prst="bentConnector3">
            <a:avLst>
              <a:gd name="adj1" fmla="val -50077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4" name="Google Shape;764;p18"/>
          <p:cNvCxnSpPr>
            <a:stCxn id="742" idx="3"/>
            <a:endCxn id="737" idx="0"/>
          </p:cNvCxnSpPr>
          <p:nvPr/>
        </p:nvCxnSpPr>
        <p:spPr>
          <a:xfrm>
            <a:off x="2418663" y="1193275"/>
            <a:ext cx="2138700" cy="134400"/>
          </a:xfrm>
          <a:prstGeom prst="bentConnector2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5" name="Google Shape;765;p18"/>
          <p:cNvCxnSpPr>
            <a:stCxn id="742" idx="0"/>
            <a:endCxn id="749" idx="0"/>
          </p:cNvCxnSpPr>
          <p:nvPr/>
        </p:nvCxnSpPr>
        <p:spPr>
          <a:xfrm rot="-5400000" flipH="1">
            <a:off x="4572580" y="-1460309"/>
            <a:ext cx="384300" cy="5191800"/>
          </a:xfrm>
          <a:prstGeom prst="bentConnector3">
            <a:avLst>
              <a:gd name="adj1" fmla="val -26438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66" name="Google Shape;766;p18"/>
          <p:cNvSpPr txBox="1"/>
          <p:nvPr/>
        </p:nvSpPr>
        <p:spPr>
          <a:xfrm>
            <a:off x="1200066" y="1359005"/>
            <a:ext cx="919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 Parse Tree</a:t>
            </a:r>
            <a:endParaRPr/>
          </a:p>
        </p:txBody>
      </p:sp>
      <p:sp>
        <p:nvSpPr>
          <p:cNvPr id="767" name="Google Shape;767;p18"/>
          <p:cNvSpPr txBox="1"/>
          <p:nvPr/>
        </p:nvSpPr>
        <p:spPr>
          <a:xfrm>
            <a:off x="513934" y="2414935"/>
            <a:ext cx="3854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768" name="Google Shape;768;p18"/>
          <p:cNvSpPr txBox="1"/>
          <p:nvPr/>
        </p:nvSpPr>
        <p:spPr>
          <a:xfrm>
            <a:off x="513934" y="1467395"/>
            <a:ext cx="3854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</a:t>
            </a:r>
            <a:endParaRPr/>
          </a:p>
        </p:txBody>
      </p:sp>
      <p:pic>
        <p:nvPicPr>
          <p:cNvPr id="769" name="Google Shape;76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441" y="1240296"/>
            <a:ext cx="1702241" cy="509687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18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13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3"/>
          <p:cNvSpPr txBox="1"/>
          <p:nvPr/>
        </p:nvSpPr>
        <p:spPr>
          <a:xfrm>
            <a:off x="288501" y="270978"/>
            <a:ext cx="697963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Universal PropBank via Annotation Projection</a:t>
            </a:r>
            <a:endParaRPr/>
          </a:p>
        </p:txBody>
      </p:sp>
      <p:sp>
        <p:nvSpPr>
          <p:cNvPr id="688" name="Google Shape;688;p13"/>
          <p:cNvSpPr txBox="1"/>
          <p:nvPr/>
        </p:nvSpPr>
        <p:spPr>
          <a:xfrm>
            <a:off x="288501" y="967275"/>
            <a:ext cx="4335001" cy="382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16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Issues with UP1.0</a:t>
            </a:r>
            <a:endParaRPr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Quality</a:t>
            </a: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Released in 2016 and 2017.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SRL model 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Parser model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aligner model</a:t>
            </a:r>
            <a:endParaRPr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Language coverage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: Only 7 languages from 2 language families.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rgbClr val="D8D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SRL representations: 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Only dependency based SRL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rgbClr val="D8D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Gold labels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: no language with gold SRL labels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9" name="Google Shape;689;p13"/>
          <p:cNvSpPr txBox="1"/>
          <p:nvPr/>
        </p:nvSpPr>
        <p:spPr>
          <a:xfrm>
            <a:off x="4867632" y="1297474"/>
            <a:ext cx="3903835" cy="3490426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Better models became available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2016   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Wingdings" pitchFamily="2" charset="2"/>
              </a:rPr>
              <a:t>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2022</a:t>
            </a: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85750" lvl="0" indent="-285750">
              <a:spcBef>
                <a:spcPts val="1100"/>
              </a:spcBef>
              <a:buClr>
                <a:schemeClr val="lt1"/>
              </a:buClr>
              <a:buSzPts val="1260"/>
              <a:buFont typeface="Noto Sans Symbols"/>
              <a:buChar char="⮚"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 based SRL     </a:t>
            </a:r>
            <a:r>
              <a:rPr lang="en-US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Wingdings" pitchFamily="2" charset="2"/>
              </a:rPr>
              <a:t></a:t>
            </a:r>
            <a:r>
              <a:rPr lang="en-US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     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NNSRL</a:t>
            </a: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628655" marR="0" lvl="2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~ 7F1 points better is performance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85750" lvl="0" indent="-285750">
              <a:spcBef>
                <a:spcPts val="1100"/>
              </a:spcBef>
              <a:buClr>
                <a:schemeClr val="lt1"/>
              </a:buClr>
              <a:buSzPts val="1260"/>
              <a:buFont typeface="Noto Sans Symbols"/>
              <a:buChar char="⮚"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Statistical Parser     </a:t>
            </a:r>
            <a:r>
              <a:rPr lang="en-US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Wingdings" pitchFamily="2" charset="2"/>
              </a:rPr>
              <a:t></a:t>
            </a:r>
            <a:r>
              <a:rPr lang="en-US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Neural Parser</a:t>
            </a:r>
            <a:endParaRPr dirty="0"/>
          </a:p>
          <a:p>
            <a:pPr marL="628655" marR="0" lvl="2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&gt;10F1 points better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85750" lvl="0" indent="-285750">
              <a:spcBef>
                <a:spcPts val="1100"/>
              </a:spcBef>
              <a:buClr>
                <a:schemeClr val="lt1"/>
              </a:buClr>
              <a:buSzPts val="1260"/>
              <a:buFont typeface="Noto Sans Symbols"/>
              <a:buChar char="⮚"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Statistical Aligner     </a:t>
            </a:r>
            <a:r>
              <a:rPr lang="en-US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Wingdings" pitchFamily="2" charset="2"/>
              </a:rPr>
              <a:t></a:t>
            </a:r>
            <a:r>
              <a:rPr lang="en-US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Neural Aligner</a:t>
            </a:r>
            <a:endParaRPr dirty="0"/>
          </a:p>
          <a:p>
            <a:pPr marL="628655" marR="0" lvl="2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&gt;10F1 points better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0" name="Google Shape;690;p13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14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4"/>
          <p:cNvSpPr txBox="1"/>
          <p:nvPr/>
        </p:nvSpPr>
        <p:spPr>
          <a:xfrm>
            <a:off x="288501" y="270978"/>
            <a:ext cx="697963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Universal PropBank via Annotation Projection</a:t>
            </a:r>
            <a:endParaRPr/>
          </a:p>
        </p:txBody>
      </p:sp>
      <p:sp>
        <p:nvSpPr>
          <p:cNvPr id="696" name="Google Shape;696;p14"/>
          <p:cNvSpPr txBox="1"/>
          <p:nvPr/>
        </p:nvSpPr>
        <p:spPr>
          <a:xfrm>
            <a:off x="288501" y="967275"/>
            <a:ext cx="4335001" cy="382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16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Issues with UP1.0</a:t>
            </a:r>
            <a:endParaRPr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Quality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: Released in 2016 and 2017.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SRL model 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Parser model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aligner model</a:t>
            </a:r>
            <a:endParaRPr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Language coverage</a:t>
            </a: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Only 7 languages from 2 language families.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SRL representations: 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Only dependency based SRL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rgbClr val="D8D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Gold labels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: no language with gold SRL labels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7" name="Google Shape;697;p14"/>
          <p:cNvSpPr txBox="1"/>
          <p:nvPr/>
        </p:nvSpPr>
        <p:spPr>
          <a:xfrm>
            <a:off x="4867632" y="1297473"/>
            <a:ext cx="4208635" cy="2656459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Deep learning models cover more languages</a:t>
            </a:r>
            <a:endParaRPr/>
          </a:p>
          <a:p>
            <a:pPr marL="285750" marR="0" lvl="0" indent="-2057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⮚"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Multilingual Language Models</a:t>
            </a:r>
            <a:endParaRPr/>
          </a:p>
          <a:p>
            <a:pPr marL="628655" marR="0" lvl="2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Trained on 100+ languages.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</a:pP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⮚"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7,102 known languages</a:t>
            </a:r>
            <a:endParaRPr/>
          </a:p>
          <a:p>
            <a:pPr marL="628655" marR="0" lvl="2" indent="-2857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23 most spoken languages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8" name="Google Shape;698;p14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15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5"/>
          <p:cNvSpPr txBox="1"/>
          <p:nvPr/>
        </p:nvSpPr>
        <p:spPr>
          <a:xfrm>
            <a:off x="288501" y="270978"/>
            <a:ext cx="697963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Universal PropBank via Annotation Projection</a:t>
            </a:r>
            <a:endParaRPr/>
          </a:p>
        </p:txBody>
      </p:sp>
      <p:sp>
        <p:nvSpPr>
          <p:cNvPr id="704" name="Google Shape;704;p15"/>
          <p:cNvSpPr txBox="1"/>
          <p:nvPr/>
        </p:nvSpPr>
        <p:spPr>
          <a:xfrm>
            <a:off x="288501" y="967275"/>
            <a:ext cx="4335001" cy="382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16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Issues with UP1.0</a:t>
            </a:r>
            <a:endParaRPr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Quality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: Released in 2016 and 2017.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SRL model 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Parser model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aligner model</a:t>
            </a:r>
            <a:endParaRPr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Language coverage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: Only 7 languages from 2 language families.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SRL representations: </a:t>
            </a: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Only dependency based SRL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Gold labels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: no language with gold SRL labels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5" name="Google Shape;705;p15"/>
          <p:cNvSpPr txBox="1"/>
          <p:nvPr/>
        </p:nvSpPr>
        <p:spPr>
          <a:xfrm>
            <a:off x="4884564" y="967274"/>
            <a:ext cx="4047701" cy="2992078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Need for SPAN based SRL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⮚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 annotation is insufficient to compute the span annotation.</a:t>
            </a:r>
            <a:endParaRPr/>
          </a:p>
          <a:p>
            <a:pPr marL="514355" marR="0" lvl="2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Needs high quality syntactic parser</a:t>
            </a:r>
            <a:endParaRPr/>
          </a:p>
          <a:p>
            <a:pPr marL="514355" marR="0" lvl="2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exists, Not always correct</a:t>
            </a:r>
            <a:endParaRPr/>
          </a:p>
          <a:p>
            <a:pPr marL="628655" marR="0" lvl="2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⮚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Decoupling of syntactic analysis</a:t>
            </a:r>
            <a:endParaRPr/>
          </a:p>
          <a:p>
            <a:pPr marL="514355" marR="0" lvl="2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Train syntax-agnostic SRL models</a:t>
            </a:r>
            <a:endParaRPr sz="14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6" name="Google Shape;706;p15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16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6"/>
          <p:cNvSpPr txBox="1"/>
          <p:nvPr/>
        </p:nvSpPr>
        <p:spPr>
          <a:xfrm>
            <a:off x="288501" y="270978"/>
            <a:ext cx="697963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Universal PropBank via Annotation Projection</a:t>
            </a:r>
            <a:endParaRPr/>
          </a:p>
        </p:txBody>
      </p:sp>
      <p:sp>
        <p:nvSpPr>
          <p:cNvPr id="712" name="Google Shape;712;p16"/>
          <p:cNvSpPr txBox="1"/>
          <p:nvPr/>
        </p:nvSpPr>
        <p:spPr>
          <a:xfrm>
            <a:off x="288501" y="967275"/>
            <a:ext cx="4335001" cy="382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16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Issues with UP1.0</a:t>
            </a:r>
            <a:endParaRPr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Quality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: Released in 2016 and 2017.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SRL model 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Parser model</a:t>
            </a:r>
            <a:endParaRPr/>
          </a:p>
          <a:p>
            <a:pPr marL="514440" marR="0" lvl="1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aligner model</a:t>
            </a:r>
            <a:endParaRPr/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Language coverage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: Only 7 languages from 2 language families.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rgbClr val="D8D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SRL representations: </a:t>
            </a:r>
            <a:r>
              <a:rPr lang="en-US" sz="1400">
                <a:solidFill>
                  <a:srgbClr val="D8D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Only dependency based SRL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1714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</a:pPr>
            <a:r>
              <a:rPr lang="en-US" sz="14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Gold labels</a:t>
            </a: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no language with gold SRL labels</a:t>
            </a:r>
            <a:endParaRPr/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3" name="Google Shape;713;p16"/>
          <p:cNvSpPr txBox="1"/>
          <p:nvPr/>
        </p:nvSpPr>
        <p:spPr>
          <a:xfrm>
            <a:off x="4867632" y="1388533"/>
            <a:ext cx="4047701" cy="1710268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⮚"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Enabling the research community to perform fair evaluation of their multilingual and cross-lingual SRL systems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89" marR="0" lvl="0" indent="-914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4" name="Google Shape;714;p16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17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7"/>
          <p:cNvSpPr txBox="1"/>
          <p:nvPr/>
        </p:nvSpPr>
        <p:spPr>
          <a:xfrm>
            <a:off x="288501" y="270978"/>
            <a:ext cx="461130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Universal PropBank Revamp</a:t>
            </a:r>
            <a:endParaRPr/>
          </a:p>
        </p:txBody>
      </p:sp>
      <p:sp>
        <p:nvSpPr>
          <p:cNvPr id="720" name="Google Shape;720;p17"/>
          <p:cNvSpPr txBox="1"/>
          <p:nvPr/>
        </p:nvSpPr>
        <p:spPr>
          <a:xfrm>
            <a:off x="65550" y="909673"/>
            <a:ext cx="4335001" cy="364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UP2.0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Significant update to UP-1.0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📫"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</a:t>
            </a:r>
            <a:r>
              <a:rPr lang="en-US" sz="14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Quality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] ~10 F1 points quality improvement over UP-1.0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📫"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</a:t>
            </a:r>
            <a:r>
              <a:rPr lang="en-US" sz="14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Language Expansion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] 7 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Wingdings" pitchFamily="2" charset="2"/>
              </a:rPr>
              <a:t>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23 languages from 8 language families:</a:t>
            </a:r>
            <a:endParaRPr dirty="0"/>
          </a:p>
          <a:p>
            <a:pPr marL="628650" marR="0" lvl="1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-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CS, DE, EL, EN, ES, FI, FR, HI, HU, ID, IT, JA, KO, MR, NL, PL, PT, RO, RU, TA, TE, UK, VI, ZH</a:t>
            </a:r>
            <a:endParaRPr sz="1200" b="0" i="0" u="none" strike="noStrike" cap="none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📫"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</a:t>
            </a:r>
            <a:r>
              <a:rPr lang="en-US" sz="14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Span Annotations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] Head only 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Wingdings" pitchFamily="2" charset="2"/>
              </a:rPr>
              <a:t>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both span- and head-based SRL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📫"/>
            </a:pP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[</a:t>
            </a:r>
            <a:r>
              <a:rPr lang="en-US" sz="14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Gold Data</a:t>
            </a:r>
            <a:r>
              <a:rPr lang="en-US" sz="1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] Gold data in EN, PT, PL, VI languages</a:t>
            </a:r>
            <a:endParaRPr dirty="0"/>
          </a:p>
          <a:p>
            <a:pPr marL="285750" marR="0" lvl="0" indent="-2057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21" name="Google Shape;721;p17"/>
          <p:cNvGraphicFramePr/>
          <p:nvPr>
            <p:extLst>
              <p:ext uri="{D42A27DB-BD31-4B8C-83A1-F6EECF244321}">
                <p14:modId xmlns:p14="http://schemas.microsoft.com/office/powerpoint/2010/main" val="840544072"/>
              </p:ext>
            </p:extLst>
          </p:nvPr>
        </p:nvGraphicFramePr>
        <p:xfrm>
          <a:off x="4572000" y="1266934"/>
          <a:ext cx="4445000" cy="39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45000" imgH="396009" progId="Excel.Sheet.12">
                  <p:embed/>
                </p:oleObj>
              </mc:Choice>
              <mc:Fallback>
                <p:oleObj r:id="rId3" imgW="4445000" imgH="396009" progId="Excel.Sheet.12">
                  <p:embed/>
                  <p:pic>
                    <p:nvPicPr>
                      <p:cNvPr id="721" name="Google Shape;721;p1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0" y="1266934"/>
                        <a:ext cx="4445000" cy="39600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" name="Google Shape;722;p17"/>
          <p:cNvGraphicFramePr/>
          <p:nvPr>
            <p:extLst>
              <p:ext uri="{D42A27DB-BD31-4B8C-83A1-F6EECF244321}">
                <p14:modId xmlns:p14="http://schemas.microsoft.com/office/powerpoint/2010/main" val="980461539"/>
              </p:ext>
            </p:extLst>
          </p:nvPr>
        </p:nvGraphicFramePr>
        <p:xfrm>
          <a:off x="4633913" y="2347913"/>
          <a:ext cx="40290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029075" imgH="830262" progId="Excel.Sheet.12">
                  <p:embed/>
                </p:oleObj>
              </mc:Choice>
              <mc:Fallback>
                <p:oleObj r:id="rId5" imgW="4029075" imgH="830262" progId="Excel.Sheet.12">
                  <p:embed/>
                  <p:pic>
                    <p:nvPicPr>
                      <p:cNvPr id="722" name="Google Shape;722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4633913" y="2347913"/>
                        <a:ext cx="4029075" cy="8302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3" name="Google Shape;723;p17"/>
          <p:cNvCxnSpPr/>
          <p:nvPr/>
        </p:nvCxnSpPr>
        <p:spPr>
          <a:xfrm>
            <a:off x="4924425" y="1662943"/>
            <a:ext cx="876301" cy="66504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24" name="Google Shape;724;p17"/>
          <p:cNvCxnSpPr/>
          <p:nvPr/>
        </p:nvCxnSpPr>
        <p:spPr>
          <a:xfrm>
            <a:off x="5715000" y="1662943"/>
            <a:ext cx="609600" cy="68462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25" name="Google Shape;725;p17"/>
          <p:cNvCxnSpPr/>
          <p:nvPr/>
        </p:nvCxnSpPr>
        <p:spPr>
          <a:xfrm>
            <a:off x="7467600" y="1662943"/>
            <a:ext cx="364067" cy="68462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26" name="Google Shape;726;p17"/>
          <p:cNvCxnSpPr/>
          <p:nvPr/>
        </p:nvCxnSpPr>
        <p:spPr>
          <a:xfrm flipH="1">
            <a:off x="4974431" y="1662943"/>
            <a:ext cx="3200400" cy="66504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27" name="Google Shape;727;p17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18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"/>
          <p:cNvSpPr/>
          <p:nvPr/>
        </p:nvSpPr>
        <p:spPr>
          <a:xfrm>
            <a:off x="8467" y="0"/>
            <a:ext cx="4572000" cy="489826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Google Shape;270;p2"/>
          <p:cNvSpPr txBox="1"/>
          <p:nvPr/>
        </p:nvSpPr>
        <p:spPr>
          <a:xfrm>
            <a:off x="228074" y="245238"/>
            <a:ext cx="4155667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Outline</a:t>
            </a:r>
            <a:endParaRPr sz="3600" b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2"/>
          <p:cNvSpPr txBox="1"/>
          <p:nvPr/>
        </p:nvSpPr>
        <p:spPr>
          <a:xfrm>
            <a:off x="4676503" y="89097"/>
            <a:ext cx="4459030" cy="473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Introduction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Multilingual </a:t>
            </a:r>
            <a:r>
              <a:rPr lang="en-US" sz="1400" b="1" dirty="0" err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Propbanks</a:t>
            </a:r>
            <a:endParaRPr sz="14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marR="0" lvl="2" indent="-141287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Problems and Challenges</a:t>
            </a:r>
            <a:endParaRPr dirty="0"/>
          </a:p>
          <a:p>
            <a:pPr marL="342900" marR="0" lvl="2" indent="-141287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Solution</a:t>
            </a:r>
            <a:endParaRPr sz="1400" b="0" i="0" u="none" strike="noStrike" cap="none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Universal Representations</a:t>
            </a:r>
            <a:endParaRPr dirty="0"/>
          </a:p>
          <a:p>
            <a:pPr marL="342900" marR="0" lvl="2" indent="-141287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Revamped UP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Results</a:t>
            </a:r>
            <a:endParaRPr dirty="0"/>
          </a:p>
          <a:p>
            <a:pPr marL="342900" marR="0" lvl="2" indent="-141287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Quality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Improving UP2.0</a:t>
            </a:r>
            <a:endParaRPr dirty="0"/>
          </a:p>
          <a:p>
            <a:pPr marL="342900" marR="0" lvl="2" indent="-141287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 case study</a:t>
            </a:r>
            <a:endParaRPr dirty="0"/>
          </a:p>
          <a:p>
            <a:pPr marL="342900" marR="0" lvl="2" indent="-141287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Language agnostic post processing</a:t>
            </a:r>
            <a:endParaRPr dirty="0"/>
          </a:p>
          <a:p>
            <a:pPr marL="342900" marR="0" lvl="2" indent="-141287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Language specific adaptations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9"/>
          <p:cNvSpPr txBox="1"/>
          <p:nvPr/>
        </p:nvSpPr>
        <p:spPr>
          <a:xfrm>
            <a:off x="288501" y="270978"/>
            <a:ext cx="461130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Automatic Data Generation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778" name="Google Shape;778;p19"/>
          <p:cNvCxnSpPr/>
          <p:nvPr/>
        </p:nvCxnSpPr>
        <p:spPr>
          <a:xfrm>
            <a:off x="6620892" y="1491931"/>
            <a:ext cx="1535751" cy="640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9" name="Google Shape;779;p19"/>
          <p:cNvCxnSpPr/>
          <p:nvPr/>
        </p:nvCxnSpPr>
        <p:spPr>
          <a:xfrm>
            <a:off x="4094576" y="1444843"/>
            <a:ext cx="118952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0" name="Google Shape;780;p19"/>
          <p:cNvSpPr/>
          <p:nvPr/>
        </p:nvSpPr>
        <p:spPr>
          <a:xfrm>
            <a:off x="4094576" y="1327722"/>
            <a:ext cx="925533" cy="213585"/>
          </a:xfrm>
          <a:prstGeom prst="rect">
            <a:avLst/>
          </a:prstGeom>
          <a:solidFill>
            <a:srgbClr val="92EEEE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Word Aligner</a:t>
            </a:r>
            <a:endParaRPr/>
          </a:p>
        </p:txBody>
      </p:sp>
      <p:pic>
        <p:nvPicPr>
          <p:cNvPr id="781" name="Google Shape;781;p19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5072" y="1904862"/>
            <a:ext cx="546504" cy="499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2" name="Google Shape;782;p19"/>
          <p:cNvGrpSpPr/>
          <p:nvPr/>
        </p:nvGrpSpPr>
        <p:grpSpPr>
          <a:xfrm>
            <a:off x="969562" y="1044938"/>
            <a:ext cx="941781" cy="346249"/>
            <a:chOff x="1033579" y="1686313"/>
            <a:chExt cx="941781" cy="346249"/>
          </a:xfrm>
        </p:grpSpPr>
        <p:cxnSp>
          <p:nvCxnSpPr>
            <p:cNvPr id="783" name="Google Shape;783;p19"/>
            <p:cNvCxnSpPr/>
            <p:nvPr/>
          </p:nvCxnSpPr>
          <p:spPr>
            <a:xfrm>
              <a:off x="1033579" y="1847896"/>
              <a:ext cx="941781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84" name="Google Shape;784;p19"/>
            <p:cNvSpPr/>
            <p:nvPr/>
          </p:nvSpPr>
          <p:spPr>
            <a:xfrm>
              <a:off x="1195441" y="1686313"/>
              <a:ext cx="633364" cy="346249"/>
            </a:xfrm>
            <a:prstGeom prst="rect">
              <a:avLst/>
            </a:prstGeom>
            <a:solidFill>
              <a:srgbClr val="92EEEE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8" b="1">
                  <a:solidFill>
                    <a:schemeClr val="lt1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Syntactic</a:t>
              </a:r>
              <a:r>
                <a:rPr lang="en-US" sz="825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Parsing</a:t>
              </a:r>
              <a:endParaRPr/>
            </a:p>
          </p:txBody>
        </p:sp>
      </p:grpSp>
      <p:pic>
        <p:nvPicPr>
          <p:cNvPr id="785" name="Google Shape;785;p19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8996" y="943441"/>
            <a:ext cx="499667" cy="499667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9"/>
          <p:cNvSpPr txBox="1"/>
          <p:nvPr/>
        </p:nvSpPr>
        <p:spPr>
          <a:xfrm>
            <a:off x="1373481" y="2382720"/>
            <a:ext cx="919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Parse Tree</a:t>
            </a:r>
            <a:endParaRPr/>
          </a:p>
        </p:txBody>
      </p:sp>
      <p:sp>
        <p:nvSpPr>
          <p:cNvPr id="787" name="Google Shape;787;p19"/>
          <p:cNvSpPr txBox="1"/>
          <p:nvPr/>
        </p:nvSpPr>
        <p:spPr>
          <a:xfrm>
            <a:off x="3764473" y="2329857"/>
            <a:ext cx="1404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Predicate-Argument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</a:t>
            </a:r>
            <a:endParaRPr/>
          </a:p>
        </p:txBody>
      </p:sp>
      <p:cxnSp>
        <p:nvCxnSpPr>
          <p:cNvPr id="788" name="Google Shape;788;p19"/>
          <p:cNvCxnSpPr>
            <a:stCxn id="789" idx="0"/>
            <a:endCxn id="780" idx="2"/>
          </p:cNvCxnSpPr>
          <p:nvPr/>
        </p:nvCxnSpPr>
        <p:spPr>
          <a:xfrm rot="-5400000">
            <a:off x="3194117" y="509802"/>
            <a:ext cx="331800" cy="2394600"/>
          </a:xfrm>
          <a:prstGeom prst="bentConnector3">
            <a:avLst>
              <a:gd name="adj1" fmla="val 49984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790" name="Google Shape;790;p19" descr="Documen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751" y="869993"/>
            <a:ext cx="653828" cy="653828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19"/>
          <p:cNvSpPr txBox="1"/>
          <p:nvPr/>
        </p:nvSpPr>
        <p:spPr>
          <a:xfrm rot="-5400000">
            <a:off x="-108609" y="1555491"/>
            <a:ext cx="8248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Bitext (EN-TL)</a:t>
            </a:r>
            <a:endParaRPr/>
          </a:p>
        </p:txBody>
      </p:sp>
      <p:sp>
        <p:nvSpPr>
          <p:cNvPr id="792" name="Google Shape;792;p19"/>
          <p:cNvSpPr/>
          <p:nvPr/>
        </p:nvSpPr>
        <p:spPr>
          <a:xfrm>
            <a:off x="6973924" y="1327722"/>
            <a:ext cx="773393" cy="334835"/>
          </a:xfrm>
          <a:prstGeom prst="rect">
            <a:avLst/>
          </a:prstGeom>
          <a:solidFill>
            <a:srgbClr val="FFF0F6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Annotation Projection</a:t>
            </a:r>
            <a:endParaRPr/>
          </a:p>
        </p:txBody>
      </p:sp>
      <p:pic>
        <p:nvPicPr>
          <p:cNvPr id="793" name="Google Shape;793;p19" descr="Documen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074" y="1795922"/>
            <a:ext cx="653828" cy="653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4" name="Google Shape;794;p19"/>
          <p:cNvGrpSpPr/>
          <p:nvPr/>
        </p:nvGrpSpPr>
        <p:grpSpPr>
          <a:xfrm>
            <a:off x="977215" y="1959568"/>
            <a:ext cx="941781" cy="346249"/>
            <a:chOff x="1033579" y="1686313"/>
            <a:chExt cx="941781" cy="346249"/>
          </a:xfrm>
        </p:grpSpPr>
        <p:cxnSp>
          <p:nvCxnSpPr>
            <p:cNvPr id="795" name="Google Shape;795;p19"/>
            <p:cNvCxnSpPr/>
            <p:nvPr/>
          </p:nvCxnSpPr>
          <p:spPr>
            <a:xfrm>
              <a:off x="1033579" y="1847896"/>
              <a:ext cx="941781" cy="0"/>
            </a:xfrm>
            <a:prstGeom prst="straightConnector1">
              <a:avLst/>
            </a:prstGeom>
            <a:noFill/>
            <a:ln w="25400" cap="flat" cmpd="sng">
              <a:solidFill>
                <a:srgbClr val="086AFE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96" name="Google Shape;796;p19"/>
            <p:cNvSpPr/>
            <p:nvPr/>
          </p:nvSpPr>
          <p:spPr>
            <a:xfrm>
              <a:off x="1195441" y="1686313"/>
              <a:ext cx="633364" cy="346249"/>
            </a:xfrm>
            <a:prstGeom prst="rect">
              <a:avLst/>
            </a:prstGeom>
            <a:solidFill>
              <a:srgbClr val="92EEEE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8" b="1">
                  <a:solidFill>
                    <a:schemeClr val="lt1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Syntactic</a:t>
              </a:r>
              <a:r>
                <a:rPr lang="en-US" sz="825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Parsing</a:t>
              </a:r>
              <a:endParaRPr/>
            </a:p>
          </p:txBody>
        </p:sp>
      </p:grpSp>
      <p:pic>
        <p:nvPicPr>
          <p:cNvPr id="789" name="Google Shape;789;p19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883" y="1873002"/>
            <a:ext cx="499667" cy="499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7" name="Google Shape;797;p19"/>
          <p:cNvCxnSpPr/>
          <p:nvPr/>
        </p:nvCxnSpPr>
        <p:spPr>
          <a:xfrm>
            <a:off x="2427137" y="2118818"/>
            <a:ext cx="168433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98" name="Google Shape;798;p19"/>
          <p:cNvSpPr/>
          <p:nvPr/>
        </p:nvSpPr>
        <p:spPr>
          <a:xfrm>
            <a:off x="2674411" y="1960029"/>
            <a:ext cx="1063936" cy="334835"/>
          </a:xfrm>
          <a:prstGeom prst="rect">
            <a:avLst/>
          </a:prstGeom>
          <a:solidFill>
            <a:srgbClr val="92EEEE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EN Semantic Role Labeler</a:t>
            </a:r>
            <a:endParaRPr/>
          </a:p>
        </p:txBody>
      </p:sp>
      <p:pic>
        <p:nvPicPr>
          <p:cNvPr id="799" name="Google Shape;799;p19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6441" y="1259073"/>
            <a:ext cx="563900" cy="5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9"/>
          <p:cNvSpPr txBox="1"/>
          <p:nvPr/>
        </p:nvSpPr>
        <p:spPr>
          <a:xfrm>
            <a:off x="7836866" y="1853871"/>
            <a:ext cx="1284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 Predicate-Argument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</a:t>
            </a:r>
            <a:endParaRPr/>
          </a:p>
        </p:txBody>
      </p:sp>
      <p:cxnSp>
        <p:nvCxnSpPr>
          <p:cNvPr id="801" name="Google Shape;801;p19"/>
          <p:cNvCxnSpPr>
            <a:stCxn id="781" idx="3"/>
            <a:endCxn id="792" idx="2"/>
          </p:cNvCxnSpPr>
          <p:nvPr/>
        </p:nvCxnSpPr>
        <p:spPr>
          <a:xfrm rot="10800000" flipH="1">
            <a:off x="4751576" y="1662696"/>
            <a:ext cx="2609100" cy="492000"/>
          </a:xfrm>
          <a:prstGeom prst="bentConnector2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2" name="Google Shape;802;p19"/>
          <p:cNvCxnSpPr>
            <a:stCxn id="789" idx="2"/>
            <a:endCxn id="792" idx="2"/>
          </p:cNvCxnSpPr>
          <p:nvPr/>
        </p:nvCxnSpPr>
        <p:spPr>
          <a:xfrm rot="-5400000">
            <a:off x="4406567" y="-581281"/>
            <a:ext cx="710100" cy="5197800"/>
          </a:xfrm>
          <a:prstGeom prst="bentConnector3">
            <a:avLst>
              <a:gd name="adj1" fmla="val -50077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3" name="Google Shape;803;p19"/>
          <p:cNvCxnSpPr>
            <a:stCxn id="785" idx="3"/>
            <a:endCxn id="780" idx="0"/>
          </p:cNvCxnSpPr>
          <p:nvPr/>
        </p:nvCxnSpPr>
        <p:spPr>
          <a:xfrm>
            <a:off x="2418663" y="1193275"/>
            <a:ext cx="2138700" cy="134400"/>
          </a:xfrm>
          <a:prstGeom prst="bentConnector2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4" name="Google Shape;804;p19"/>
          <p:cNvCxnSpPr>
            <a:stCxn id="785" idx="0"/>
            <a:endCxn id="792" idx="0"/>
          </p:cNvCxnSpPr>
          <p:nvPr/>
        </p:nvCxnSpPr>
        <p:spPr>
          <a:xfrm rot="-5400000" flipH="1">
            <a:off x="4572580" y="-1460309"/>
            <a:ext cx="384300" cy="5191800"/>
          </a:xfrm>
          <a:prstGeom prst="bentConnector3">
            <a:avLst>
              <a:gd name="adj1" fmla="val -26438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05" name="Google Shape;805;p19"/>
          <p:cNvSpPr txBox="1"/>
          <p:nvPr/>
        </p:nvSpPr>
        <p:spPr>
          <a:xfrm>
            <a:off x="1200066" y="1359005"/>
            <a:ext cx="919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 Parse Tree</a:t>
            </a:r>
            <a:endParaRPr/>
          </a:p>
        </p:txBody>
      </p:sp>
      <p:sp>
        <p:nvSpPr>
          <p:cNvPr id="806" name="Google Shape;806;p19"/>
          <p:cNvSpPr txBox="1"/>
          <p:nvPr/>
        </p:nvSpPr>
        <p:spPr>
          <a:xfrm>
            <a:off x="513934" y="2414935"/>
            <a:ext cx="3854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807" name="Google Shape;807;p19"/>
          <p:cNvSpPr txBox="1"/>
          <p:nvPr/>
        </p:nvSpPr>
        <p:spPr>
          <a:xfrm>
            <a:off x="513934" y="1467395"/>
            <a:ext cx="3854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</a:t>
            </a:r>
            <a:endParaRPr/>
          </a:p>
        </p:txBody>
      </p:sp>
      <p:pic>
        <p:nvPicPr>
          <p:cNvPr id="808" name="Google Shape;80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441" y="1240296"/>
            <a:ext cx="1702241" cy="509687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19"/>
          <p:cNvSpPr txBox="1"/>
          <p:nvPr/>
        </p:nvSpPr>
        <p:spPr>
          <a:xfrm>
            <a:off x="7266622" y="239322"/>
            <a:ext cx="1547218" cy="307777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How we revamp?</a:t>
            </a:r>
            <a:endParaRPr sz="1400" b="1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10" name="Google Shape;810;p19"/>
          <p:cNvSpPr txBox="1"/>
          <p:nvPr/>
        </p:nvSpPr>
        <p:spPr>
          <a:xfrm>
            <a:off x="376995" y="3056491"/>
            <a:ext cx="22926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R1) Component Selection</a:t>
            </a:r>
            <a:endParaRPr/>
          </a:p>
        </p:txBody>
      </p:sp>
      <p:sp>
        <p:nvSpPr>
          <p:cNvPr id="811" name="Google Shape;811;p19"/>
          <p:cNvSpPr txBox="1"/>
          <p:nvPr/>
        </p:nvSpPr>
        <p:spPr>
          <a:xfrm>
            <a:off x="1487372" y="3391708"/>
            <a:ext cx="144783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Bitext (EN-TL)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Europarl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Tatoeba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Opensubtitles</a:t>
            </a:r>
            <a:endParaRPr/>
          </a:p>
        </p:txBody>
      </p:sp>
      <p:sp>
        <p:nvSpPr>
          <p:cNvPr id="812" name="Google Shape;812;p19"/>
          <p:cNvSpPr txBox="1"/>
          <p:nvPr/>
        </p:nvSpPr>
        <p:spPr>
          <a:xfrm>
            <a:off x="3502065" y="3365108"/>
            <a:ext cx="13789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Syntactic Parser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STANFORD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Stanza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Spacy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UDPipe</a:t>
            </a:r>
            <a:endParaRPr/>
          </a:p>
        </p:txBody>
      </p:sp>
      <p:sp>
        <p:nvSpPr>
          <p:cNvPr id="813" name="Google Shape;813;p19"/>
          <p:cNvSpPr txBox="1"/>
          <p:nvPr/>
        </p:nvSpPr>
        <p:spPr>
          <a:xfrm>
            <a:off x="5196566" y="3369283"/>
            <a:ext cx="161294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Aligner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Berkeley Aligner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Simalign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Awesome Align</a:t>
            </a:r>
            <a:endParaRPr/>
          </a:p>
        </p:txBody>
      </p:sp>
      <p:sp>
        <p:nvSpPr>
          <p:cNvPr id="814" name="Google Shape;814;p19"/>
          <p:cNvSpPr txBox="1"/>
          <p:nvPr/>
        </p:nvSpPr>
        <p:spPr>
          <a:xfrm>
            <a:off x="7106013" y="3365108"/>
            <a:ext cx="21012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 SRL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ClearNLP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MATE-SRL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Neural SRL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Span- and dependency-based SRL</a:t>
            </a:r>
            <a:endParaRPr/>
          </a:p>
        </p:txBody>
      </p:sp>
      <p:sp>
        <p:nvSpPr>
          <p:cNvPr id="815" name="Google Shape;815;p19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19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816" name="Google Shape;816;p19"/>
          <p:cNvGrpSpPr/>
          <p:nvPr/>
        </p:nvGrpSpPr>
        <p:grpSpPr>
          <a:xfrm>
            <a:off x="234808" y="3671399"/>
            <a:ext cx="890489" cy="551306"/>
            <a:chOff x="376995" y="4299607"/>
            <a:chExt cx="890489" cy="551306"/>
          </a:xfrm>
        </p:grpSpPr>
        <p:grpSp>
          <p:nvGrpSpPr>
            <p:cNvPr id="817" name="Google Shape;817;p19"/>
            <p:cNvGrpSpPr/>
            <p:nvPr/>
          </p:nvGrpSpPr>
          <p:grpSpPr>
            <a:xfrm>
              <a:off x="681432" y="4324206"/>
              <a:ext cx="562817" cy="526707"/>
              <a:chOff x="716029" y="4347203"/>
              <a:chExt cx="562817" cy="526707"/>
            </a:xfrm>
          </p:grpSpPr>
          <p:sp>
            <p:nvSpPr>
              <p:cNvPr id="818" name="Google Shape;818;p19"/>
              <p:cNvSpPr txBox="1"/>
              <p:nvPr/>
            </p:nvSpPr>
            <p:spPr>
              <a:xfrm>
                <a:off x="723886" y="4619994"/>
                <a:ext cx="55496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UP2.0</a:t>
                </a:r>
                <a:endParaRPr/>
              </a:p>
            </p:txBody>
          </p:sp>
          <p:sp>
            <p:nvSpPr>
              <p:cNvPr id="819" name="Google Shape;819;p19"/>
              <p:cNvSpPr txBox="1"/>
              <p:nvPr/>
            </p:nvSpPr>
            <p:spPr>
              <a:xfrm>
                <a:off x="716029" y="4347203"/>
                <a:ext cx="55496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UP1.0</a:t>
                </a:r>
                <a:endParaRPr/>
              </a:p>
            </p:txBody>
          </p:sp>
        </p:grpSp>
        <p:sp>
          <p:nvSpPr>
            <p:cNvPr id="820" name="Google Shape;820;p19"/>
            <p:cNvSpPr/>
            <p:nvPr/>
          </p:nvSpPr>
          <p:spPr>
            <a:xfrm>
              <a:off x="376995" y="4299607"/>
              <a:ext cx="890489" cy="527769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821" name="Google Shape;821;p19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2561" y="3991159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9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10506" y="3985224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9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6219" y="3722514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9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96028" y="3570957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19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09066" y="3583898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19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05852" y="3570957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9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7077" y="3977835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9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5196" y="3789067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19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53874" y="3606323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19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27291" y="3949914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19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85879" y="3764389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19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06293" y="4136392"/>
            <a:ext cx="200883" cy="20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0"/>
          <p:cNvSpPr txBox="1"/>
          <p:nvPr/>
        </p:nvSpPr>
        <p:spPr>
          <a:xfrm>
            <a:off x="288501" y="270978"/>
            <a:ext cx="461130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Automatic Data Generation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840" name="Google Shape;840;p20"/>
          <p:cNvCxnSpPr/>
          <p:nvPr/>
        </p:nvCxnSpPr>
        <p:spPr>
          <a:xfrm>
            <a:off x="6620892" y="1491931"/>
            <a:ext cx="1535751" cy="640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1" name="Google Shape;841;p20"/>
          <p:cNvCxnSpPr/>
          <p:nvPr/>
        </p:nvCxnSpPr>
        <p:spPr>
          <a:xfrm>
            <a:off x="4094576" y="1444843"/>
            <a:ext cx="118952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2" name="Google Shape;842;p20"/>
          <p:cNvSpPr/>
          <p:nvPr/>
        </p:nvSpPr>
        <p:spPr>
          <a:xfrm>
            <a:off x="4094576" y="1327722"/>
            <a:ext cx="925533" cy="213585"/>
          </a:xfrm>
          <a:prstGeom prst="rect">
            <a:avLst/>
          </a:prstGeom>
          <a:solidFill>
            <a:srgbClr val="92EEEE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Word Aligner</a:t>
            </a:r>
            <a:endParaRPr/>
          </a:p>
        </p:txBody>
      </p:sp>
      <p:pic>
        <p:nvPicPr>
          <p:cNvPr id="843" name="Google Shape;843;p20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5072" y="1904862"/>
            <a:ext cx="546504" cy="499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4" name="Google Shape;844;p20"/>
          <p:cNvGrpSpPr/>
          <p:nvPr/>
        </p:nvGrpSpPr>
        <p:grpSpPr>
          <a:xfrm>
            <a:off x="969562" y="1044938"/>
            <a:ext cx="941781" cy="346249"/>
            <a:chOff x="1033579" y="1686313"/>
            <a:chExt cx="941781" cy="346249"/>
          </a:xfrm>
        </p:grpSpPr>
        <p:cxnSp>
          <p:nvCxnSpPr>
            <p:cNvPr id="845" name="Google Shape;845;p20"/>
            <p:cNvCxnSpPr/>
            <p:nvPr/>
          </p:nvCxnSpPr>
          <p:spPr>
            <a:xfrm>
              <a:off x="1033579" y="1847896"/>
              <a:ext cx="941781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846" name="Google Shape;846;p20"/>
            <p:cNvSpPr/>
            <p:nvPr/>
          </p:nvSpPr>
          <p:spPr>
            <a:xfrm>
              <a:off x="1195441" y="1686313"/>
              <a:ext cx="633364" cy="346249"/>
            </a:xfrm>
            <a:prstGeom prst="rect">
              <a:avLst/>
            </a:prstGeom>
            <a:solidFill>
              <a:srgbClr val="92EEEE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8" b="1">
                  <a:solidFill>
                    <a:schemeClr val="lt1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Syntactic</a:t>
              </a:r>
              <a:r>
                <a:rPr lang="en-US" sz="825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Parsing</a:t>
              </a:r>
              <a:endParaRPr/>
            </a:p>
          </p:txBody>
        </p:sp>
      </p:grpSp>
      <p:pic>
        <p:nvPicPr>
          <p:cNvPr id="847" name="Google Shape;847;p20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8996" y="943441"/>
            <a:ext cx="499667" cy="499667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20"/>
          <p:cNvSpPr txBox="1"/>
          <p:nvPr/>
        </p:nvSpPr>
        <p:spPr>
          <a:xfrm>
            <a:off x="1373481" y="2382720"/>
            <a:ext cx="919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Parse Tree</a:t>
            </a:r>
            <a:endParaRPr/>
          </a:p>
        </p:txBody>
      </p:sp>
      <p:sp>
        <p:nvSpPr>
          <p:cNvPr id="849" name="Google Shape;849;p20"/>
          <p:cNvSpPr txBox="1"/>
          <p:nvPr/>
        </p:nvSpPr>
        <p:spPr>
          <a:xfrm>
            <a:off x="3764473" y="2329857"/>
            <a:ext cx="1404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Predicate-Argument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</a:t>
            </a:r>
            <a:endParaRPr/>
          </a:p>
        </p:txBody>
      </p:sp>
      <p:cxnSp>
        <p:nvCxnSpPr>
          <p:cNvPr id="850" name="Google Shape;850;p20"/>
          <p:cNvCxnSpPr>
            <a:stCxn id="851" idx="0"/>
            <a:endCxn id="842" idx="2"/>
          </p:cNvCxnSpPr>
          <p:nvPr/>
        </p:nvCxnSpPr>
        <p:spPr>
          <a:xfrm rot="-5400000">
            <a:off x="3194117" y="509802"/>
            <a:ext cx="331800" cy="2394600"/>
          </a:xfrm>
          <a:prstGeom prst="bentConnector3">
            <a:avLst>
              <a:gd name="adj1" fmla="val 49984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852" name="Google Shape;852;p20" descr="Documen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751" y="869993"/>
            <a:ext cx="653828" cy="653828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20"/>
          <p:cNvSpPr txBox="1"/>
          <p:nvPr/>
        </p:nvSpPr>
        <p:spPr>
          <a:xfrm rot="-5400000">
            <a:off x="-108609" y="1555491"/>
            <a:ext cx="8248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Bitext (EN-TL)</a:t>
            </a:r>
            <a:endParaRPr/>
          </a:p>
        </p:txBody>
      </p:sp>
      <p:sp>
        <p:nvSpPr>
          <p:cNvPr id="854" name="Google Shape;854;p20"/>
          <p:cNvSpPr/>
          <p:nvPr/>
        </p:nvSpPr>
        <p:spPr>
          <a:xfrm>
            <a:off x="6973924" y="1327722"/>
            <a:ext cx="773393" cy="334835"/>
          </a:xfrm>
          <a:prstGeom prst="rect">
            <a:avLst/>
          </a:prstGeom>
          <a:solidFill>
            <a:srgbClr val="FFF0F6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Annotation Projection</a:t>
            </a:r>
            <a:endParaRPr/>
          </a:p>
        </p:txBody>
      </p:sp>
      <p:pic>
        <p:nvPicPr>
          <p:cNvPr id="855" name="Google Shape;855;p20" descr="Documen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074" y="1795922"/>
            <a:ext cx="653828" cy="653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6" name="Google Shape;856;p20"/>
          <p:cNvGrpSpPr/>
          <p:nvPr/>
        </p:nvGrpSpPr>
        <p:grpSpPr>
          <a:xfrm>
            <a:off x="977215" y="1959568"/>
            <a:ext cx="941781" cy="346249"/>
            <a:chOff x="1033579" y="1686313"/>
            <a:chExt cx="941781" cy="346249"/>
          </a:xfrm>
        </p:grpSpPr>
        <p:cxnSp>
          <p:nvCxnSpPr>
            <p:cNvPr id="857" name="Google Shape;857;p20"/>
            <p:cNvCxnSpPr/>
            <p:nvPr/>
          </p:nvCxnSpPr>
          <p:spPr>
            <a:xfrm>
              <a:off x="1033579" y="1847896"/>
              <a:ext cx="941781" cy="0"/>
            </a:xfrm>
            <a:prstGeom prst="straightConnector1">
              <a:avLst/>
            </a:prstGeom>
            <a:noFill/>
            <a:ln w="25400" cap="flat" cmpd="sng">
              <a:solidFill>
                <a:srgbClr val="086AFE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58" name="Google Shape;858;p20"/>
            <p:cNvSpPr/>
            <p:nvPr/>
          </p:nvSpPr>
          <p:spPr>
            <a:xfrm>
              <a:off x="1195441" y="1686313"/>
              <a:ext cx="633364" cy="346249"/>
            </a:xfrm>
            <a:prstGeom prst="rect">
              <a:avLst/>
            </a:prstGeom>
            <a:solidFill>
              <a:srgbClr val="92EEEE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8" b="1">
                  <a:solidFill>
                    <a:schemeClr val="lt1"/>
                  </a:solidFill>
                  <a:latin typeface="IBM Plex Sans SemiBold"/>
                  <a:ea typeface="IBM Plex Sans SemiBold"/>
                  <a:cs typeface="IBM Plex Sans SemiBold"/>
                  <a:sym typeface="IBM Plex Sans SemiBold"/>
                </a:rPr>
                <a:t>Syntactic</a:t>
              </a:r>
              <a:r>
                <a:rPr lang="en-US" sz="825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Parsing</a:t>
              </a:r>
              <a:endParaRPr/>
            </a:p>
          </p:txBody>
        </p:sp>
      </p:grpSp>
      <p:pic>
        <p:nvPicPr>
          <p:cNvPr id="851" name="Google Shape;851;p20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883" y="1873002"/>
            <a:ext cx="499667" cy="499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9" name="Google Shape;859;p20"/>
          <p:cNvCxnSpPr/>
          <p:nvPr/>
        </p:nvCxnSpPr>
        <p:spPr>
          <a:xfrm>
            <a:off x="2427137" y="2118818"/>
            <a:ext cx="1684330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60" name="Google Shape;860;p20"/>
          <p:cNvSpPr/>
          <p:nvPr/>
        </p:nvSpPr>
        <p:spPr>
          <a:xfrm>
            <a:off x="2674411" y="1960029"/>
            <a:ext cx="1063936" cy="334835"/>
          </a:xfrm>
          <a:prstGeom prst="rect">
            <a:avLst/>
          </a:prstGeom>
          <a:solidFill>
            <a:srgbClr val="92EEEE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1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EN Semantic Role Labeler</a:t>
            </a:r>
            <a:endParaRPr/>
          </a:p>
        </p:txBody>
      </p:sp>
      <p:pic>
        <p:nvPicPr>
          <p:cNvPr id="861" name="Google Shape;861;p20" descr="Image result for graph t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6441" y="1259073"/>
            <a:ext cx="563900" cy="5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20"/>
          <p:cNvSpPr txBox="1"/>
          <p:nvPr/>
        </p:nvSpPr>
        <p:spPr>
          <a:xfrm>
            <a:off x="7836866" y="1853871"/>
            <a:ext cx="1284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 Predicate-Argument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</a:t>
            </a:r>
            <a:endParaRPr/>
          </a:p>
        </p:txBody>
      </p:sp>
      <p:cxnSp>
        <p:nvCxnSpPr>
          <p:cNvPr id="863" name="Google Shape;863;p20"/>
          <p:cNvCxnSpPr>
            <a:stCxn id="843" idx="3"/>
            <a:endCxn id="854" idx="2"/>
          </p:cNvCxnSpPr>
          <p:nvPr/>
        </p:nvCxnSpPr>
        <p:spPr>
          <a:xfrm rot="10800000" flipH="1">
            <a:off x="4751576" y="1662696"/>
            <a:ext cx="2609100" cy="492000"/>
          </a:xfrm>
          <a:prstGeom prst="bentConnector2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4" name="Google Shape;864;p20"/>
          <p:cNvCxnSpPr>
            <a:stCxn id="851" idx="2"/>
            <a:endCxn id="854" idx="2"/>
          </p:cNvCxnSpPr>
          <p:nvPr/>
        </p:nvCxnSpPr>
        <p:spPr>
          <a:xfrm rot="-5400000">
            <a:off x="4406567" y="-581281"/>
            <a:ext cx="710100" cy="5197800"/>
          </a:xfrm>
          <a:prstGeom prst="bentConnector3">
            <a:avLst>
              <a:gd name="adj1" fmla="val -50077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5" name="Google Shape;865;p20"/>
          <p:cNvCxnSpPr>
            <a:stCxn id="847" idx="3"/>
            <a:endCxn id="842" idx="0"/>
          </p:cNvCxnSpPr>
          <p:nvPr/>
        </p:nvCxnSpPr>
        <p:spPr>
          <a:xfrm>
            <a:off x="2418663" y="1193275"/>
            <a:ext cx="2138700" cy="134400"/>
          </a:xfrm>
          <a:prstGeom prst="bentConnector2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6" name="Google Shape;866;p20"/>
          <p:cNvCxnSpPr>
            <a:stCxn id="847" idx="0"/>
            <a:endCxn id="854" idx="0"/>
          </p:cNvCxnSpPr>
          <p:nvPr/>
        </p:nvCxnSpPr>
        <p:spPr>
          <a:xfrm rot="-5400000" flipH="1">
            <a:off x="4572580" y="-1460309"/>
            <a:ext cx="384300" cy="5191800"/>
          </a:xfrm>
          <a:prstGeom prst="bentConnector3">
            <a:avLst>
              <a:gd name="adj1" fmla="val -26438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67" name="Google Shape;867;p20"/>
          <p:cNvSpPr txBox="1"/>
          <p:nvPr/>
        </p:nvSpPr>
        <p:spPr>
          <a:xfrm>
            <a:off x="1200066" y="1359005"/>
            <a:ext cx="9194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 Parse Tree</a:t>
            </a:r>
            <a:endParaRPr/>
          </a:p>
        </p:txBody>
      </p:sp>
      <p:sp>
        <p:nvSpPr>
          <p:cNvPr id="868" name="Google Shape;868;p20"/>
          <p:cNvSpPr txBox="1"/>
          <p:nvPr/>
        </p:nvSpPr>
        <p:spPr>
          <a:xfrm>
            <a:off x="513934" y="2414935"/>
            <a:ext cx="3854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869" name="Google Shape;869;p20"/>
          <p:cNvSpPr txBox="1"/>
          <p:nvPr/>
        </p:nvSpPr>
        <p:spPr>
          <a:xfrm>
            <a:off x="513934" y="1467395"/>
            <a:ext cx="3854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</a:t>
            </a:r>
            <a:endParaRPr/>
          </a:p>
        </p:txBody>
      </p:sp>
      <p:pic>
        <p:nvPicPr>
          <p:cNvPr id="870" name="Google Shape;87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441" y="1240296"/>
            <a:ext cx="1702241" cy="509687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0"/>
          <p:cNvSpPr txBox="1"/>
          <p:nvPr/>
        </p:nvSpPr>
        <p:spPr>
          <a:xfrm>
            <a:off x="7266622" y="239322"/>
            <a:ext cx="1547218" cy="307777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How we revamp?</a:t>
            </a:r>
            <a:endParaRPr sz="1400" b="1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72" name="Google Shape;872;p20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20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73" name="Google Shape;873;p20"/>
          <p:cNvSpPr/>
          <p:nvPr/>
        </p:nvSpPr>
        <p:spPr>
          <a:xfrm>
            <a:off x="6349865" y="611090"/>
            <a:ext cx="2274077" cy="1771625"/>
          </a:xfrm>
          <a:prstGeom prst="irregularSeal2">
            <a:avLst/>
          </a:prstGeom>
          <a:noFill/>
          <a:ln w="825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4" name="Google Shape;874;p20"/>
          <p:cNvSpPr txBox="1"/>
          <p:nvPr/>
        </p:nvSpPr>
        <p:spPr>
          <a:xfrm>
            <a:off x="376995" y="3056491"/>
            <a:ext cx="22926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R1) Component Selection</a:t>
            </a:r>
            <a:endParaRPr/>
          </a:p>
        </p:txBody>
      </p:sp>
      <p:sp>
        <p:nvSpPr>
          <p:cNvPr id="875" name="Google Shape;875;p20"/>
          <p:cNvSpPr txBox="1"/>
          <p:nvPr/>
        </p:nvSpPr>
        <p:spPr>
          <a:xfrm>
            <a:off x="1487372" y="3391708"/>
            <a:ext cx="144783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Bitext (EN-TL)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Europarl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Tatoeba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Opensubtitles</a:t>
            </a:r>
            <a:endParaRPr/>
          </a:p>
        </p:txBody>
      </p:sp>
      <p:sp>
        <p:nvSpPr>
          <p:cNvPr id="876" name="Google Shape;876;p20"/>
          <p:cNvSpPr txBox="1"/>
          <p:nvPr/>
        </p:nvSpPr>
        <p:spPr>
          <a:xfrm>
            <a:off x="3502065" y="3365108"/>
            <a:ext cx="13789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Syntactic Parser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STANFORD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Stanza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Spacy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UDPipe</a:t>
            </a:r>
            <a:endParaRPr/>
          </a:p>
        </p:txBody>
      </p:sp>
      <p:sp>
        <p:nvSpPr>
          <p:cNvPr id="877" name="Google Shape;877;p20"/>
          <p:cNvSpPr txBox="1"/>
          <p:nvPr/>
        </p:nvSpPr>
        <p:spPr>
          <a:xfrm>
            <a:off x="5196566" y="3369283"/>
            <a:ext cx="161294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Aligner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Berkeley Aligner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Simalign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Awesome Align</a:t>
            </a:r>
            <a:endParaRPr/>
          </a:p>
        </p:txBody>
      </p:sp>
      <p:sp>
        <p:nvSpPr>
          <p:cNvPr id="878" name="Google Shape;878;p20"/>
          <p:cNvSpPr txBox="1"/>
          <p:nvPr/>
        </p:nvSpPr>
        <p:spPr>
          <a:xfrm>
            <a:off x="7106013" y="3365108"/>
            <a:ext cx="21012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 SRL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ClearNLP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MATE-SRL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Neural SRL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Span- and dependency-based SRL</a:t>
            </a:r>
            <a:endParaRPr/>
          </a:p>
        </p:txBody>
      </p:sp>
      <p:grpSp>
        <p:nvGrpSpPr>
          <p:cNvPr id="879" name="Google Shape;879;p20"/>
          <p:cNvGrpSpPr/>
          <p:nvPr/>
        </p:nvGrpSpPr>
        <p:grpSpPr>
          <a:xfrm>
            <a:off x="234808" y="3671399"/>
            <a:ext cx="890489" cy="551306"/>
            <a:chOff x="376995" y="4299607"/>
            <a:chExt cx="890489" cy="551306"/>
          </a:xfrm>
        </p:grpSpPr>
        <p:grpSp>
          <p:nvGrpSpPr>
            <p:cNvPr id="880" name="Google Shape;880;p20"/>
            <p:cNvGrpSpPr/>
            <p:nvPr/>
          </p:nvGrpSpPr>
          <p:grpSpPr>
            <a:xfrm>
              <a:off x="681432" y="4324206"/>
              <a:ext cx="562817" cy="526707"/>
              <a:chOff x="716029" y="4347203"/>
              <a:chExt cx="562817" cy="526707"/>
            </a:xfrm>
          </p:grpSpPr>
          <p:sp>
            <p:nvSpPr>
              <p:cNvPr id="881" name="Google Shape;881;p20"/>
              <p:cNvSpPr txBox="1"/>
              <p:nvPr/>
            </p:nvSpPr>
            <p:spPr>
              <a:xfrm>
                <a:off x="723886" y="4619994"/>
                <a:ext cx="55496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UP2.0</a:t>
                </a:r>
                <a:endParaRPr/>
              </a:p>
            </p:txBody>
          </p:sp>
          <p:sp>
            <p:nvSpPr>
              <p:cNvPr id="882" name="Google Shape;882;p20"/>
              <p:cNvSpPr txBox="1"/>
              <p:nvPr/>
            </p:nvSpPr>
            <p:spPr>
              <a:xfrm>
                <a:off x="716029" y="4347203"/>
                <a:ext cx="55496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UP1.0</a:t>
                </a:r>
                <a:endParaRPr/>
              </a:p>
            </p:txBody>
          </p:sp>
        </p:grpSp>
        <p:sp>
          <p:nvSpPr>
            <p:cNvPr id="883" name="Google Shape;883;p20"/>
            <p:cNvSpPr/>
            <p:nvPr/>
          </p:nvSpPr>
          <p:spPr>
            <a:xfrm>
              <a:off x="376995" y="4299607"/>
              <a:ext cx="890489" cy="527769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884" name="Google Shape;884;p20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2561" y="3991159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0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10506" y="3985224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20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6219" y="3722514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20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96028" y="3570957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20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09066" y="3583898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20" descr="Badge 1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05852" y="3570957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20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7077" y="3977835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20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5196" y="3789067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20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53874" y="3606323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0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27291" y="3949914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20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85879" y="3764389"/>
            <a:ext cx="200883" cy="20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20" descr="Badge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06293" y="4136392"/>
            <a:ext cx="200883" cy="20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21"/>
          <p:cNvGrpSpPr/>
          <p:nvPr/>
        </p:nvGrpSpPr>
        <p:grpSpPr>
          <a:xfrm>
            <a:off x="4532076" y="904530"/>
            <a:ext cx="4323423" cy="3676179"/>
            <a:chOff x="1459068" y="644725"/>
            <a:chExt cx="5805799" cy="4290869"/>
          </a:xfrm>
        </p:grpSpPr>
        <p:cxnSp>
          <p:nvCxnSpPr>
            <p:cNvPr id="901" name="Google Shape;901;p21"/>
            <p:cNvCxnSpPr/>
            <p:nvPr/>
          </p:nvCxnSpPr>
          <p:spPr>
            <a:xfrm>
              <a:off x="1459068" y="1131536"/>
              <a:ext cx="308823" cy="0"/>
            </a:xfrm>
            <a:prstGeom prst="straightConnector1">
              <a:avLst/>
            </a:prstGeom>
            <a:noFill/>
            <a:ln w="28575" cap="flat" cmpd="sng">
              <a:solidFill>
                <a:srgbClr val="737373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902" name="Google Shape;902;p21"/>
            <p:cNvSpPr txBox="1"/>
            <p:nvPr/>
          </p:nvSpPr>
          <p:spPr>
            <a:xfrm rot="-5400000">
              <a:off x="1385425" y="753781"/>
              <a:ext cx="507425" cy="289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Input</a:t>
              </a:r>
              <a:endParaRPr/>
            </a:p>
          </p:txBody>
        </p:sp>
        <p:sp>
          <p:nvSpPr>
            <p:cNvPr id="903" name="Google Shape;903;p21"/>
            <p:cNvSpPr txBox="1"/>
            <p:nvPr/>
          </p:nvSpPr>
          <p:spPr>
            <a:xfrm rot="-5400000">
              <a:off x="1057172" y="1895691"/>
              <a:ext cx="1137967" cy="289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Hybrid Projection</a:t>
              </a:r>
              <a:endParaRPr/>
            </a:p>
          </p:txBody>
        </p:sp>
        <p:sp>
          <p:nvSpPr>
            <p:cNvPr id="904" name="Google Shape;904;p21"/>
            <p:cNvSpPr txBox="1"/>
            <p:nvPr/>
          </p:nvSpPr>
          <p:spPr>
            <a:xfrm rot="-5400000">
              <a:off x="915425" y="3600214"/>
              <a:ext cx="1429848" cy="289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Bootstrapped Learning</a:t>
              </a:r>
              <a:endParaRPr/>
            </a:p>
          </p:txBody>
        </p:sp>
        <p:grpSp>
          <p:nvGrpSpPr>
            <p:cNvPr id="905" name="Google Shape;905;p21"/>
            <p:cNvGrpSpPr/>
            <p:nvPr/>
          </p:nvGrpSpPr>
          <p:grpSpPr>
            <a:xfrm>
              <a:off x="1862902" y="685523"/>
              <a:ext cx="1835965" cy="374797"/>
              <a:chOff x="2324076" y="379284"/>
              <a:chExt cx="3146480" cy="724994"/>
            </a:xfrm>
          </p:grpSpPr>
          <p:sp>
            <p:nvSpPr>
              <p:cNvPr id="906" name="Google Shape;906;p21"/>
              <p:cNvSpPr txBox="1"/>
              <p:nvPr/>
            </p:nvSpPr>
            <p:spPr>
              <a:xfrm>
                <a:off x="2324076" y="409376"/>
                <a:ext cx="3146480" cy="694902"/>
              </a:xfrm>
              <a:prstGeom prst="rect">
                <a:avLst/>
              </a:prstGeom>
              <a:solidFill>
                <a:srgbClr val="F7D4E1"/>
              </a:solidFill>
              <a:ln w="19050" cap="flat" cmpd="sng">
                <a:solidFill>
                  <a:srgbClr val="FA75A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Semantic labels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(Predicates + Arguments)</a:t>
                </a:r>
                <a:endParaRPr/>
              </a:p>
            </p:txBody>
          </p:sp>
          <p:sp>
            <p:nvSpPr>
              <p:cNvPr id="907" name="Google Shape;907;p21"/>
              <p:cNvSpPr txBox="1"/>
              <p:nvPr/>
            </p:nvSpPr>
            <p:spPr>
              <a:xfrm>
                <a:off x="4143878" y="379284"/>
                <a:ext cx="1277193" cy="416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EN-NNSRL</a:t>
                </a:r>
                <a:endParaRPr/>
              </a:p>
            </p:txBody>
          </p:sp>
        </p:grpSp>
        <p:grpSp>
          <p:nvGrpSpPr>
            <p:cNvPr id="908" name="Google Shape;908;p21"/>
            <p:cNvGrpSpPr/>
            <p:nvPr/>
          </p:nvGrpSpPr>
          <p:grpSpPr>
            <a:xfrm>
              <a:off x="5245174" y="697900"/>
              <a:ext cx="1789122" cy="359240"/>
              <a:chOff x="2324075" y="409374"/>
              <a:chExt cx="3066202" cy="694903"/>
            </a:xfrm>
          </p:grpSpPr>
          <p:sp>
            <p:nvSpPr>
              <p:cNvPr id="909" name="Google Shape;909;p21"/>
              <p:cNvSpPr txBox="1"/>
              <p:nvPr/>
            </p:nvSpPr>
            <p:spPr>
              <a:xfrm>
                <a:off x="2324075" y="409374"/>
                <a:ext cx="3066202" cy="694903"/>
              </a:xfrm>
              <a:prstGeom prst="rect">
                <a:avLst/>
              </a:prstGeom>
              <a:solidFill>
                <a:srgbClr val="F7D4E1"/>
              </a:solidFill>
              <a:ln w="19050" cap="flat" cmpd="sng">
                <a:solidFill>
                  <a:srgbClr val="FA75A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Semantic labels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(Predicates + Arguments)</a:t>
                </a:r>
                <a:endParaRPr/>
              </a:p>
            </p:txBody>
          </p:sp>
          <p:sp>
            <p:nvSpPr>
              <p:cNvPr id="910" name="Google Shape;910;p21"/>
              <p:cNvSpPr txBox="1"/>
              <p:nvPr/>
            </p:nvSpPr>
            <p:spPr>
              <a:xfrm>
                <a:off x="4197430" y="409374"/>
                <a:ext cx="1026330" cy="416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accent4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EN-SRL</a:t>
                </a:r>
                <a:endParaRPr/>
              </a:p>
            </p:txBody>
          </p:sp>
        </p:grpSp>
        <p:grpSp>
          <p:nvGrpSpPr>
            <p:cNvPr id="911" name="Google Shape;911;p21"/>
            <p:cNvGrpSpPr/>
            <p:nvPr/>
          </p:nvGrpSpPr>
          <p:grpSpPr>
            <a:xfrm>
              <a:off x="3751320" y="697901"/>
              <a:ext cx="1479850" cy="359240"/>
              <a:chOff x="2324075" y="409374"/>
              <a:chExt cx="3147994" cy="694903"/>
            </a:xfrm>
          </p:grpSpPr>
          <p:sp>
            <p:nvSpPr>
              <p:cNvPr id="912" name="Google Shape;912;p21"/>
              <p:cNvSpPr txBox="1"/>
              <p:nvPr/>
            </p:nvSpPr>
            <p:spPr>
              <a:xfrm>
                <a:off x="2324075" y="409374"/>
                <a:ext cx="3066200" cy="694903"/>
              </a:xfrm>
              <a:prstGeom prst="rect">
                <a:avLst/>
              </a:prstGeom>
              <a:solidFill>
                <a:srgbClr val="B3FFFC"/>
              </a:solidFill>
              <a:ln w="19050" cap="flat" cmpd="sng">
                <a:solidFill>
                  <a:srgbClr val="00BA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Syntactic labels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endParaRPr>
              </a:p>
            </p:txBody>
          </p:sp>
          <p:sp>
            <p:nvSpPr>
              <p:cNvPr id="913" name="Google Shape;913;p21"/>
              <p:cNvSpPr txBox="1"/>
              <p:nvPr/>
            </p:nvSpPr>
            <p:spPr>
              <a:xfrm>
                <a:off x="4711011" y="422535"/>
                <a:ext cx="761058" cy="416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accent2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TL</a:t>
                </a:r>
                <a:endParaRPr/>
              </a:p>
            </p:txBody>
          </p:sp>
        </p:grpSp>
        <p:grpSp>
          <p:nvGrpSpPr>
            <p:cNvPr id="914" name="Google Shape;914;p21"/>
            <p:cNvGrpSpPr/>
            <p:nvPr/>
          </p:nvGrpSpPr>
          <p:grpSpPr>
            <a:xfrm>
              <a:off x="4561161" y="1149131"/>
              <a:ext cx="1263118" cy="494102"/>
              <a:chOff x="7302403" y="1108696"/>
              <a:chExt cx="2164735" cy="955775"/>
            </a:xfrm>
          </p:grpSpPr>
          <p:sp>
            <p:nvSpPr>
              <p:cNvPr id="915" name="Google Shape;915;p21"/>
              <p:cNvSpPr/>
              <p:nvPr/>
            </p:nvSpPr>
            <p:spPr>
              <a:xfrm rot="5400000">
                <a:off x="7906883" y="504216"/>
                <a:ext cx="955775" cy="216473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BFBFBF"/>
              </a:solidFill>
              <a:ln w="25400" cap="flat" cmpd="sng">
                <a:solidFill>
                  <a:srgbClr val="5656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endParaRPr>
              </a:p>
            </p:txBody>
          </p:sp>
          <p:sp>
            <p:nvSpPr>
              <p:cNvPr id="916" name="Google Shape;916;p21"/>
              <p:cNvSpPr txBox="1"/>
              <p:nvPr/>
            </p:nvSpPr>
            <p:spPr>
              <a:xfrm>
                <a:off x="7801893" y="1164493"/>
                <a:ext cx="1218167" cy="625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Filtered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Projection</a:t>
                </a:r>
                <a:endParaRPr/>
              </a:p>
            </p:txBody>
          </p:sp>
        </p:grpSp>
        <p:grpSp>
          <p:nvGrpSpPr>
            <p:cNvPr id="917" name="Google Shape;917;p21"/>
            <p:cNvGrpSpPr/>
            <p:nvPr/>
          </p:nvGrpSpPr>
          <p:grpSpPr>
            <a:xfrm>
              <a:off x="2702350" y="1665851"/>
              <a:ext cx="1835964" cy="379776"/>
              <a:chOff x="2324076" y="369650"/>
              <a:chExt cx="3146478" cy="734628"/>
            </a:xfrm>
          </p:grpSpPr>
          <p:sp>
            <p:nvSpPr>
              <p:cNvPr id="918" name="Google Shape;918;p21"/>
              <p:cNvSpPr txBox="1"/>
              <p:nvPr/>
            </p:nvSpPr>
            <p:spPr>
              <a:xfrm>
                <a:off x="2324076" y="409374"/>
                <a:ext cx="3146478" cy="694904"/>
              </a:xfrm>
              <a:prstGeom prst="rect">
                <a:avLst/>
              </a:prstGeom>
              <a:solidFill>
                <a:srgbClr val="B3FFFC"/>
              </a:solidFill>
              <a:ln w="19050" cap="flat" cmpd="sng">
                <a:solidFill>
                  <a:srgbClr val="00BA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Semantic labels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(Predicates + Arguments)</a:t>
                </a:r>
                <a:endParaRPr/>
              </a:p>
            </p:txBody>
          </p:sp>
          <p:sp>
            <p:nvSpPr>
              <p:cNvPr id="919" name="Google Shape;919;p21"/>
              <p:cNvSpPr txBox="1"/>
              <p:nvPr/>
            </p:nvSpPr>
            <p:spPr>
              <a:xfrm>
                <a:off x="4140560" y="369650"/>
                <a:ext cx="1236612" cy="416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accent2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TL-</a:t>
                </a:r>
                <a:r>
                  <a:rPr lang="en-US" sz="600" b="1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NNSRL</a:t>
                </a:r>
                <a:endParaRPr sz="600" b="1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endParaRPr>
              </a:p>
            </p:txBody>
          </p:sp>
        </p:grpSp>
        <p:grpSp>
          <p:nvGrpSpPr>
            <p:cNvPr id="920" name="Google Shape;920;p21"/>
            <p:cNvGrpSpPr/>
            <p:nvPr/>
          </p:nvGrpSpPr>
          <p:grpSpPr>
            <a:xfrm>
              <a:off x="4588859" y="1681468"/>
              <a:ext cx="1835965" cy="359240"/>
              <a:chOff x="2324076" y="409375"/>
              <a:chExt cx="3146481" cy="694902"/>
            </a:xfrm>
          </p:grpSpPr>
          <p:sp>
            <p:nvSpPr>
              <p:cNvPr id="921" name="Google Shape;921;p21"/>
              <p:cNvSpPr txBox="1"/>
              <p:nvPr/>
            </p:nvSpPr>
            <p:spPr>
              <a:xfrm>
                <a:off x="2324076" y="409375"/>
                <a:ext cx="3146481" cy="694902"/>
              </a:xfrm>
              <a:prstGeom prst="rect">
                <a:avLst/>
              </a:prstGeom>
              <a:solidFill>
                <a:srgbClr val="B3FFFC"/>
              </a:solidFill>
              <a:ln w="19050" cap="flat" cmpd="sng">
                <a:solidFill>
                  <a:srgbClr val="00BA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Semantic labels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(Predicates + Arguments)</a:t>
                </a:r>
                <a:endParaRPr/>
              </a:p>
            </p:txBody>
          </p:sp>
          <p:sp>
            <p:nvSpPr>
              <p:cNvPr id="922" name="Google Shape;922;p21"/>
              <p:cNvSpPr txBox="1"/>
              <p:nvPr/>
            </p:nvSpPr>
            <p:spPr>
              <a:xfrm>
                <a:off x="4324413" y="418889"/>
                <a:ext cx="985747" cy="416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accent2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TL</a:t>
                </a:r>
                <a:r>
                  <a:rPr lang="en-US" sz="600" b="1">
                    <a:solidFill>
                      <a:schemeClr val="accent4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-SRL</a:t>
                </a:r>
                <a:endParaRPr/>
              </a:p>
            </p:txBody>
          </p:sp>
        </p:grpSp>
        <p:grpSp>
          <p:nvGrpSpPr>
            <p:cNvPr id="923" name="Google Shape;923;p21"/>
            <p:cNvGrpSpPr/>
            <p:nvPr/>
          </p:nvGrpSpPr>
          <p:grpSpPr>
            <a:xfrm>
              <a:off x="3090262" y="1147281"/>
              <a:ext cx="1263118" cy="494102"/>
              <a:chOff x="7302403" y="1108696"/>
              <a:chExt cx="2164735" cy="955775"/>
            </a:xfrm>
          </p:grpSpPr>
          <p:sp>
            <p:nvSpPr>
              <p:cNvPr id="924" name="Google Shape;924;p21"/>
              <p:cNvSpPr/>
              <p:nvPr/>
            </p:nvSpPr>
            <p:spPr>
              <a:xfrm rot="5400000">
                <a:off x="7906883" y="504216"/>
                <a:ext cx="955775" cy="216473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BFBFBF"/>
              </a:solidFill>
              <a:ln w="25400" cap="flat" cmpd="sng">
                <a:solidFill>
                  <a:srgbClr val="5656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endParaRPr>
              </a:p>
            </p:txBody>
          </p:sp>
          <p:sp>
            <p:nvSpPr>
              <p:cNvPr id="925" name="Google Shape;925;p21"/>
              <p:cNvSpPr txBox="1"/>
              <p:nvPr/>
            </p:nvSpPr>
            <p:spPr>
              <a:xfrm>
                <a:off x="7761142" y="1168072"/>
                <a:ext cx="1218167" cy="625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Filtered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Projection</a:t>
                </a:r>
                <a:endParaRPr/>
              </a:p>
            </p:txBody>
          </p:sp>
        </p:grpSp>
        <p:grpSp>
          <p:nvGrpSpPr>
            <p:cNvPr id="926" name="Google Shape;926;p21"/>
            <p:cNvGrpSpPr/>
            <p:nvPr/>
          </p:nvGrpSpPr>
          <p:grpSpPr>
            <a:xfrm>
              <a:off x="3993947" y="2140128"/>
              <a:ext cx="1088734" cy="367238"/>
              <a:chOff x="7302403" y="1108696"/>
              <a:chExt cx="2164735" cy="955775"/>
            </a:xfrm>
          </p:grpSpPr>
          <p:sp>
            <p:nvSpPr>
              <p:cNvPr id="927" name="Google Shape;927;p21"/>
              <p:cNvSpPr/>
              <p:nvPr/>
            </p:nvSpPr>
            <p:spPr>
              <a:xfrm rot="5400000">
                <a:off x="7906883" y="504216"/>
                <a:ext cx="955775" cy="216473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BFBFBF"/>
              </a:solidFill>
              <a:ln w="25400" cap="flat" cmpd="sng">
                <a:solidFill>
                  <a:srgbClr val="5656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endParaRPr>
              </a:p>
            </p:txBody>
          </p:sp>
          <p:sp>
            <p:nvSpPr>
              <p:cNvPr id="928" name="Google Shape;928;p21"/>
              <p:cNvSpPr txBox="1"/>
              <p:nvPr/>
            </p:nvSpPr>
            <p:spPr>
              <a:xfrm>
                <a:off x="7810813" y="1199605"/>
                <a:ext cx="1147916" cy="8414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Hybrid</a:t>
                </a: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endParaRPr>
              </a:p>
            </p:txBody>
          </p:sp>
        </p:grpSp>
        <p:grpSp>
          <p:nvGrpSpPr>
            <p:cNvPr id="929" name="Google Shape;929;p21"/>
            <p:cNvGrpSpPr/>
            <p:nvPr/>
          </p:nvGrpSpPr>
          <p:grpSpPr>
            <a:xfrm>
              <a:off x="3689455" y="2516226"/>
              <a:ext cx="1846280" cy="385573"/>
              <a:chOff x="2324076" y="358437"/>
              <a:chExt cx="3164158" cy="745838"/>
            </a:xfrm>
          </p:grpSpPr>
          <p:sp>
            <p:nvSpPr>
              <p:cNvPr id="930" name="Google Shape;930;p21"/>
              <p:cNvSpPr txBox="1"/>
              <p:nvPr/>
            </p:nvSpPr>
            <p:spPr>
              <a:xfrm>
                <a:off x="2324076" y="409375"/>
                <a:ext cx="3146478" cy="694900"/>
              </a:xfrm>
              <a:prstGeom prst="rect">
                <a:avLst/>
              </a:prstGeom>
              <a:solidFill>
                <a:srgbClr val="B3FFFC"/>
              </a:solidFill>
              <a:ln w="19050" cap="flat" cmpd="sng">
                <a:solidFill>
                  <a:srgbClr val="00BA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Semantic labels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(Predicates + Arguments)</a:t>
                </a:r>
                <a:endParaRPr/>
              </a:p>
            </p:txBody>
          </p:sp>
          <p:sp>
            <p:nvSpPr>
              <p:cNvPr id="931" name="Google Shape;931;p21"/>
              <p:cNvSpPr txBox="1"/>
              <p:nvPr/>
            </p:nvSpPr>
            <p:spPr>
              <a:xfrm>
                <a:off x="4875091" y="358437"/>
                <a:ext cx="613143" cy="416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accent2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TL</a:t>
                </a:r>
                <a:endParaRPr/>
              </a:p>
            </p:txBody>
          </p:sp>
        </p:grpSp>
        <p:grpSp>
          <p:nvGrpSpPr>
            <p:cNvPr id="932" name="Google Shape;932;p21"/>
            <p:cNvGrpSpPr/>
            <p:nvPr/>
          </p:nvGrpSpPr>
          <p:grpSpPr>
            <a:xfrm>
              <a:off x="2299239" y="3250424"/>
              <a:ext cx="1318499" cy="332811"/>
              <a:chOff x="2324076" y="391008"/>
              <a:chExt cx="3163103" cy="643778"/>
            </a:xfrm>
          </p:grpSpPr>
          <p:sp>
            <p:nvSpPr>
              <p:cNvPr id="933" name="Google Shape;933;p21"/>
              <p:cNvSpPr txBox="1"/>
              <p:nvPr/>
            </p:nvSpPr>
            <p:spPr>
              <a:xfrm>
                <a:off x="2324076" y="409375"/>
                <a:ext cx="3146476" cy="625411"/>
              </a:xfrm>
              <a:prstGeom prst="rect">
                <a:avLst/>
              </a:prstGeom>
              <a:solidFill>
                <a:srgbClr val="B3FFFC"/>
              </a:solidFill>
              <a:ln w="19050" cap="flat" cmpd="sng">
                <a:solidFill>
                  <a:srgbClr val="00BA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Incomplete 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Semantic labels</a:t>
                </a:r>
                <a:endParaRPr/>
              </a:p>
            </p:txBody>
          </p:sp>
          <p:sp>
            <p:nvSpPr>
              <p:cNvPr id="934" name="Google Shape;934;p21"/>
              <p:cNvSpPr txBox="1"/>
              <p:nvPr/>
            </p:nvSpPr>
            <p:spPr>
              <a:xfrm>
                <a:off x="4574489" y="391008"/>
                <a:ext cx="912690" cy="416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accent2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TL</a:t>
                </a:r>
                <a:endParaRPr/>
              </a:p>
            </p:txBody>
          </p:sp>
        </p:grpSp>
        <p:grpSp>
          <p:nvGrpSpPr>
            <p:cNvPr id="935" name="Google Shape;935;p21"/>
            <p:cNvGrpSpPr/>
            <p:nvPr/>
          </p:nvGrpSpPr>
          <p:grpSpPr>
            <a:xfrm>
              <a:off x="3689455" y="3250424"/>
              <a:ext cx="1625387" cy="332811"/>
              <a:chOff x="2324076" y="391008"/>
              <a:chExt cx="3236773" cy="643778"/>
            </a:xfrm>
          </p:grpSpPr>
          <p:sp>
            <p:nvSpPr>
              <p:cNvPr id="936" name="Google Shape;936;p21"/>
              <p:cNvSpPr txBox="1"/>
              <p:nvPr/>
            </p:nvSpPr>
            <p:spPr>
              <a:xfrm>
                <a:off x="2324076" y="409375"/>
                <a:ext cx="3146476" cy="625411"/>
              </a:xfrm>
              <a:prstGeom prst="rect">
                <a:avLst/>
              </a:prstGeom>
              <a:solidFill>
                <a:srgbClr val="B3FFFC"/>
              </a:solidFill>
              <a:ln w="31750" cap="flat" cmpd="sng">
                <a:solidFill>
                  <a:srgbClr val="00BA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Predicate Complete 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Semantic labels</a:t>
                </a:r>
                <a:endParaRPr/>
              </a:p>
            </p:txBody>
          </p:sp>
          <p:sp>
            <p:nvSpPr>
              <p:cNvPr id="937" name="Google Shape;937;p21"/>
              <p:cNvSpPr txBox="1"/>
              <p:nvPr/>
            </p:nvSpPr>
            <p:spPr>
              <a:xfrm>
                <a:off x="4848395" y="391008"/>
                <a:ext cx="712454" cy="416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accent2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TL</a:t>
                </a:r>
                <a:endParaRPr/>
              </a:p>
            </p:txBody>
          </p:sp>
        </p:grpSp>
        <p:grpSp>
          <p:nvGrpSpPr>
            <p:cNvPr id="938" name="Google Shape;938;p21"/>
            <p:cNvGrpSpPr/>
            <p:nvPr/>
          </p:nvGrpSpPr>
          <p:grpSpPr>
            <a:xfrm>
              <a:off x="5349713" y="3269594"/>
              <a:ext cx="1626644" cy="323316"/>
              <a:chOff x="2324076" y="409375"/>
              <a:chExt cx="3239275" cy="625411"/>
            </a:xfrm>
          </p:grpSpPr>
          <p:sp>
            <p:nvSpPr>
              <p:cNvPr id="939" name="Google Shape;939;p21"/>
              <p:cNvSpPr txBox="1"/>
              <p:nvPr/>
            </p:nvSpPr>
            <p:spPr>
              <a:xfrm>
                <a:off x="2324076" y="409375"/>
                <a:ext cx="3146476" cy="625411"/>
              </a:xfrm>
              <a:prstGeom prst="rect">
                <a:avLst/>
              </a:prstGeom>
              <a:solidFill>
                <a:srgbClr val="B3FFFC"/>
              </a:solidFill>
              <a:ln w="19050" cap="flat" cmpd="sng">
                <a:solidFill>
                  <a:srgbClr val="00BAB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Argument Complete 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Semantic labels</a:t>
                </a:r>
                <a:endParaRPr/>
              </a:p>
            </p:txBody>
          </p:sp>
          <p:sp>
            <p:nvSpPr>
              <p:cNvPr id="940" name="Google Shape;940;p21"/>
              <p:cNvSpPr txBox="1"/>
              <p:nvPr/>
            </p:nvSpPr>
            <p:spPr>
              <a:xfrm>
                <a:off x="4850898" y="409375"/>
                <a:ext cx="712453" cy="416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accent2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TL</a:t>
                </a:r>
                <a:endParaRPr/>
              </a:p>
            </p:txBody>
          </p:sp>
        </p:grpSp>
        <p:cxnSp>
          <p:nvCxnSpPr>
            <p:cNvPr id="941" name="Google Shape;941;p21"/>
            <p:cNvCxnSpPr/>
            <p:nvPr/>
          </p:nvCxnSpPr>
          <p:spPr>
            <a:xfrm flipH="1">
              <a:off x="2955024" y="2958057"/>
              <a:ext cx="1652413" cy="301862"/>
            </a:xfrm>
            <a:prstGeom prst="straightConnector1">
              <a:avLst/>
            </a:prstGeom>
            <a:noFill/>
            <a:ln w="6985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2" name="Google Shape;942;p21"/>
            <p:cNvCxnSpPr/>
            <p:nvPr/>
          </p:nvCxnSpPr>
          <p:spPr>
            <a:xfrm>
              <a:off x="4607437" y="2958057"/>
              <a:ext cx="0" cy="311537"/>
            </a:xfrm>
            <a:prstGeom prst="straightConnector1">
              <a:avLst/>
            </a:prstGeom>
            <a:noFill/>
            <a:ln w="6985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3" name="Google Shape;943;p21"/>
            <p:cNvCxnSpPr/>
            <p:nvPr/>
          </p:nvCxnSpPr>
          <p:spPr>
            <a:xfrm>
              <a:off x="4607437" y="2958057"/>
              <a:ext cx="1532298" cy="311537"/>
            </a:xfrm>
            <a:prstGeom prst="straightConnector1">
              <a:avLst/>
            </a:prstGeom>
            <a:noFill/>
            <a:ln w="69850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944" name="Google Shape;944;p21"/>
            <p:cNvGrpSpPr/>
            <p:nvPr/>
          </p:nvGrpSpPr>
          <p:grpSpPr>
            <a:xfrm>
              <a:off x="4706869" y="3706195"/>
              <a:ext cx="1263118" cy="494102"/>
              <a:chOff x="7302403" y="1108696"/>
              <a:chExt cx="2164735" cy="955775"/>
            </a:xfrm>
          </p:grpSpPr>
          <p:sp>
            <p:nvSpPr>
              <p:cNvPr id="945" name="Google Shape;945;p21"/>
              <p:cNvSpPr/>
              <p:nvPr/>
            </p:nvSpPr>
            <p:spPr>
              <a:xfrm rot="5400000">
                <a:off x="7906883" y="504216"/>
                <a:ext cx="955775" cy="216473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BFBFBF"/>
              </a:solidFill>
              <a:ln w="25400" cap="flat" cmpd="sng">
                <a:solidFill>
                  <a:srgbClr val="5656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endParaRPr>
              </a:p>
            </p:txBody>
          </p:sp>
          <p:sp>
            <p:nvSpPr>
              <p:cNvPr id="946" name="Google Shape;946;p21"/>
              <p:cNvSpPr txBox="1"/>
              <p:nvPr/>
            </p:nvSpPr>
            <p:spPr>
              <a:xfrm>
                <a:off x="7881211" y="1164493"/>
                <a:ext cx="1059531" cy="625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Polyglot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chemeClr val="lt1"/>
                    </a:solidFill>
                    <a:latin typeface="IBM Plex Sans Light"/>
                    <a:ea typeface="IBM Plex Sans Light"/>
                    <a:cs typeface="IBM Plex Sans Light"/>
                    <a:sym typeface="IBM Plex Sans Light"/>
                  </a:rPr>
                  <a:t>Training</a:t>
                </a:r>
                <a:endParaRPr/>
              </a:p>
            </p:txBody>
          </p:sp>
        </p:grpSp>
        <p:sp>
          <p:nvSpPr>
            <p:cNvPr id="947" name="Google Shape;947;p21"/>
            <p:cNvSpPr/>
            <p:nvPr/>
          </p:nvSpPr>
          <p:spPr>
            <a:xfrm rot="10800000" flipH="1">
              <a:off x="2780884" y="3657423"/>
              <a:ext cx="2683879" cy="1119797"/>
            </a:xfrm>
            <a:prstGeom prst="uturnArrow">
              <a:avLst>
                <a:gd name="adj1" fmla="val 18050"/>
                <a:gd name="adj2" fmla="val 25000"/>
                <a:gd name="adj3" fmla="val 0"/>
                <a:gd name="adj4" fmla="val 17471"/>
                <a:gd name="adj5" fmla="val 12259"/>
              </a:avLst>
            </a:prstGeom>
            <a:solidFill>
              <a:srgbClr val="A5A5A5"/>
            </a:solidFill>
            <a:ln w="19050" cap="flat" cmpd="sng">
              <a:solidFill>
                <a:srgbClr val="8C8C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IBM Plex Sans Light"/>
                <a:buNone/>
              </a:pPr>
              <a:endParaRPr sz="12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 rot="5400000" flipH="1">
              <a:off x="5119834" y="2632187"/>
              <a:ext cx="2298138" cy="1991928"/>
            </a:xfrm>
            <a:prstGeom prst="uturnArrow">
              <a:avLst>
                <a:gd name="adj1" fmla="val 10324"/>
                <a:gd name="adj2" fmla="val 10378"/>
                <a:gd name="adj3" fmla="val 17274"/>
                <a:gd name="adj4" fmla="val 43750"/>
                <a:gd name="adj5" fmla="val 86808"/>
              </a:avLst>
            </a:prstGeom>
            <a:solidFill>
              <a:srgbClr val="A5A5A5"/>
            </a:solidFill>
            <a:ln w="19050" cap="flat" cmpd="sng">
              <a:solidFill>
                <a:srgbClr val="8C8C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IBM Plex Sans Light"/>
                <a:buNone/>
              </a:pPr>
              <a:endParaRPr sz="12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4775850" y="4249943"/>
              <a:ext cx="1148194" cy="685651"/>
            </a:xfrm>
            <a:prstGeom prst="ellipse">
              <a:avLst/>
            </a:prstGeom>
            <a:solidFill>
              <a:srgbClr val="ACACAC"/>
            </a:solidFill>
            <a:ln w="19050" cap="flat" cmpd="sng">
              <a:solidFill>
                <a:srgbClr val="8C8C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NNSRL Model</a:t>
              </a:r>
              <a:endParaRPr sz="1000" i="0" u="none" strike="noStrike" cap="none">
                <a:solidFill>
                  <a:schemeClr val="lt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50" name="Google Shape;950;p21"/>
            <p:cNvSpPr txBox="1"/>
            <p:nvPr/>
          </p:nvSpPr>
          <p:spPr>
            <a:xfrm>
              <a:off x="2475965" y="2769859"/>
              <a:ext cx="1121747" cy="359240"/>
            </a:xfrm>
            <a:prstGeom prst="rect">
              <a:avLst/>
            </a:prstGeom>
            <a:noFill/>
            <a:ln w="9525" cap="flat" cmpd="sng">
              <a:solidFill>
                <a:srgbClr val="73737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rgbClr val="A1195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Check  Completeness</a:t>
              </a:r>
              <a:endParaRPr/>
            </a:p>
          </p:txBody>
        </p:sp>
        <p:cxnSp>
          <p:nvCxnSpPr>
            <p:cNvPr id="951" name="Google Shape;951;p21"/>
            <p:cNvCxnSpPr/>
            <p:nvPr/>
          </p:nvCxnSpPr>
          <p:spPr>
            <a:xfrm>
              <a:off x="1475937" y="2949154"/>
              <a:ext cx="308823" cy="0"/>
            </a:xfrm>
            <a:prstGeom prst="straightConnector1">
              <a:avLst/>
            </a:prstGeom>
            <a:noFill/>
            <a:ln w="28575" cap="flat" cmpd="sng">
              <a:solidFill>
                <a:srgbClr val="73737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952" name="Google Shape;952;p21"/>
            <p:cNvCxnSpPr/>
            <p:nvPr/>
          </p:nvCxnSpPr>
          <p:spPr>
            <a:xfrm flipH="1">
              <a:off x="1768892" y="684893"/>
              <a:ext cx="500" cy="4092327"/>
            </a:xfrm>
            <a:prstGeom prst="straightConnector1">
              <a:avLst/>
            </a:prstGeom>
            <a:noFill/>
            <a:ln w="28575" cap="flat" cmpd="sng">
              <a:solidFill>
                <a:srgbClr val="737373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953" name="Google Shape;953;p21"/>
          <p:cNvSpPr txBox="1"/>
          <p:nvPr/>
        </p:nvSpPr>
        <p:spPr>
          <a:xfrm>
            <a:off x="288501" y="270978"/>
            <a:ext cx="461130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Annotation Projection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4" name="Google Shape;954;p21"/>
          <p:cNvSpPr txBox="1"/>
          <p:nvPr/>
        </p:nvSpPr>
        <p:spPr>
          <a:xfrm>
            <a:off x="7266622" y="239322"/>
            <a:ext cx="1547218" cy="307777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How we revamp?</a:t>
            </a:r>
            <a:endParaRPr sz="1400" b="1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55" name="Google Shape;955;p21"/>
          <p:cNvSpPr txBox="1"/>
          <p:nvPr/>
        </p:nvSpPr>
        <p:spPr>
          <a:xfrm>
            <a:off x="2044597" y="4621736"/>
            <a:ext cx="709940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EN-SRL: EN SRL labels using SRL model from UP1.0                    EN-NNSRL: EN SRL labels using SRL model from UP2.0</a:t>
            </a:r>
            <a:endParaRPr/>
          </a:p>
        </p:txBody>
      </p:sp>
      <p:sp>
        <p:nvSpPr>
          <p:cNvPr id="956" name="Google Shape;956;p21"/>
          <p:cNvSpPr txBox="1"/>
          <p:nvPr/>
        </p:nvSpPr>
        <p:spPr>
          <a:xfrm>
            <a:off x="221033" y="924389"/>
            <a:ext cx="4063241" cy="19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We follow the same two-stage process in UP-1.0.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</a:t>
            </a:r>
            <a:r>
              <a:rPr lang="en-US" sz="135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pply a </a:t>
            </a:r>
            <a:r>
              <a:rPr lang="en-US" sz="1350" b="1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filtered annotation projection </a:t>
            </a:r>
            <a:r>
              <a:rPr lang="en-US" sz="135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to parallel corpora to achieve annotations with high precision for target-language. </a:t>
            </a:r>
            <a:endParaRPr/>
          </a:p>
          <a:p>
            <a:pPr marL="285750" marR="0" lvl="0" indent="-2000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endParaRPr sz="1350" b="0" i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</a:pPr>
            <a:r>
              <a:rPr lang="en-US" sz="135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Then we </a:t>
            </a:r>
            <a:r>
              <a:rPr lang="en-US" sz="1350" b="1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bootstrap and retrain </a:t>
            </a:r>
            <a:r>
              <a:rPr lang="en-US" sz="135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TL SRL to iteratively improve recall without reducing precision. </a:t>
            </a:r>
            <a:endParaRPr sz="135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957" name="Google Shape;957;p21"/>
          <p:cNvGrpSpPr/>
          <p:nvPr/>
        </p:nvGrpSpPr>
        <p:grpSpPr>
          <a:xfrm>
            <a:off x="4968365" y="2080234"/>
            <a:ext cx="3289233" cy="1807314"/>
            <a:chOff x="4968365" y="2080234"/>
            <a:chExt cx="3289233" cy="1807314"/>
          </a:xfrm>
        </p:grpSpPr>
        <p:pic>
          <p:nvPicPr>
            <p:cNvPr id="958" name="Google Shape;958;p21" descr="St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45368" y="2080234"/>
              <a:ext cx="434734" cy="434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9" name="Google Shape;959;p21" descr="St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22864" y="3452814"/>
              <a:ext cx="434734" cy="434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0" name="Google Shape;960;p21" descr="St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68365" y="2474616"/>
              <a:ext cx="434734" cy="434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1" name="Google Shape;961;p21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21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2"/>
          <p:cNvSpPr txBox="1"/>
          <p:nvPr/>
        </p:nvSpPr>
        <p:spPr>
          <a:xfrm>
            <a:off x="288501" y="270978"/>
            <a:ext cx="461130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Results: Overall Performance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967" name="Google Shape;967;p22"/>
          <p:cNvGraphicFramePr/>
          <p:nvPr>
            <p:extLst>
              <p:ext uri="{D42A27DB-BD31-4B8C-83A1-F6EECF244321}">
                <p14:modId xmlns:p14="http://schemas.microsoft.com/office/powerpoint/2010/main" val="3201453117"/>
              </p:ext>
            </p:extLst>
          </p:nvPr>
        </p:nvGraphicFramePr>
        <p:xfrm>
          <a:off x="288501" y="954200"/>
          <a:ext cx="3776133" cy="277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68" name="Google Shape;968;p22"/>
          <p:cNvGraphicFramePr/>
          <p:nvPr>
            <p:extLst>
              <p:ext uri="{D42A27DB-BD31-4B8C-83A1-F6EECF244321}">
                <p14:modId xmlns:p14="http://schemas.microsoft.com/office/powerpoint/2010/main" val="669894551"/>
              </p:ext>
            </p:extLst>
          </p:nvPr>
        </p:nvGraphicFramePr>
        <p:xfrm>
          <a:off x="4741968" y="954200"/>
          <a:ext cx="3776133" cy="277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69" name="Google Shape;969;p22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22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70" name="Google Shape;970;p22"/>
          <p:cNvSpPr txBox="1"/>
          <p:nvPr/>
        </p:nvSpPr>
        <p:spPr>
          <a:xfrm>
            <a:off x="444616" y="3873134"/>
            <a:ext cx="5276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&gt; 10 points F1    on predicates and arguments </a:t>
            </a:r>
            <a:endParaRPr/>
          </a:p>
        </p:txBody>
      </p:sp>
      <p:pic>
        <p:nvPicPr>
          <p:cNvPr id="971" name="Google Shape;971;p22" descr="Arrow Right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908119" y="3835665"/>
            <a:ext cx="285226" cy="2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5"/>
          <p:cNvSpPr txBox="1"/>
          <p:nvPr/>
        </p:nvSpPr>
        <p:spPr>
          <a:xfrm>
            <a:off x="288501" y="270978"/>
            <a:ext cx="461130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Propbank Data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7" name="Google Shape;977;p25"/>
          <p:cNvSpPr txBox="1"/>
          <p:nvPr/>
        </p:nvSpPr>
        <p:spPr>
          <a:xfrm>
            <a:off x="7266622" y="239322"/>
            <a:ext cx="1712328" cy="307777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we generate?</a:t>
            </a:r>
            <a:endParaRPr/>
          </a:p>
        </p:txBody>
      </p:sp>
      <p:sp>
        <p:nvSpPr>
          <p:cNvPr id="978" name="Google Shape;978;p25"/>
          <p:cNvSpPr txBox="1"/>
          <p:nvPr/>
        </p:nvSpPr>
        <p:spPr>
          <a:xfrm>
            <a:off x="65550" y="909673"/>
            <a:ext cx="4413317" cy="414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Propbank data for 23 languages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 b="1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990"/>
              <a:buFont typeface="Noto Sans Symbols"/>
              <a:buNone/>
            </a:pPr>
            <a:r>
              <a:rPr lang="en-US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UP release contains treebanks of the corresponding UD release.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990"/>
              <a:buFont typeface="Noto Sans Symbols"/>
              <a:buNone/>
            </a:pPr>
            <a:r>
              <a:rPr lang="en-US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differentiate Gold from UP data we use the following conventions: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990"/>
              <a:buFont typeface="Noto Sans Symbols"/>
              <a:buNone/>
            </a:pPr>
            <a:r>
              <a:rPr lang="en-US" sz="1100" i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UP_&lt;language&gt;-&lt;corpus&gt;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990"/>
              <a:buFont typeface="Noto Sans Symbols"/>
              <a:buNone/>
            </a:pPr>
            <a:r>
              <a:rPr lang="en-US" sz="1100" i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GOLD_&lt;language&gt;-&lt;corpus&gt;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990"/>
              <a:buFont typeface="Noto Sans Symbols"/>
              <a:buNone/>
            </a:pPr>
            <a:r>
              <a:rPr lang="en-US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addition, each language has a folder with verb overview files (produced from the frame files) in HTML format. These files can be viewed in a browser and give an overview of all English frames that each target language verb can evoke.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endParaRPr sz="140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79" name="Google Shape;979;p25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23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980" name="Google Shape;9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4912" y="673409"/>
            <a:ext cx="2817874" cy="395958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25"/>
          <p:cNvSpPr txBox="1"/>
          <p:nvPr/>
        </p:nvSpPr>
        <p:spPr>
          <a:xfrm>
            <a:off x="65550" y="3926050"/>
            <a:ext cx="36215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https://github.com/UniversalPropositions</a:t>
            </a: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6"/>
          <p:cNvSpPr txBox="1"/>
          <p:nvPr/>
        </p:nvSpPr>
        <p:spPr>
          <a:xfrm>
            <a:off x="288501" y="270978"/>
            <a:ext cx="461130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Gold Data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7" name="Google Shape;987;p26"/>
          <p:cNvSpPr txBox="1"/>
          <p:nvPr/>
        </p:nvSpPr>
        <p:spPr>
          <a:xfrm>
            <a:off x="7266622" y="239322"/>
            <a:ext cx="1712328" cy="307777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we generate?</a:t>
            </a:r>
            <a:endParaRPr/>
          </a:p>
        </p:txBody>
      </p:sp>
      <p:pic>
        <p:nvPicPr>
          <p:cNvPr id="988" name="Google Shape;9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7105" y="1742486"/>
            <a:ext cx="3991845" cy="1424048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26"/>
          <p:cNvSpPr txBox="1"/>
          <p:nvPr/>
        </p:nvSpPr>
        <p:spPr>
          <a:xfrm>
            <a:off x="65550" y="909673"/>
            <a:ext cx="4506450" cy="347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Polish</a:t>
            </a:r>
            <a:endParaRPr/>
          </a:p>
          <a:p>
            <a:pPr marL="457202" marR="0" lvl="1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We select 100 English sentences from EN OntoNotes and translate them into Polish. </a:t>
            </a:r>
            <a:endParaRPr/>
          </a:p>
          <a:p>
            <a:pPr marL="457202" marR="0" lvl="1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Then we manually label all the predicates and arguments according to English PropBank</a:t>
            </a:r>
            <a:endParaRPr sz="1200" b="0" i="0" u="none" strike="noStrike" cap="none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Portuguese</a:t>
            </a:r>
            <a:endParaRPr/>
          </a:p>
          <a:p>
            <a:pPr marL="457202" marR="0" lvl="1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We merge the two resources (Propbank.Br, UD Bosque ), projecting the SRL annotation from Propbank.Br on top of the dependencies from UD Bosque (UD 2.9) solving inconsistencies and fixing annotation errors</a:t>
            </a:r>
            <a:endParaRPr sz="1200" b="1" i="0" u="none" strike="noStrike" cap="none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</a:pPr>
            <a:r>
              <a:rPr lang="en-US" sz="14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Vietnamese</a:t>
            </a:r>
            <a:endParaRPr/>
          </a:p>
          <a:p>
            <a:pPr marL="457202" marR="0" lvl="1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We manually labeled 378 examples randomly selected from Tatoeba corpus.</a:t>
            </a:r>
            <a:endParaRPr/>
          </a:p>
        </p:txBody>
      </p:sp>
      <p:sp>
        <p:nvSpPr>
          <p:cNvPr id="990" name="Google Shape;990;p26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24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7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25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999" name="Google Shape;999;p27"/>
          <p:cNvGrpSpPr/>
          <p:nvPr/>
        </p:nvGrpSpPr>
        <p:grpSpPr>
          <a:xfrm>
            <a:off x="3658886" y="732416"/>
            <a:ext cx="1617742" cy="1813478"/>
            <a:chOff x="1832610" y="1336859"/>
            <a:chExt cx="2118807" cy="2145221"/>
          </a:xfrm>
        </p:grpSpPr>
        <p:sp>
          <p:nvSpPr>
            <p:cNvPr id="1000" name="Google Shape;1000;p27"/>
            <p:cNvSpPr/>
            <p:nvPr/>
          </p:nvSpPr>
          <p:spPr>
            <a:xfrm>
              <a:off x="1832610" y="2624187"/>
              <a:ext cx="721009" cy="857893"/>
            </a:xfrm>
            <a:custGeom>
              <a:avLst/>
              <a:gdLst/>
              <a:ahLst/>
              <a:cxnLst/>
              <a:rect l="l" t="t" r="r" b="b"/>
              <a:pathLst>
                <a:path w="721009" h="857893" extrusionOk="0">
                  <a:moveTo>
                    <a:pt x="710306" y="465754"/>
                  </a:moveTo>
                  <a:lnTo>
                    <a:pt x="637296" y="338570"/>
                  </a:lnTo>
                  <a:lnTo>
                    <a:pt x="637296" y="333289"/>
                  </a:lnTo>
                  <a:cubicBezTo>
                    <a:pt x="645288" y="157395"/>
                    <a:pt x="509175" y="8327"/>
                    <a:pt x="333283" y="335"/>
                  </a:cubicBezTo>
                  <a:cubicBezTo>
                    <a:pt x="157389" y="-7655"/>
                    <a:pt x="8320" y="128456"/>
                    <a:pt x="329" y="304350"/>
                  </a:cubicBezTo>
                  <a:cubicBezTo>
                    <a:pt x="-110" y="313990"/>
                    <a:pt x="-110" y="323647"/>
                    <a:pt x="329" y="333289"/>
                  </a:cubicBezTo>
                  <a:cubicBezTo>
                    <a:pt x="-96" y="433544"/>
                    <a:pt x="46069" y="528310"/>
                    <a:pt x="125274" y="589774"/>
                  </a:cubicBezTo>
                  <a:lnTo>
                    <a:pt x="125274" y="857893"/>
                  </a:lnTo>
                  <a:lnTo>
                    <a:pt x="460197" y="857893"/>
                  </a:lnTo>
                  <a:lnTo>
                    <a:pt x="460197" y="730733"/>
                  </a:lnTo>
                  <a:lnTo>
                    <a:pt x="512132" y="730733"/>
                  </a:lnTo>
                  <a:cubicBezTo>
                    <a:pt x="581204" y="730728"/>
                    <a:pt x="637196" y="674732"/>
                    <a:pt x="637191" y="605659"/>
                  </a:cubicBezTo>
                  <a:cubicBezTo>
                    <a:pt x="637191" y="604987"/>
                    <a:pt x="637184" y="604318"/>
                    <a:pt x="637174" y="603646"/>
                  </a:cubicBezTo>
                  <a:lnTo>
                    <a:pt x="637174" y="539957"/>
                  </a:lnTo>
                  <a:lnTo>
                    <a:pt x="683804" y="539957"/>
                  </a:lnTo>
                  <a:cubicBezTo>
                    <a:pt x="711377" y="536769"/>
                    <a:pt x="735738" y="504985"/>
                    <a:pt x="710306" y="4657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FFC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2502493" y="2683638"/>
              <a:ext cx="134047" cy="134047"/>
            </a:xfrm>
            <a:custGeom>
              <a:avLst/>
              <a:gdLst/>
              <a:ahLst/>
              <a:cxnLst/>
              <a:rect l="l" t="t" r="r" b="b"/>
              <a:pathLst>
                <a:path w="134047" h="134047" extrusionOk="0">
                  <a:moveTo>
                    <a:pt x="134047" y="67024"/>
                  </a:moveTo>
                  <a:cubicBezTo>
                    <a:pt x="134047" y="104040"/>
                    <a:pt x="104040" y="134047"/>
                    <a:pt x="67024" y="134047"/>
                  </a:cubicBezTo>
                  <a:cubicBezTo>
                    <a:pt x="30007" y="134047"/>
                    <a:pt x="0" y="104040"/>
                    <a:pt x="0" y="67024"/>
                  </a:cubicBezTo>
                  <a:cubicBezTo>
                    <a:pt x="0" y="30007"/>
                    <a:pt x="30007" y="0"/>
                    <a:pt x="67024" y="0"/>
                  </a:cubicBezTo>
                  <a:cubicBezTo>
                    <a:pt x="104040" y="0"/>
                    <a:pt x="134047" y="30007"/>
                    <a:pt x="134047" y="670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2663676" y="2502620"/>
              <a:ext cx="233292" cy="233292"/>
            </a:xfrm>
            <a:custGeom>
              <a:avLst/>
              <a:gdLst/>
              <a:ahLst/>
              <a:cxnLst/>
              <a:rect l="l" t="t" r="r" b="b"/>
              <a:pathLst>
                <a:path w="233292" h="233292" extrusionOk="0">
                  <a:moveTo>
                    <a:pt x="233293" y="116646"/>
                  </a:moveTo>
                  <a:cubicBezTo>
                    <a:pt x="233293" y="181068"/>
                    <a:pt x="181068" y="233293"/>
                    <a:pt x="116646" y="233293"/>
                  </a:cubicBezTo>
                  <a:cubicBezTo>
                    <a:pt x="52224" y="233293"/>
                    <a:pt x="0" y="181068"/>
                    <a:pt x="0" y="116646"/>
                  </a:cubicBezTo>
                  <a:cubicBezTo>
                    <a:pt x="0" y="52224"/>
                    <a:pt x="52224" y="0"/>
                    <a:pt x="116646" y="0"/>
                  </a:cubicBezTo>
                  <a:cubicBezTo>
                    <a:pt x="181068" y="0"/>
                    <a:pt x="233293" y="52224"/>
                    <a:pt x="233293" y="1166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2225961" y="1336859"/>
              <a:ext cx="1725456" cy="1172573"/>
            </a:xfrm>
            <a:custGeom>
              <a:avLst/>
              <a:gdLst/>
              <a:ahLst/>
              <a:cxnLst/>
              <a:rect l="l" t="t" r="r" b="b"/>
              <a:pathLst>
                <a:path w="1725456" h="1172573" extrusionOk="0">
                  <a:moveTo>
                    <a:pt x="1501891" y="398179"/>
                  </a:moveTo>
                  <a:cubicBezTo>
                    <a:pt x="1484721" y="398206"/>
                    <a:pt x="1467627" y="400440"/>
                    <a:pt x="1451027" y="404823"/>
                  </a:cubicBezTo>
                  <a:cubicBezTo>
                    <a:pt x="1455553" y="388242"/>
                    <a:pt x="1457788" y="371121"/>
                    <a:pt x="1457671" y="353934"/>
                  </a:cubicBezTo>
                  <a:cubicBezTo>
                    <a:pt x="1457296" y="231888"/>
                    <a:pt x="1358423" y="133058"/>
                    <a:pt x="1236376" y="132737"/>
                  </a:cubicBezTo>
                  <a:cubicBezTo>
                    <a:pt x="1186826" y="132886"/>
                    <a:pt x="1138676" y="149199"/>
                    <a:pt x="1099238" y="179196"/>
                  </a:cubicBezTo>
                  <a:cubicBezTo>
                    <a:pt x="1079939" y="74856"/>
                    <a:pt x="988627" y="-645"/>
                    <a:pt x="882519" y="4"/>
                  </a:cubicBezTo>
                  <a:cubicBezTo>
                    <a:pt x="781952" y="1132"/>
                    <a:pt x="694349" y="68864"/>
                    <a:pt x="667941" y="165908"/>
                  </a:cubicBezTo>
                  <a:cubicBezTo>
                    <a:pt x="627452" y="103895"/>
                    <a:pt x="558430" y="66470"/>
                    <a:pt x="484368" y="66371"/>
                  </a:cubicBezTo>
                  <a:cubicBezTo>
                    <a:pt x="362346" y="66718"/>
                    <a:pt x="263507" y="165546"/>
                    <a:pt x="263147" y="287568"/>
                  </a:cubicBezTo>
                  <a:cubicBezTo>
                    <a:pt x="263174" y="304745"/>
                    <a:pt x="265405" y="321849"/>
                    <a:pt x="269791" y="338456"/>
                  </a:cubicBezTo>
                  <a:cubicBezTo>
                    <a:pt x="253183" y="334073"/>
                    <a:pt x="236080" y="331839"/>
                    <a:pt x="218903" y="331812"/>
                  </a:cubicBezTo>
                  <a:cubicBezTo>
                    <a:pt x="96732" y="333095"/>
                    <a:pt x="-1268" y="433170"/>
                    <a:pt x="12" y="555341"/>
                  </a:cubicBezTo>
                  <a:cubicBezTo>
                    <a:pt x="1276" y="675704"/>
                    <a:pt x="98540" y="772968"/>
                    <a:pt x="218903" y="774231"/>
                  </a:cubicBezTo>
                  <a:lnTo>
                    <a:pt x="221117" y="774231"/>
                  </a:lnTo>
                  <a:cubicBezTo>
                    <a:pt x="232526" y="895066"/>
                    <a:pt x="339728" y="983771"/>
                    <a:pt x="460562" y="972364"/>
                  </a:cubicBezTo>
                  <a:cubicBezTo>
                    <a:pt x="502280" y="968424"/>
                    <a:pt x="542003" y="952639"/>
                    <a:pt x="575048" y="926872"/>
                  </a:cubicBezTo>
                  <a:cubicBezTo>
                    <a:pt x="575048" y="933516"/>
                    <a:pt x="572833" y="942350"/>
                    <a:pt x="572833" y="951208"/>
                  </a:cubicBezTo>
                  <a:cubicBezTo>
                    <a:pt x="573008" y="1073642"/>
                    <a:pt x="672402" y="1172749"/>
                    <a:pt x="794836" y="1172574"/>
                  </a:cubicBezTo>
                  <a:cubicBezTo>
                    <a:pt x="909309" y="1172411"/>
                    <a:pt x="1004833" y="1085112"/>
                    <a:pt x="1015276" y="971116"/>
                  </a:cubicBezTo>
                  <a:cubicBezTo>
                    <a:pt x="1056108" y="1028203"/>
                    <a:pt x="1122042" y="1062002"/>
                    <a:pt x="1192229" y="1061819"/>
                  </a:cubicBezTo>
                  <a:cubicBezTo>
                    <a:pt x="1314256" y="1061459"/>
                    <a:pt x="1413091" y="962625"/>
                    <a:pt x="1413451" y="840598"/>
                  </a:cubicBezTo>
                  <a:lnTo>
                    <a:pt x="1413451" y="820690"/>
                  </a:lnTo>
                  <a:cubicBezTo>
                    <a:pt x="1441365" y="833009"/>
                    <a:pt x="1471414" y="839770"/>
                    <a:pt x="1501915" y="840598"/>
                  </a:cubicBezTo>
                  <a:cubicBezTo>
                    <a:pt x="1624086" y="841880"/>
                    <a:pt x="1724164" y="743878"/>
                    <a:pt x="1725444" y="621708"/>
                  </a:cubicBezTo>
                  <a:cubicBezTo>
                    <a:pt x="1726726" y="499537"/>
                    <a:pt x="1628727" y="399461"/>
                    <a:pt x="1506556" y="398179"/>
                  </a:cubicBezTo>
                  <a:cubicBezTo>
                    <a:pt x="1505008" y="398162"/>
                    <a:pt x="1503463" y="398162"/>
                    <a:pt x="1501915" y="398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1004" name="Google Shape;1004;p27"/>
          <p:cNvSpPr txBox="1"/>
          <p:nvPr/>
        </p:nvSpPr>
        <p:spPr>
          <a:xfrm>
            <a:off x="536320" y="4020506"/>
            <a:ext cx="36215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https://github.com/UniversalPropositions</a:t>
            </a: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</a:t>
            </a:r>
            <a:endParaRPr/>
          </a:p>
        </p:txBody>
      </p:sp>
      <p:pic>
        <p:nvPicPr>
          <p:cNvPr id="1005" name="Google Shape;100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3595" y="2207028"/>
            <a:ext cx="1508626" cy="1813478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27"/>
          <p:cNvSpPr txBox="1"/>
          <p:nvPr/>
        </p:nvSpPr>
        <p:spPr>
          <a:xfrm>
            <a:off x="1687106" y="1899251"/>
            <a:ext cx="8082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</a:t>
            </a:r>
            <a:endParaRPr/>
          </a:p>
        </p:txBody>
      </p:sp>
      <p:pic>
        <p:nvPicPr>
          <p:cNvPr id="1007" name="Google Shape;100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644" y="2269453"/>
            <a:ext cx="1452977" cy="175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27"/>
          <p:cNvSpPr txBox="1"/>
          <p:nvPr/>
        </p:nvSpPr>
        <p:spPr>
          <a:xfrm>
            <a:off x="5858400" y="1965015"/>
            <a:ext cx="17379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more examples</a:t>
            </a:r>
            <a:endParaRPr/>
          </a:p>
        </p:txBody>
      </p:sp>
      <p:sp>
        <p:nvSpPr>
          <p:cNvPr id="1009" name="Google Shape;1009;p27"/>
          <p:cNvSpPr txBox="1"/>
          <p:nvPr/>
        </p:nvSpPr>
        <p:spPr>
          <a:xfrm>
            <a:off x="4915099" y="4020506"/>
            <a:ext cx="468525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u="sng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https://universalpropositions.github.io/#introduction</a:t>
            </a:r>
            <a:r>
              <a:rPr lang="en-US"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/>
          <p:nvPr/>
        </p:nvSpPr>
        <p:spPr>
          <a:xfrm>
            <a:off x="976762" y="1766958"/>
            <a:ext cx="76621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24CFC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D7306D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F6FFF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whom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20D5D2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9E9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87EDED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-US" sz="2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>
            <a:off x="3062823" y="2290178"/>
            <a:ext cx="52790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(Palmer, 1990; Gildea and </a:t>
            </a:r>
            <a:r>
              <a:rPr lang="en-US" sz="1400" dirty="0" err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Jurafsky</a:t>
            </a:r>
            <a:r>
              <a:rPr lang="en-US" sz="14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, 2000; </a:t>
            </a:r>
            <a:r>
              <a:rPr lang="en-US" sz="1400" dirty="0" err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Màrquez</a:t>
            </a:r>
            <a:r>
              <a:rPr lang="en-US" sz="14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et al., 2008)</a:t>
            </a:r>
            <a:endParaRPr dirty="0"/>
          </a:p>
        </p:txBody>
      </p:sp>
      <p:sp>
        <p:nvSpPr>
          <p:cNvPr id="280" name="Google Shape;280;p3"/>
          <p:cNvSpPr txBox="1"/>
          <p:nvPr/>
        </p:nvSpPr>
        <p:spPr>
          <a:xfrm>
            <a:off x="8135666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2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81" name="Google Shape;281;p3"/>
          <p:cNvSpPr txBox="1"/>
          <p:nvPr/>
        </p:nvSpPr>
        <p:spPr>
          <a:xfrm>
            <a:off x="228074" y="245238"/>
            <a:ext cx="50672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Semantic Role Labeling (SRL)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 txBox="1"/>
          <p:nvPr/>
        </p:nvSpPr>
        <p:spPr>
          <a:xfrm>
            <a:off x="228074" y="245238"/>
            <a:ext cx="50672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Semantic Role Labeling (SRL)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1401895" y="1133709"/>
            <a:ext cx="988790" cy="392850"/>
          </a:xfrm>
          <a:prstGeom prst="roundRect">
            <a:avLst>
              <a:gd name="adj" fmla="val 50000"/>
            </a:avLst>
          </a:prstGeom>
          <a:solidFill>
            <a:srgbClr val="3959D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broke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310393" y="1127823"/>
            <a:ext cx="870493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Derek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2559667" y="1133709"/>
            <a:ext cx="1425580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window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4086069" y="1118156"/>
            <a:ext cx="1924109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with a hammer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6280299" y="1110134"/>
            <a:ext cx="1739576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to escape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4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3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293" name="Google Shape;293;p4"/>
          <p:cNvGrpSpPr/>
          <p:nvPr/>
        </p:nvGrpSpPr>
        <p:grpSpPr>
          <a:xfrm>
            <a:off x="1392751" y="1118156"/>
            <a:ext cx="6950060" cy="1247551"/>
            <a:chOff x="1392751" y="1520673"/>
            <a:chExt cx="6950060" cy="1247551"/>
          </a:xfrm>
        </p:grpSpPr>
        <p:grpSp>
          <p:nvGrpSpPr>
            <p:cNvPr id="294" name="Google Shape;294;p4"/>
            <p:cNvGrpSpPr/>
            <p:nvPr/>
          </p:nvGrpSpPr>
          <p:grpSpPr>
            <a:xfrm>
              <a:off x="1392751" y="2332072"/>
              <a:ext cx="6950060" cy="436152"/>
              <a:chOff x="1392751" y="2332072"/>
              <a:chExt cx="6950060" cy="436152"/>
            </a:xfrm>
          </p:grpSpPr>
          <p:sp>
            <p:nvSpPr>
              <p:cNvPr id="295" name="Google Shape;295;p4"/>
              <p:cNvSpPr/>
              <p:nvPr/>
            </p:nvSpPr>
            <p:spPr>
              <a:xfrm>
                <a:off x="1420009" y="2336615"/>
                <a:ext cx="404349" cy="404349"/>
              </a:xfrm>
              <a:prstGeom prst="ellipse">
                <a:avLst/>
              </a:prstGeom>
              <a:solidFill>
                <a:srgbClr val="FFC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IBM Plex Sans Light"/>
                  <a:buNone/>
                </a:pPr>
                <a:endParaRPr sz="2000" b="0" i="0" u="none" strike="noStrike" cap="none">
                  <a:solidFill>
                    <a:srgbClr val="19191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1392751" y="2332072"/>
                <a:ext cx="438423" cy="436152"/>
              </a:xfrm>
              <a:prstGeom prst="pie">
                <a:avLst>
                  <a:gd name="adj1" fmla="val 0"/>
                  <a:gd name="adj2" fmla="val 16200000"/>
                </a:avLst>
              </a:prstGeom>
              <a:solidFill>
                <a:srgbClr val="F2F2F2">
                  <a:alpha val="89803"/>
                </a:srgbClr>
              </a:solidFill>
              <a:ln>
                <a:noFill/>
              </a:ln>
            </p:spPr>
            <p:txBody>
              <a:bodyPr spcFirstLastPara="1" wrap="square" lIns="36000" tIns="36000" rIns="36000" bIns="3600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IBM Plex Sans Light"/>
                  <a:buNone/>
                </a:pPr>
                <a:endParaRPr sz="2000" b="0" i="0" u="none" strike="noStrike" cap="none">
                  <a:solidFill>
                    <a:srgbClr val="19191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grpSp>
            <p:nvGrpSpPr>
              <p:cNvPr id="297" name="Google Shape;297;p4"/>
              <p:cNvGrpSpPr/>
              <p:nvPr/>
            </p:nvGrpSpPr>
            <p:grpSpPr>
              <a:xfrm>
                <a:off x="1425690" y="2336615"/>
                <a:ext cx="6917121" cy="404349"/>
                <a:chOff x="1425690" y="2336615"/>
                <a:chExt cx="6917121" cy="404349"/>
              </a:xfrm>
            </p:grpSpPr>
            <p:sp>
              <p:nvSpPr>
                <p:cNvPr id="298" name="Google Shape;298;p4"/>
                <p:cNvSpPr/>
                <p:nvPr/>
              </p:nvSpPr>
              <p:spPr>
                <a:xfrm>
                  <a:off x="2176300" y="2366146"/>
                  <a:ext cx="2299905" cy="345286"/>
                </a:xfrm>
                <a:prstGeom prst="rect">
                  <a:avLst/>
                </a:prstGeom>
                <a:solidFill>
                  <a:srgbClr val="FFC000"/>
                </a:solidFill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6000" tIns="36000" rIns="36000" bIns="36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IBM Plex Sans Light"/>
                    <a:buNone/>
                  </a:pPr>
                  <a:r>
                    <a:rPr lang="en-US" sz="1400" b="0" i="0" u="none" strike="noStrike" cap="none">
                      <a:solidFill>
                        <a:schemeClr val="dk1"/>
                      </a:solidFill>
                      <a:latin typeface="IBM Plex Sans Light"/>
                      <a:ea typeface="IBM Plex Sans Light"/>
                      <a:cs typeface="IBM Plex Sans Light"/>
                      <a:sym typeface="IBM Plex Sans Light"/>
                    </a:rPr>
                    <a:t>Predicate Identification</a:t>
                  </a:r>
                  <a:endParaRPr/>
                </a:p>
              </p:txBody>
            </p:sp>
            <p:sp>
              <p:nvSpPr>
                <p:cNvPr id="299" name="Google Shape;299;p4"/>
                <p:cNvSpPr/>
                <p:nvPr/>
              </p:nvSpPr>
              <p:spPr>
                <a:xfrm>
                  <a:off x="1425690" y="2336615"/>
                  <a:ext cx="404349" cy="404349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6000" tIns="36000" rIns="36000" bIns="36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191919"/>
                    </a:buClr>
                    <a:buSzPts val="2000"/>
                    <a:buFont typeface="Helvetica Neue Light"/>
                    <a:buNone/>
                  </a:pPr>
                  <a:r>
                    <a:rPr lang="en-US" sz="2000" b="0" i="0" u="none" strike="noStrike" cap="none">
                      <a:solidFill>
                        <a:srgbClr val="191919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rPr>
                    <a:t>1</a:t>
                  </a:r>
                  <a:endParaRPr/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4462575" y="2366146"/>
                  <a:ext cx="3880236" cy="345286"/>
                </a:xfrm>
                <a:prstGeom prst="rect">
                  <a:avLst/>
                </a:prstGeom>
                <a:solidFill>
                  <a:schemeClr val="dk1"/>
                </a:solidFill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6000" tIns="36000" rIns="36000" bIns="360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191919"/>
                    </a:buClr>
                    <a:buSzPts val="1400"/>
                    <a:buFont typeface="IBM Plex Sans Light"/>
                    <a:buNone/>
                  </a:pPr>
                  <a:r>
                    <a:rPr lang="en-US" sz="1400" b="0" i="0" u="none" strike="noStrike" cap="none">
                      <a:solidFill>
                        <a:srgbClr val="191919"/>
                      </a:solidFill>
                      <a:latin typeface="IBM Plex Sans Light"/>
                      <a:ea typeface="IBM Plex Sans Light"/>
                      <a:cs typeface="IBM Plex Sans Light"/>
                      <a:sym typeface="IBM Plex Sans Light"/>
                    </a:rPr>
                    <a:t>Identify all predicates in the sentence</a:t>
                  </a:r>
                  <a:endParaRPr/>
                </a:p>
              </p:txBody>
            </p:sp>
            <p:grpSp>
              <p:nvGrpSpPr>
                <p:cNvPr id="301" name="Google Shape;301;p4"/>
                <p:cNvGrpSpPr/>
                <p:nvPr/>
              </p:nvGrpSpPr>
              <p:grpSpPr>
                <a:xfrm>
                  <a:off x="1824358" y="2520604"/>
                  <a:ext cx="181482" cy="59087"/>
                  <a:chOff x="4223182" y="1645920"/>
                  <a:chExt cx="181482" cy="59087"/>
                </a:xfrm>
              </p:grpSpPr>
              <p:sp>
                <p:nvSpPr>
                  <p:cNvPr id="302" name="Google Shape;302;p4"/>
                  <p:cNvSpPr/>
                  <p:nvPr/>
                </p:nvSpPr>
                <p:spPr>
                  <a:xfrm>
                    <a:off x="4345577" y="1645920"/>
                    <a:ext cx="59087" cy="59087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36000" tIns="36000" rIns="36000" bIns="360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2000"/>
                      <a:buFont typeface="IBM Plex Sans Light"/>
                      <a:buNone/>
                    </a:pPr>
                    <a:endParaRPr sz="2000" b="0" i="0" u="none" strike="noStrike" cap="none">
                      <a:solidFill>
                        <a:srgbClr val="191919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endParaRPr>
                  </a:p>
                </p:txBody>
              </p:sp>
              <p:cxnSp>
                <p:nvCxnSpPr>
                  <p:cNvPr id="303" name="Google Shape;303;p4"/>
                  <p:cNvCxnSpPr/>
                  <p:nvPr/>
                </p:nvCxnSpPr>
                <p:spPr>
                  <a:xfrm>
                    <a:off x="4223182" y="1673134"/>
                    <a:ext cx="122395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</p:grpSp>
        <p:sp>
          <p:nvSpPr>
            <p:cNvPr id="304" name="Google Shape;304;p4"/>
            <p:cNvSpPr/>
            <p:nvPr/>
          </p:nvSpPr>
          <p:spPr>
            <a:xfrm>
              <a:off x="1420009" y="1520673"/>
              <a:ext cx="988790" cy="39285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broke</a:t>
              </a:r>
              <a:endParaRPr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 txBox="1"/>
          <p:nvPr/>
        </p:nvSpPr>
        <p:spPr>
          <a:xfrm>
            <a:off x="228074" y="245238"/>
            <a:ext cx="50672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Semantic Role Labeling (SRL)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1333306" y="1085280"/>
            <a:ext cx="1091610" cy="835407"/>
          </a:xfrm>
          <a:prstGeom prst="flowChartAlternateProcess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FBFB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rgbClr val="DBFBFB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break.01</a:t>
            </a:r>
            <a:endParaRPr/>
          </a:p>
        </p:txBody>
      </p:sp>
      <p:sp>
        <p:nvSpPr>
          <p:cNvPr id="311" name="Google Shape;311;p5"/>
          <p:cNvSpPr/>
          <p:nvPr/>
        </p:nvSpPr>
        <p:spPr>
          <a:xfrm>
            <a:off x="1392751" y="1133709"/>
            <a:ext cx="988790" cy="3928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broke</a:t>
            </a: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2559667" y="1133709"/>
            <a:ext cx="1425580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window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4086069" y="1118156"/>
            <a:ext cx="1924109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with a hammer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2176300" y="2366146"/>
            <a:ext cx="2299905" cy="345286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Predicate Identification</a:t>
            </a:r>
            <a:endParaRPr/>
          </a:p>
        </p:txBody>
      </p:sp>
      <p:sp>
        <p:nvSpPr>
          <p:cNvPr id="315" name="Google Shape;315;p5"/>
          <p:cNvSpPr/>
          <p:nvPr/>
        </p:nvSpPr>
        <p:spPr>
          <a:xfrm>
            <a:off x="1420009" y="2336615"/>
            <a:ext cx="404349" cy="404349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1392751" y="2332072"/>
            <a:ext cx="438423" cy="436152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1463170" y="2920991"/>
            <a:ext cx="404349" cy="404349"/>
          </a:xfrm>
          <a:prstGeom prst="ellipse">
            <a:avLst/>
          </a:prstGeom>
          <a:solidFill>
            <a:srgbClr val="00B05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1449539" y="2912474"/>
            <a:ext cx="417979" cy="421952"/>
          </a:xfrm>
          <a:prstGeom prst="pie">
            <a:avLst>
              <a:gd name="adj1" fmla="val 5440049"/>
              <a:gd name="adj2" fmla="val 16198140"/>
            </a:avLst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1425690" y="2336615"/>
            <a:ext cx="404349" cy="40434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Helvetica Neue Light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/>
          </a:p>
        </p:txBody>
      </p:sp>
      <p:sp>
        <p:nvSpPr>
          <p:cNvPr id="320" name="Google Shape;320;p5"/>
          <p:cNvSpPr/>
          <p:nvPr/>
        </p:nvSpPr>
        <p:spPr>
          <a:xfrm>
            <a:off x="1456354" y="2916732"/>
            <a:ext cx="404349" cy="40434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Helvetica Neue Light"/>
              <a:buNone/>
            </a:pPr>
            <a:r>
              <a:rPr lang="en-US" sz="2000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4462575" y="2366146"/>
            <a:ext cx="3880236" cy="34528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rgbClr val="191919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Identify all predicates in the sentence</a:t>
            </a:r>
            <a:endParaRPr/>
          </a:p>
        </p:txBody>
      </p:sp>
      <p:sp>
        <p:nvSpPr>
          <p:cNvPr id="322" name="Google Shape;322;p5"/>
          <p:cNvSpPr/>
          <p:nvPr/>
        </p:nvSpPr>
        <p:spPr>
          <a:xfrm>
            <a:off x="2176301" y="2944571"/>
            <a:ext cx="2286274" cy="345286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Sense Disambiguation</a:t>
            </a:r>
            <a:endParaRPr/>
          </a:p>
        </p:txBody>
      </p:sp>
      <p:sp>
        <p:nvSpPr>
          <p:cNvPr id="323" name="Google Shape;323;p5"/>
          <p:cNvSpPr/>
          <p:nvPr/>
        </p:nvSpPr>
        <p:spPr>
          <a:xfrm>
            <a:off x="4462575" y="2944571"/>
            <a:ext cx="3880236" cy="34528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IBM Plex Sans Light"/>
              <a:buNone/>
            </a:pPr>
            <a:r>
              <a:rPr lang="en-US" sz="1400">
                <a:solidFill>
                  <a:srgbClr val="191919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Classify sense of each predicate</a:t>
            </a:r>
            <a:endParaRPr sz="1400" b="0" i="0" u="none" strike="noStrike" cap="none">
              <a:solidFill>
                <a:srgbClr val="191919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324" name="Google Shape;324;p5"/>
          <p:cNvGrpSpPr/>
          <p:nvPr/>
        </p:nvGrpSpPr>
        <p:grpSpPr>
          <a:xfrm>
            <a:off x="1824358" y="2520604"/>
            <a:ext cx="181482" cy="59087"/>
            <a:chOff x="4223182" y="1645920"/>
            <a:chExt cx="181482" cy="59087"/>
          </a:xfrm>
        </p:grpSpPr>
        <p:sp>
          <p:nvSpPr>
            <p:cNvPr id="325" name="Google Shape;325;p5"/>
            <p:cNvSpPr/>
            <p:nvPr/>
          </p:nvSpPr>
          <p:spPr>
            <a:xfrm>
              <a:off x="4345577" y="1645920"/>
              <a:ext cx="59087" cy="59087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326" name="Google Shape;326;p5"/>
            <p:cNvCxnSpPr/>
            <p:nvPr/>
          </p:nvCxnSpPr>
          <p:spPr>
            <a:xfrm>
              <a:off x="4223182" y="1673134"/>
              <a:ext cx="122395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7" name="Google Shape;327;p5"/>
          <p:cNvGrpSpPr/>
          <p:nvPr/>
        </p:nvGrpSpPr>
        <p:grpSpPr>
          <a:xfrm>
            <a:off x="1860703" y="3087670"/>
            <a:ext cx="181482" cy="59087"/>
            <a:chOff x="4223182" y="1645920"/>
            <a:chExt cx="181482" cy="59087"/>
          </a:xfrm>
        </p:grpSpPr>
        <p:sp>
          <p:nvSpPr>
            <p:cNvPr id="328" name="Google Shape;328;p5"/>
            <p:cNvSpPr/>
            <p:nvPr/>
          </p:nvSpPr>
          <p:spPr>
            <a:xfrm>
              <a:off x="4345577" y="1645920"/>
              <a:ext cx="59087" cy="59087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329" name="Google Shape;329;p5"/>
            <p:cNvCxnSpPr/>
            <p:nvPr/>
          </p:nvCxnSpPr>
          <p:spPr>
            <a:xfrm>
              <a:off x="4223182" y="1673134"/>
              <a:ext cx="122395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0" name="Google Shape;330;p5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4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31" name="Google Shape;331;p5"/>
          <p:cNvSpPr/>
          <p:nvPr/>
        </p:nvSpPr>
        <p:spPr>
          <a:xfrm>
            <a:off x="242346" y="3298481"/>
            <a:ext cx="1343173" cy="120783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</a:pPr>
            <a:r>
              <a:rPr lang="en-US" sz="1200" u="sng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break</a:t>
            </a:r>
            <a:r>
              <a:rPr lang="en-US" sz="1200" b="0" i="0" u="sng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.01, break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ourier New"/>
              <a:buNone/>
            </a:pPr>
            <a:r>
              <a:rPr lang="en-US" sz="1200" b="0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A0</a:t>
            </a:r>
            <a:r>
              <a:rPr lang="en-US" sz="1200" b="0" i="0" u="none" strike="noStrike" cap="none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breaker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thing broken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instrument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pieces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A4</a:t>
            </a:r>
            <a:r>
              <a:rPr lang="en-US" sz="1200">
                <a:solidFill>
                  <a:schemeClr val="accent5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: arg1 broken away from what?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</a:pPr>
            <a:endParaRPr sz="1200">
              <a:solidFill>
                <a:schemeClr val="accent5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</a:pPr>
            <a:endParaRPr sz="1200">
              <a:solidFill>
                <a:srgbClr val="0070C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167780" y="4514620"/>
            <a:ext cx="15888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English Propbank</a:t>
            </a:r>
            <a:r>
              <a:rPr lang="en-US" sz="1400" u="sng" dirty="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400" dirty="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6280299" y="1110134"/>
            <a:ext cx="1739576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to escape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310393" y="1127823"/>
            <a:ext cx="870493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Derek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4210366" y="4507569"/>
            <a:ext cx="493363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Martha Palmer, Daniel Gildea, and Paul Kingsbury. 2005. The proposition bank: An annotated corpus of semantic roles. Comput. Linguist., 31(1):71–106.</a:t>
            </a:r>
            <a:endParaRPr sz="105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"/>
          <p:cNvSpPr txBox="1"/>
          <p:nvPr/>
        </p:nvSpPr>
        <p:spPr>
          <a:xfrm>
            <a:off x="228074" y="245238"/>
            <a:ext cx="50672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Semantic Role Labeling (SRL)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1" name="Google Shape;341;p6"/>
          <p:cNvSpPr/>
          <p:nvPr/>
        </p:nvSpPr>
        <p:spPr>
          <a:xfrm>
            <a:off x="1333306" y="1085280"/>
            <a:ext cx="1091610" cy="835407"/>
          </a:xfrm>
          <a:prstGeom prst="flowChartAlternateProcess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FBFB"/>
              </a:buClr>
              <a:buSzPts val="1400"/>
              <a:buFont typeface="IBM Plex Sans Light"/>
              <a:buNone/>
            </a:pPr>
            <a:r>
              <a:rPr lang="en-US" sz="1400">
                <a:solidFill>
                  <a:srgbClr val="DBFBFB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break</a:t>
            </a:r>
            <a:r>
              <a:rPr lang="en-US" sz="1400" b="0" i="0" u="none" strike="noStrike" cap="none">
                <a:solidFill>
                  <a:srgbClr val="DBFBFB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.01</a:t>
            </a:r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228074" y="1085280"/>
            <a:ext cx="1044439" cy="835407"/>
          </a:xfrm>
          <a:prstGeom prst="flowChartAlternateProcess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2484361" y="1085279"/>
            <a:ext cx="1544369" cy="835405"/>
          </a:xfrm>
          <a:prstGeom prst="flowChartAlternateProcess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2559667" y="1133709"/>
            <a:ext cx="1425580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window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5" name="Google Shape;345;p6"/>
          <p:cNvSpPr/>
          <p:nvPr/>
        </p:nvSpPr>
        <p:spPr>
          <a:xfrm>
            <a:off x="4042586" y="1085277"/>
            <a:ext cx="2064660" cy="83540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46" name="Google Shape;346;p6"/>
          <p:cNvSpPr/>
          <p:nvPr/>
        </p:nvSpPr>
        <p:spPr>
          <a:xfrm>
            <a:off x="4086069" y="1118156"/>
            <a:ext cx="1924109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with a hammer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6150729" y="1076888"/>
            <a:ext cx="1986799" cy="83540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2176300" y="2366146"/>
            <a:ext cx="2299905" cy="345286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Predicate Identification</a:t>
            </a:r>
            <a:endParaRPr/>
          </a:p>
        </p:txBody>
      </p:sp>
      <p:sp>
        <p:nvSpPr>
          <p:cNvPr id="349" name="Google Shape;349;p6"/>
          <p:cNvSpPr/>
          <p:nvPr/>
        </p:nvSpPr>
        <p:spPr>
          <a:xfrm>
            <a:off x="1420009" y="2336615"/>
            <a:ext cx="404349" cy="404349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6"/>
          <p:cNvSpPr/>
          <p:nvPr/>
        </p:nvSpPr>
        <p:spPr>
          <a:xfrm>
            <a:off x="1392751" y="2332072"/>
            <a:ext cx="438423" cy="436152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6"/>
          <p:cNvSpPr/>
          <p:nvPr/>
        </p:nvSpPr>
        <p:spPr>
          <a:xfrm>
            <a:off x="1463170" y="2920991"/>
            <a:ext cx="404349" cy="404349"/>
          </a:xfrm>
          <a:prstGeom prst="ellipse">
            <a:avLst/>
          </a:prstGeom>
          <a:solidFill>
            <a:srgbClr val="00B05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6"/>
          <p:cNvSpPr/>
          <p:nvPr/>
        </p:nvSpPr>
        <p:spPr>
          <a:xfrm>
            <a:off x="1449539" y="2912474"/>
            <a:ext cx="417979" cy="421952"/>
          </a:xfrm>
          <a:prstGeom prst="pie">
            <a:avLst>
              <a:gd name="adj1" fmla="val 5440049"/>
              <a:gd name="adj2" fmla="val 16198140"/>
            </a:avLst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6"/>
          <p:cNvSpPr/>
          <p:nvPr/>
        </p:nvSpPr>
        <p:spPr>
          <a:xfrm>
            <a:off x="1463170" y="3483219"/>
            <a:ext cx="404349" cy="404349"/>
          </a:xfrm>
          <a:prstGeom prst="ellipse">
            <a:avLst/>
          </a:prstGeom>
          <a:solidFill>
            <a:srgbClr val="0051CA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p6"/>
          <p:cNvSpPr/>
          <p:nvPr/>
        </p:nvSpPr>
        <p:spPr>
          <a:xfrm>
            <a:off x="1449540" y="3469589"/>
            <a:ext cx="404349" cy="404349"/>
          </a:xfrm>
          <a:prstGeom prst="pie">
            <a:avLst>
              <a:gd name="adj1" fmla="val 10841647"/>
              <a:gd name="adj2" fmla="val 16198140"/>
            </a:avLst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5" name="Google Shape;355;p6"/>
          <p:cNvSpPr/>
          <p:nvPr/>
        </p:nvSpPr>
        <p:spPr>
          <a:xfrm>
            <a:off x="1425690" y="2336615"/>
            <a:ext cx="404349" cy="40434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Helvetica Neue Light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/>
          </a:p>
        </p:txBody>
      </p:sp>
      <p:sp>
        <p:nvSpPr>
          <p:cNvPr id="356" name="Google Shape;356;p6"/>
          <p:cNvSpPr/>
          <p:nvPr/>
        </p:nvSpPr>
        <p:spPr>
          <a:xfrm>
            <a:off x="1456354" y="2916732"/>
            <a:ext cx="404349" cy="40434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Helvetica Neue Light"/>
              <a:buNone/>
            </a:pPr>
            <a:r>
              <a:rPr lang="en-US" sz="2000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6"/>
          <p:cNvSpPr/>
          <p:nvPr/>
        </p:nvSpPr>
        <p:spPr>
          <a:xfrm>
            <a:off x="1460897" y="3476403"/>
            <a:ext cx="404349" cy="40434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Helvetica Neue Light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/>
          </a:p>
        </p:txBody>
      </p:sp>
      <p:sp>
        <p:nvSpPr>
          <p:cNvPr id="358" name="Google Shape;358;p6"/>
          <p:cNvSpPr/>
          <p:nvPr/>
        </p:nvSpPr>
        <p:spPr>
          <a:xfrm>
            <a:off x="4462575" y="2366146"/>
            <a:ext cx="3880236" cy="34528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rgbClr val="191919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Identify all predicates in the sentence</a:t>
            </a:r>
            <a:endParaRPr/>
          </a:p>
        </p:txBody>
      </p:sp>
      <p:sp>
        <p:nvSpPr>
          <p:cNvPr id="359" name="Google Shape;359;p6"/>
          <p:cNvSpPr/>
          <p:nvPr/>
        </p:nvSpPr>
        <p:spPr>
          <a:xfrm>
            <a:off x="2176301" y="2944571"/>
            <a:ext cx="2286274" cy="345286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Sense Disambiguation</a:t>
            </a:r>
            <a:endParaRPr/>
          </a:p>
        </p:txBody>
      </p:sp>
      <p:sp>
        <p:nvSpPr>
          <p:cNvPr id="360" name="Google Shape;360;p6"/>
          <p:cNvSpPr/>
          <p:nvPr/>
        </p:nvSpPr>
        <p:spPr>
          <a:xfrm>
            <a:off x="4462575" y="2944571"/>
            <a:ext cx="3880236" cy="34528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IBM Plex Sans Light"/>
              <a:buNone/>
            </a:pPr>
            <a:r>
              <a:rPr lang="en-US" sz="1400">
                <a:solidFill>
                  <a:srgbClr val="191919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Classify sense of each predicate</a:t>
            </a:r>
            <a:endParaRPr sz="1400" b="0" i="0" u="none" strike="noStrike" cap="none">
              <a:solidFill>
                <a:srgbClr val="191919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61" name="Google Shape;361;p6"/>
          <p:cNvSpPr/>
          <p:nvPr/>
        </p:nvSpPr>
        <p:spPr>
          <a:xfrm>
            <a:off x="2176301" y="3542282"/>
            <a:ext cx="2286274" cy="345286"/>
          </a:xfrm>
          <a:prstGeom prst="rect">
            <a:avLst/>
          </a:prstGeom>
          <a:solidFill>
            <a:srgbClr val="0051CA"/>
          </a:solidFill>
          <a:ln w="19050" cap="flat" cmpd="sng">
            <a:solidFill>
              <a:srgbClr val="0051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Argument Identification</a:t>
            </a:r>
            <a:endParaRPr/>
          </a:p>
        </p:txBody>
      </p:sp>
      <p:sp>
        <p:nvSpPr>
          <p:cNvPr id="362" name="Google Shape;362;p6"/>
          <p:cNvSpPr/>
          <p:nvPr/>
        </p:nvSpPr>
        <p:spPr>
          <a:xfrm>
            <a:off x="4462575" y="3542282"/>
            <a:ext cx="3880236" cy="34528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0051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rgbClr val="191919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 all roles of each predicate </a:t>
            </a:r>
            <a:endParaRPr/>
          </a:p>
        </p:txBody>
      </p:sp>
      <p:grpSp>
        <p:nvGrpSpPr>
          <p:cNvPr id="363" name="Google Shape;363;p6"/>
          <p:cNvGrpSpPr/>
          <p:nvPr/>
        </p:nvGrpSpPr>
        <p:grpSpPr>
          <a:xfrm>
            <a:off x="1824358" y="2520604"/>
            <a:ext cx="181482" cy="59087"/>
            <a:chOff x="4223182" y="1645920"/>
            <a:chExt cx="181482" cy="59087"/>
          </a:xfrm>
        </p:grpSpPr>
        <p:sp>
          <p:nvSpPr>
            <p:cNvPr id="364" name="Google Shape;364;p6"/>
            <p:cNvSpPr/>
            <p:nvPr/>
          </p:nvSpPr>
          <p:spPr>
            <a:xfrm>
              <a:off x="4345577" y="1645920"/>
              <a:ext cx="59087" cy="59087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365" name="Google Shape;365;p6"/>
            <p:cNvCxnSpPr/>
            <p:nvPr/>
          </p:nvCxnSpPr>
          <p:spPr>
            <a:xfrm>
              <a:off x="4223182" y="1673134"/>
              <a:ext cx="122395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66" name="Google Shape;366;p6"/>
          <p:cNvGrpSpPr/>
          <p:nvPr/>
        </p:nvGrpSpPr>
        <p:grpSpPr>
          <a:xfrm>
            <a:off x="1860703" y="3087670"/>
            <a:ext cx="181482" cy="59087"/>
            <a:chOff x="4223182" y="1645920"/>
            <a:chExt cx="181482" cy="59087"/>
          </a:xfrm>
        </p:grpSpPr>
        <p:sp>
          <p:nvSpPr>
            <p:cNvPr id="367" name="Google Shape;367;p6"/>
            <p:cNvSpPr/>
            <p:nvPr/>
          </p:nvSpPr>
          <p:spPr>
            <a:xfrm>
              <a:off x="4345577" y="1645920"/>
              <a:ext cx="59087" cy="59087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368" name="Google Shape;368;p6"/>
            <p:cNvCxnSpPr/>
            <p:nvPr/>
          </p:nvCxnSpPr>
          <p:spPr>
            <a:xfrm>
              <a:off x="4223182" y="1673134"/>
              <a:ext cx="122395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69" name="Google Shape;369;p6"/>
          <p:cNvGrpSpPr/>
          <p:nvPr/>
        </p:nvGrpSpPr>
        <p:grpSpPr>
          <a:xfrm>
            <a:off x="1867518" y="3658987"/>
            <a:ext cx="181482" cy="59087"/>
            <a:chOff x="4223182" y="1645920"/>
            <a:chExt cx="181482" cy="59087"/>
          </a:xfrm>
        </p:grpSpPr>
        <p:sp>
          <p:nvSpPr>
            <p:cNvPr id="370" name="Google Shape;370;p6"/>
            <p:cNvSpPr/>
            <p:nvPr/>
          </p:nvSpPr>
          <p:spPr>
            <a:xfrm>
              <a:off x="4345577" y="1645920"/>
              <a:ext cx="59087" cy="59087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371" name="Google Shape;371;p6"/>
            <p:cNvCxnSpPr/>
            <p:nvPr/>
          </p:nvCxnSpPr>
          <p:spPr>
            <a:xfrm>
              <a:off x="4223182" y="1673134"/>
              <a:ext cx="122395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72" name="Google Shape;372;p6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5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73" name="Google Shape;373;p6"/>
          <p:cNvSpPr txBox="1"/>
          <p:nvPr/>
        </p:nvSpPr>
        <p:spPr>
          <a:xfrm>
            <a:off x="2176300" y="4058220"/>
            <a:ext cx="370486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Argument identification can either be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-"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Identification of span, (span SRL) OR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-"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Identification of head (dependency SRL)</a:t>
            </a:r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6280299" y="1110134"/>
            <a:ext cx="1739576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to escape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1392751" y="1133709"/>
            <a:ext cx="988790" cy="3928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broke</a:t>
            </a: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310393" y="1127823"/>
            <a:ext cx="870493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Derek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"/>
          <p:cNvSpPr/>
          <p:nvPr/>
        </p:nvSpPr>
        <p:spPr>
          <a:xfrm>
            <a:off x="2176300" y="2366146"/>
            <a:ext cx="2299905" cy="345286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Predicate Identification</a:t>
            </a:r>
            <a:endParaRPr/>
          </a:p>
        </p:txBody>
      </p:sp>
      <p:sp>
        <p:nvSpPr>
          <p:cNvPr id="382" name="Google Shape;382;p7"/>
          <p:cNvSpPr/>
          <p:nvPr/>
        </p:nvSpPr>
        <p:spPr>
          <a:xfrm>
            <a:off x="1420009" y="2336615"/>
            <a:ext cx="404349" cy="404349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1392751" y="2332072"/>
            <a:ext cx="438423" cy="436152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1463170" y="2920991"/>
            <a:ext cx="404349" cy="404349"/>
          </a:xfrm>
          <a:prstGeom prst="ellipse">
            <a:avLst/>
          </a:prstGeom>
          <a:solidFill>
            <a:srgbClr val="00B05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7"/>
          <p:cNvSpPr/>
          <p:nvPr/>
        </p:nvSpPr>
        <p:spPr>
          <a:xfrm>
            <a:off x="1449539" y="2912474"/>
            <a:ext cx="417979" cy="421952"/>
          </a:xfrm>
          <a:prstGeom prst="pie">
            <a:avLst>
              <a:gd name="adj1" fmla="val 5440049"/>
              <a:gd name="adj2" fmla="val 16198140"/>
            </a:avLst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1463170" y="3483219"/>
            <a:ext cx="404349" cy="404349"/>
          </a:xfrm>
          <a:prstGeom prst="ellipse">
            <a:avLst/>
          </a:prstGeom>
          <a:solidFill>
            <a:srgbClr val="0051CA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p7"/>
          <p:cNvSpPr/>
          <p:nvPr/>
        </p:nvSpPr>
        <p:spPr>
          <a:xfrm>
            <a:off x="1449540" y="3469589"/>
            <a:ext cx="404349" cy="404349"/>
          </a:xfrm>
          <a:prstGeom prst="pie">
            <a:avLst>
              <a:gd name="adj1" fmla="val 10841647"/>
              <a:gd name="adj2" fmla="val 16198140"/>
            </a:avLst>
          </a:prstGeom>
          <a:solidFill>
            <a:srgbClr val="F2F2F2">
              <a:alpha val="89803"/>
            </a:srgbClr>
          </a:solidFill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p7"/>
          <p:cNvSpPr/>
          <p:nvPr/>
        </p:nvSpPr>
        <p:spPr>
          <a:xfrm>
            <a:off x="1463170" y="4078954"/>
            <a:ext cx="404349" cy="404349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9" name="Google Shape;389;p7"/>
          <p:cNvSpPr/>
          <p:nvPr/>
        </p:nvSpPr>
        <p:spPr>
          <a:xfrm>
            <a:off x="1425690" y="2336615"/>
            <a:ext cx="404349" cy="40434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Helvetica Neue Light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/>
          </a:p>
        </p:txBody>
      </p:sp>
      <p:sp>
        <p:nvSpPr>
          <p:cNvPr id="390" name="Google Shape;390;p7"/>
          <p:cNvSpPr/>
          <p:nvPr/>
        </p:nvSpPr>
        <p:spPr>
          <a:xfrm>
            <a:off x="1456354" y="2916732"/>
            <a:ext cx="404349" cy="40434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Helvetica Neue Light"/>
              <a:buNone/>
            </a:pPr>
            <a:r>
              <a:rPr lang="en-US" sz="2000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2000" b="0" i="0" u="none" strike="noStrike" cap="none">
              <a:solidFill>
                <a:srgbClr val="19191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1" name="Google Shape;391;p7"/>
          <p:cNvSpPr/>
          <p:nvPr/>
        </p:nvSpPr>
        <p:spPr>
          <a:xfrm>
            <a:off x="1460897" y="4078954"/>
            <a:ext cx="404349" cy="40434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Helvetica Neue Light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/>
          </a:p>
        </p:txBody>
      </p:sp>
      <p:sp>
        <p:nvSpPr>
          <p:cNvPr id="392" name="Google Shape;392;p7"/>
          <p:cNvSpPr/>
          <p:nvPr/>
        </p:nvSpPr>
        <p:spPr>
          <a:xfrm>
            <a:off x="1460897" y="3476403"/>
            <a:ext cx="404349" cy="40434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Helvetica Neue Light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/>
          </a:p>
        </p:txBody>
      </p:sp>
      <p:sp>
        <p:nvSpPr>
          <p:cNvPr id="393" name="Google Shape;393;p7"/>
          <p:cNvSpPr/>
          <p:nvPr/>
        </p:nvSpPr>
        <p:spPr>
          <a:xfrm>
            <a:off x="4462575" y="2366146"/>
            <a:ext cx="3880236" cy="34528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rgbClr val="191919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Identify all predicates in the sentence</a:t>
            </a:r>
            <a:endParaRPr/>
          </a:p>
        </p:txBody>
      </p:sp>
      <p:sp>
        <p:nvSpPr>
          <p:cNvPr id="394" name="Google Shape;394;p7"/>
          <p:cNvSpPr/>
          <p:nvPr/>
        </p:nvSpPr>
        <p:spPr>
          <a:xfrm>
            <a:off x="2176301" y="2944571"/>
            <a:ext cx="2286274" cy="345286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Sense Disambiguation</a:t>
            </a:r>
            <a:endParaRPr/>
          </a:p>
        </p:txBody>
      </p:sp>
      <p:sp>
        <p:nvSpPr>
          <p:cNvPr id="395" name="Google Shape;395;p7"/>
          <p:cNvSpPr/>
          <p:nvPr/>
        </p:nvSpPr>
        <p:spPr>
          <a:xfrm>
            <a:off x="4462575" y="2944571"/>
            <a:ext cx="3880236" cy="34528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IBM Plex Sans Light"/>
              <a:buNone/>
            </a:pPr>
            <a:r>
              <a:rPr lang="en-US" sz="1400">
                <a:solidFill>
                  <a:srgbClr val="191919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Classify sense of each predicate</a:t>
            </a:r>
            <a:endParaRPr sz="1400" b="0" i="0" u="none" strike="noStrike" cap="none">
              <a:solidFill>
                <a:srgbClr val="191919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96" name="Google Shape;396;p7"/>
          <p:cNvSpPr/>
          <p:nvPr/>
        </p:nvSpPr>
        <p:spPr>
          <a:xfrm>
            <a:off x="2176301" y="3542282"/>
            <a:ext cx="2286274" cy="345286"/>
          </a:xfrm>
          <a:prstGeom prst="rect">
            <a:avLst/>
          </a:prstGeom>
          <a:solidFill>
            <a:srgbClr val="0051CA"/>
          </a:solidFill>
          <a:ln w="19050" cap="flat" cmpd="sng">
            <a:solidFill>
              <a:srgbClr val="0051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Argument Identification</a:t>
            </a:r>
            <a:endParaRPr/>
          </a:p>
        </p:txBody>
      </p:sp>
      <p:sp>
        <p:nvSpPr>
          <p:cNvPr id="397" name="Google Shape;397;p7"/>
          <p:cNvSpPr/>
          <p:nvPr/>
        </p:nvSpPr>
        <p:spPr>
          <a:xfrm>
            <a:off x="4462575" y="3542282"/>
            <a:ext cx="3880236" cy="34528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0051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rgbClr val="191919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 all roles of each predicate </a:t>
            </a:r>
            <a:endParaRPr/>
          </a:p>
        </p:txBody>
      </p:sp>
      <p:sp>
        <p:nvSpPr>
          <p:cNvPr id="398" name="Google Shape;398;p7"/>
          <p:cNvSpPr/>
          <p:nvPr/>
        </p:nvSpPr>
        <p:spPr>
          <a:xfrm>
            <a:off x="2176300" y="4138017"/>
            <a:ext cx="2284001" cy="345286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Argument Classification</a:t>
            </a:r>
            <a:endParaRPr/>
          </a:p>
        </p:txBody>
      </p:sp>
      <p:sp>
        <p:nvSpPr>
          <p:cNvPr id="399" name="Google Shape;399;p7"/>
          <p:cNvSpPr/>
          <p:nvPr/>
        </p:nvSpPr>
        <p:spPr>
          <a:xfrm>
            <a:off x="4462575" y="4138017"/>
            <a:ext cx="3880236" cy="34528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IBM Plex Sans Light"/>
              <a:buNone/>
            </a:pPr>
            <a:r>
              <a:rPr lang="en-US" sz="1400" b="0" i="0" u="none" strike="noStrike" cap="none">
                <a:solidFill>
                  <a:srgbClr val="191919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Assign semantic label to each role</a:t>
            </a:r>
            <a:endParaRPr/>
          </a:p>
        </p:txBody>
      </p:sp>
      <p:grpSp>
        <p:nvGrpSpPr>
          <p:cNvPr id="400" name="Google Shape;400;p7"/>
          <p:cNvGrpSpPr/>
          <p:nvPr/>
        </p:nvGrpSpPr>
        <p:grpSpPr>
          <a:xfrm>
            <a:off x="1824358" y="2520604"/>
            <a:ext cx="181482" cy="59087"/>
            <a:chOff x="4223182" y="1645920"/>
            <a:chExt cx="181482" cy="59087"/>
          </a:xfrm>
        </p:grpSpPr>
        <p:sp>
          <p:nvSpPr>
            <p:cNvPr id="401" name="Google Shape;401;p7"/>
            <p:cNvSpPr/>
            <p:nvPr/>
          </p:nvSpPr>
          <p:spPr>
            <a:xfrm>
              <a:off x="4345577" y="1645920"/>
              <a:ext cx="59087" cy="59087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402" name="Google Shape;402;p7"/>
            <p:cNvCxnSpPr/>
            <p:nvPr/>
          </p:nvCxnSpPr>
          <p:spPr>
            <a:xfrm>
              <a:off x="4223182" y="1673134"/>
              <a:ext cx="122395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03" name="Google Shape;403;p7"/>
          <p:cNvGrpSpPr/>
          <p:nvPr/>
        </p:nvGrpSpPr>
        <p:grpSpPr>
          <a:xfrm>
            <a:off x="1860703" y="3087670"/>
            <a:ext cx="181482" cy="59087"/>
            <a:chOff x="4223182" y="1645920"/>
            <a:chExt cx="181482" cy="59087"/>
          </a:xfrm>
        </p:grpSpPr>
        <p:sp>
          <p:nvSpPr>
            <p:cNvPr id="404" name="Google Shape;404;p7"/>
            <p:cNvSpPr/>
            <p:nvPr/>
          </p:nvSpPr>
          <p:spPr>
            <a:xfrm>
              <a:off x="4345577" y="1645920"/>
              <a:ext cx="59087" cy="59087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405" name="Google Shape;405;p7"/>
            <p:cNvCxnSpPr/>
            <p:nvPr/>
          </p:nvCxnSpPr>
          <p:spPr>
            <a:xfrm>
              <a:off x="4223182" y="1673134"/>
              <a:ext cx="122395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06" name="Google Shape;406;p7"/>
          <p:cNvGrpSpPr/>
          <p:nvPr/>
        </p:nvGrpSpPr>
        <p:grpSpPr>
          <a:xfrm>
            <a:off x="1867518" y="3658987"/>
            <a:ext cx="181482" cy="59087"/>
            <a:chOff x="4223182" y="1645920"/>
            <a:chExt cx="181482" cy="59087"/>
          </a:xfrm>
        </p:grpSpPr>
        <p:sp>
          <p:nvSpPr>
            <p:cNvPr id="407" name="Google Shape;407;p7"/>
            <p:cNvSpPr/>
            <p:nvPr/>
          </p:nvSpPr>
          <p:spPr>
            <a:xfrm>
              <a:off x="4345577" y="1645920"/>
              <a:ext cx="59087" cy="59087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408" name="Google Shape;408;p7"/>
            <p:cNvCxnSpPr/>
            <p:nvPr/>
          </p:nvCxnSpPr>
          <p:spPr>
            <a:xfrm>
              <a:off x="4223182" y="1673134"/>
              <a:ext cx="122395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09" name="Google Shape;409;p7"/>
          <p:cNvGrpSpPr/>
          <p:nvPr/>
        </p:nvGrpSpPr>
        <p:grpSpPr>
          <a:xfrm>
            <a:off x="1861537" y="4260348"/>
            <a:ext cx="181482" cy="59087"/>
            <a:chOff x="4223182" y="1645920"/>
            <a:chExt cx="181482" cy="59087"/>
          </a:xfrm>
        </p:grpSpPr>
        <p:sp>
          <p:nvSpPr>
            <p:cNvPr id="410" name="Google Shape;410;p7"/>
            <p:cNvSpPr/>
            <p:nvPr/>
          </p:nvSpPr>
          <p:spPr>
            <a:xfrm>
              <a:off x="4345577" y="1645920"/>
              <a:ext cx="59087" cy="59087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IBM Plex Sans Light"/>
                <a:buNone/>
              </a:pPr>
              <a:endParaRPr sz="20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411" name="Google Shape;411;p7"/>
            <p:cNvCxnSpPr/>
            <p:nvPr/>
          </p:nvCxnSpPr>
          <p:spPr>
            <a:xfrm>
              <a:off x="4223182" y="1673134"/>
              <a:ext cx="122395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2" name="Google Shape;412;p7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6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13" name="Google Shape;413;p7"/>
          <p:cNvSpPr txBox="1"/>
          <p:nvPr/>
        </p:nvSpPr>
        <p:spPr>
          <a:xfrm>
            <a:off x="228074" y="245238"/>
            <a:ext cx="50672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Semantic Role Labeling (SRL)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4" name="Google Shape;414;p7"/>
          <p:cNvSpPr/>
          <p:nvPr/>
        </p:nvSpPr>
        <p:spPr>
          <a:xfrm>
            <a:off x="1333306" y="1085280"/>
            <a:ext cx="1091610" cy="835407"/>
          </a:xfrm>
          <a:prstGeom prst="flowChartAlternateProcess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15" name="Google Shape;415;p7"/>
          <p:cNvSpPr/>
          <p:nvPr/>
        </p:nvSpPr>
        <p:spPr>
          <a:xfrm>
            <a:off x="228074" y="1085280"/>
            <a:ext cx="1044439" cy="835407"/>
          </a:xfrm>
          <a:prstGeom prst="flowChartAlternateProcess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16" name="Google Shape;416;p7"/>
          <p:cNvSpPr/>
          <p:nvPr/>
        </p:nvSpPr>
        <p:spPr>
          <a:xfrm>
            <a:off x="2484361" y="1085279"/>
            <a:ext cx="1544369" cy="835405"/>
          </a:xfrm>
          <a:prstGeom prst="flowChartAlternateProcess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17" name="Google Shape;417;p7"/>
          <p:cNvSpPr/>
          <p:nvPr/>
        </p:nvSpPr>
        <p:spPr>
          <a:xfrm>
            <a:off x="2559667" y="1133709"/>
            <a:ext cx="1425580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window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8" name="Google Shape;418;p7"/>
          <p:cNvSpPr/>
          <p:nvPr/>
        </p:nvSpPr>
        <p:spPr>
          <a:xfrm>
            <a:off x="4042586" y="1085277"/>
            <a:ext cx="2064660" cy="83540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19" name="Google Shape;419;p7"/>
          <p:cNvSpPr/>
          <p:nvPr/>
        </p:nvSpPr>
        <p:spPr>
          <a:xfrm>
            <a:off x="4086069" y="1118156"/>
            <a:ext cx="1924109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with a hammer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0" name="Google Shape;420;p7"/>
          <p:cNvSpPr/>
          <p:nvPr/>
        </p:nvSpPr>
        <p:spPr>
          <a:xfrm>
            <a:off x="6150729" y="1076888"/>
            <a:ext cx="1986799" cy="83540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 b="0" i="0" u="none" strike="noStrike" cap="none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BM Plex Sans Light"/>
              <a:buNone/>
            </a:pPr>
            <a:endParaRPr sz="2000">
              <a:solidFill>
                <a:srgbClr val="DBFBFB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21" name="Google Shape;421;p7"/>
          <p:cNvSpPr txBox="1"/>
          <p:nvPr/>
        </p:nvSpPr>
        <p:spPr>
          <a:xfrm>
            <a:off x="189598" y="1553161"/>
            <a:ext cx="116485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A0: breaker</a:t>
            </a:r>
            <a:endParaRPr dirty="0"/>
          </a:p>
        </p:txBody>
      </p:sp>
      <p:sp>
        <p:nvSpPr>
          <p:cNvPr id="422" name="Google Shape;422;p7"/>
          <p:cNvSpPr txBox="1"/>
          <p:nvPr/>
        </p:nvSpPr>
        <p:spPr>
          <a:xfrm>
            <a:off x="2507831" y="1553161"/>
            <a:ext cx="15238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A1: thing broken</a:t>
            </a:r>
            <a:endParaRPr dirty="0"/>
          </a:p>
        </p:txBody>
      </p:sp>
      <p:sp>
        <p:nvSpPr>
          <p:cNvPr id="423" name="Google Shape;423;p7"/>
          <p:cNvSpPr txBox="1"/>
          <p:nvPr/>
        </p:nvSpPr>
        <p:spPr>
          <a:xfrm>
            <a:off x="1384850" y="1564249"/>
            <a:ext cx="10400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break.01</a:t>
            </a:r>
            <a:endParaRPr/>
          </a:p>
        </p:txBody>
      </p:sp>
      <p:sp>
        <p:nvSpPr>
          <p:cNvPr id="424" name="Google Shape;424;p7"/>
          <p:cNvSpPr txBox="1"/>
          <p:nvPr/>
        </p:nvSpPr>
        <p:spPr>
          <a:xfrm>
            <a:off x="4360042" y="1538791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A2: 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instrument</a:t>
            </a:r>
            <a:endParaRPr dirty="0"/>
          </a:p>
        </p:txBody>
      </p:sp>
      <p:sp>
        <p:nvSpPr>
          <p:cNvPr id="425" name="Google Shape;425;p7"/>
          <p:cNvSpPr txBox="1"/>
          <p:nvPr/>
        </p:nvSpPr>
        <p:spPr>
          <a:xfrm>
            <a:off x="6333649" y="1520673"/>
            <a:ext cx="16209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AM-PRP: Purpose</a:t>
            </a:r>
            <a:endParaRPr dirty="0"/>
          </a:p>
        </p:txBody>
      </p:sp>
      <p:sp>
        <p:nvSpPr>
          <p:cNvPr id="426" name="Google Shape;426;p7"/>
          <p:cNvSpPr/>
          <p:nvPr/>
        </p:nvSpPr>
        <p:spPr>
          <a:xfrm>
            <a:off x="6280299" y="1110134"/>
            <a:ext cx="1739576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to escape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7" name="Google Shape;427;p7"/>
          <p:cNvSpPr/>
          <p:nvPr/>
        </p:nvSpPr>
        <p:spPr>
          <a:xfrm>
            <a:off x="1392751" y="1133709"/>
            <a:ext cx="988790" cy="3928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broke</a:t>
            </a: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8" name="Google Shape;428;p7"/>
          <p:cNvSpPr/>
          <p:nvPr/>
        </p:nvSpPr>
        <p:spPr>
          <a:xfrm>
            <a:off x="310393" y="1127823"/>
            <a:ext cx="870493" cy="392850"/>
          </a:xfrm>
          <a:prstGeom prst="roundRect">
            <a:avLst>
              <a:gd name="adj" fmla="val 50000"/>
            </a:avLst>
          </a:prstGeom>
          <a:solidFill>
            <a:srgbClr val="0051C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Derek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"/>
          <p:cNvSpPr txBox="1">
            <a:spLocks noGrp="1"/>
          </p:cNvSpPr>
          <p:nvPr>
            <p:ph type="body" idx="4294967295"/>
          </p:nvPr>
        </p:nvSpPr>
        <p:spPr>
          <a:xfrm>
            <a:off x="230979" y="804710"/>
            <a:ext cx="4124325" cy="416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dirty="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Problems: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080"/>
              <a:buFont typeface="Wingdings" pitchFamily="2" charset="2"/>
              <a:buChar char="Ø"/>
            </a:pPr>
            <a:r>
              <a:rPr lang="en-US" sz="12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Language specific </a:t>
            </a:r>
            <a:r>
              <a:rPr lang="en-US" sz="1200" dirty="0" err="1">
                <a:latin typeface="IBM Plex Sans Light"/>
                <a:ea typeface="IBM Plex Sans Light"/>
                <a:cs typeface="IBM Plex Sans Light"/>
                <a:sym typeface="IBM Plex Sans Light"/>
              </a:rPr>
              <a:t>Propbanks</a:t>
            </a:r>
            <a:endParaRPr lang="en-US" dirty="0">
              <a:ea typeface="IBM Plex Sans Light"/>
              <a:cs typeface="IBM Plex Sans Light"/>
            </a:endParaRPr>
          </a:p>
          <a:p>
            <a:pPr marL="1085850" lvl="2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0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English </a:t>
            </a:r>
            <a:r>
              <a:rPr lang="en-US" sz="1000" dirty="0" err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Propbank</a:t>
            </a:r>
            <a:endParaRPr lang="en-US" sz="10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1085850" lvl="2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0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Chinese </a:t>
            </a:r>
            <a:r>
              <a:rPr lang="en-US" sz="1000" dirty="0" err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Propbank</a:t>
            </a:r>
            <a:endParaRPr lang="en-US" sz="1000" dirty="0">
              <a:ea typeface="IBM Plex Sans Light"/>
              <a:cs typeface="IBM Plex Sans Light"/>
            </a:endParaRPr>
          </a:p>
          <a:p>
            <a:pPr marL="1085850" lvl="2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0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Arabic </a:t>
            </a:r>
            <a:r>
              <a:rPr lang="en-US" sz="1000" dirty="0" err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Propbank</a:t>
            </a:r>
            <a:endParaRPr lang="en-US" sz="1000" dirty="0">
              <a:ea typeface="IBM Plex Sans Light"/>
              <a:cs typeface="IBM Plex Sans Light"/>
            </a:endParaRPr>
          </a:p>
          <a:p>
            <a:pPr marL="1085850" lvl="2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00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Hindi </a:t>
            </a:r>
            <a:r>
              <a:rPr lang="en-US" sz="1000" dirty="0" err="1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Propbank</a:t>
            </a:r>
            <a:endParaRPr lang="en-US" sz="10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1085850" lvl="2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000" dirty="0">
                <a:latin typeface="IBM Plex Sans Light"/>
                <a:sym typeface="IBM Plex Sans Light"/>
              </a:rPr>
              <a:t>German </a:t>
            </a:r>
            <a:r>
              <a:rPr lang="en-US" sz="1000" dirty="0" err="1">
                <a:latin typeface="IBM Plex Sans Light"/>
                <a:sym typeface="IBM Plex Sans Light"/>
              </a:rPr>
              <a:t>Propbank</a:t>
            </a:r>
            <a:r>
              <a:rPr lang="en-US" sz="1000" dirty="0">
                <a:latin typeface="IBM Plex Sans Light"/>
                <a:sym typeface="IBM Plex Sans Light"/>
              </a:rPr>
              <a:t> ….</a:t>
            </a:r>
            <a:endParaRPr sz="1000" dirty="0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628650" lvl="1" indent="-171450">
              <a:lnSpc>
                <a:spcPct val="90000"/>
              </a:lnSpc>
              <a:buSzPts val="1080"/>
              <a:buFont typeface="Wingdings" pitchFamily="2" charset="2"/>
              <a:buChar char="Ø"/>
            </a:pPr>
            <a:r>
              <a:rPr lang="en-US" sz="11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Applications must be language specific</a:t>
            </a:r>
            <a:endParaRPr sz="1100" dirty="0"/>
          </a:p>
          <a:p>
            <a:pPr marL="628650" lvl="1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1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Separate text analytics</a:t>
            </a:r>
          </a:p>
          <a:p>
            <a:pPr marL="171450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200" dirty="0">
                <a:latin typeface="IBM Plex Sans Light"/>
                <a:sym typeface="IBM Plex Sans Light"/>
              </a:rPr>
              <a:t>Do we have </a:t>
            </a:r>
            <a:r>
              <a:rPr lang="en-US" sz="1200" dirty="0" err="1">
                <a:latin typeface="IBM Plex Sans Light"/>
                <a:sym typeface="IBM Plex Sans Light"/>
              </a:rPr>
              <a:t>Propbank</a:t>
            </a:r>
            <a:r>
              <a:rPr lang="en-US" sz="1200" dirty="0">
                <a:latin typeface="IBM Plex Sans Light"/>
                <a:sym typeface="IBM Plex Sans Light"/>
              </a:rPr>
              <a:t> for other languages?</a:t>
            </a:r>
          </a:p>
          <a:p>
            <a:pPr marL="1085850" lvl="2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0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Vietnamese? Polish? Portuguese?.....</a:t>
            </a:r>
          </a:p>
          <a:p>
            <a:pPr marL="285750" indent="-2857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endParaRPr dirty="0"/>
          </a:p>
        </p:txBody>
      </p:sp>
      <p:sp>
        <p:nvSpPr>
          <p:cNvPr id="436" name="Google Shape;436;p8"/>
          <p:cNvSpPr txBox="1"/>
          <p:nvPr/>
        </p:nvSpPr>
        <p:spPr>
          <a:xfrm>
            <a:off x="228074" y="245238"/>
            <a:ext cx="50672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Multilingual SRL</a:t>
            </a:r>
            <a:endParaRPr sz="2400" b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7" name="Google Shape;437;p8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7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38" name="Google Shape;438;p8"/>
          <p:cNvSpPr txBox="1"/>
          <p:nvPr/>
        </p:nvSpPr>
        <p:spPr>
          <a:xfrm>
            <a:off x="120212" y="4575529"/>
            <a:ext cx="4039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Same color represents same semantic meaning</a:t>
            </a:r>
            <a:endParaRPr/>
          </a:p>
        </p:txBody>
      </p:sp>
      <p:grpSp>
        <p:nvGrpSpPr>
          <p:cNvPr id="439" name="Google Shape;439;p8"/>
          <p:cNvGrpSpPr/>
          <p:nvPr/>
        </p:nvGrpSpPr>
        <p:grpSpPr>
          <a:xfrm>
            <a:off x="4524566" y="804710"/>
            <a:ext cx="4254123" cy="1008949"/>
            <a:chOff x="29625" y="978722"/>
            <a:chExt cx="4254123" cy="1008949"/>
          </a:xfrm>
        </p:grpSpPr>
        <p:sp>
          <p:nvSpPr>
            <p:cNvPr id="440" name="Google Shape;440;p8"/>
            <p:cNvSpPr txBox="1"/>
            <p:nvPr/>
          </p:nvSpPr>
          <p:spPr>
            <a:xfrm>
              <a:off x="29625" y="1306353"/>
              <a:ext cx="4254123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dirty="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r>
                <a:rPr lang="en-US" sz="1350" dirty="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 dirty="0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broke</a:t>
              </a:r>
              <a:r>
                <a:rPr lang="en-US" sz="1350" dirty="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 dirty="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the window </a:t>
              </a:r>
              <a:r>
                <a:rPr lang="en-US" sz="1350" dirty="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with a hammer </a:t>
              </a:r>
              <a:r>
                <a:rPr lang="en-US" sz="1350" dirty="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to escape</a:t>
              </a:r>
              <a:endParaRPr dirty="0"/>
            </a:p>
          </p:txBody>
        </p:sp>
        <p:cxnSp>
          <p:nvCxnSpPr>
            <p:cNvPr id="441" name="Google Shape;441;p8"/>
            <p:cNvCxnSpPr/>
            <p:nvPr/>
          </p:nvCxnSpPr>
          <p:spPr>
            <a:xfrm>
              <a:off x="126315" y="1606435"/>
              <a:ext cx="391209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2" name="Google Shape;442;p8"/>
            <p:cNvCxnSpPr/>
            <p:nvPr/>
          </p:nvCxnSpPr>
          <p:spPr>
            <a:xfrm>
              <a:off x="1981200" y="1612670"/>
              <a:ext cx="10922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3" name="Google Shape;443;p8"/>
            <p:cNvCxnSpPr/>
            <p:nvPr/>
          </p:nvCxnSpPr>
          <p:spPr>
            <a:xfrm>
              <a:off x="1041400" y="1610438"/>
              <a:ext cx="872067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44" name="Google Shape;444;p8"/>
            <p:cNvCxnSpPr/>
            <p:nvPr/>
          </p:nvCxnSpPr>
          <p:spPr>
            <a:xfrm>
              <a:off x="3149600" y="1606435"/>
              <a:ext cx="728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45" name="Google Shape;445;p8"/>
            <p:cNvSpPr txBox="1"/>
            <p:nvPr/>
          </p:nvSpPr>
          <p:spPr>
            <a:xfrm>
              <a:off x="148552" y="16542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46" name="Google Shape;446;p8"/>
            <p:cNvSpPr txBox="1"/>
            <p:nvPr/>
          </p:nvSpPr>
          <p:spPr>
            <a:xfrm>
              <a:off x="1360774" y="16542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47" name="Google Shape;447;p8"/>
            <p:cNvSpPr txBox="1"/>
            <p:nvPr/>
          </p:nvSpPr>
          <p:spPr>
            <a:xfrm>
              <a:off x="2327228" y="1671743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A2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48" name="Google Shape;448;p8"/>
            <p:cNvSpPr txBox="1"/>
            <p:nvPr/>
          </p:nvSpPr>
          <p:spPr>
            <a:xfrm>
              <a:off x="3108023" y="1679894"/>
              <a:ext cx="8467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AM-PRP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 rot="-5400000">
              <a:off x="672003" y="1107223"/>
              <a:ext cx="178267" cy="408130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50" name="Google Shape;450;p8"/>
            <p:cNvSpPr txBox="1"/>
            <p:nvPr/>
          </p:nvSpPr>
          <p:spPr>
            <a:xfrm>
              <a:off x="429326" y="978722"/>
              <a:ext cx="7521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break.01</a:t>
              </a:r>
              <a:endParaRPr/>
            </a:p>
          </p:txBody>
        </p:sp>
      </p:grpSp>
      <p:grpSp>
        <p:nvGrpSpPr>
          <p:cNvPr id="451" name="Google Shape;451;p8"/>
          <p:cNvGrpSpPr/>
          <p:nvPr/>
        </p:nvGrpSpPr>
        <p:grpSpPr>
          <a:xfrm>
            <a:off x="4524566" y="3406061"/>
            <a:ext cx="3134816" cy="936326"/>
            <a:chOff x="316467" y="3420938"/>
            <a:chExt cx="3134816" cy="936326"/>
          </a:xfrm>
        </p:grpSpPr>
        <p:sp>
          <p:nvSpPr>
            <p:cNvPr id="452" name="Google Shape;452;p8"/>
            <p:cNvSpPr txBox="1"/>
            <p:nvPr/>
          </p:nvSpPr>
          <p:spPr>
            <a:xfrm>
              <a:off x="379562" y="3741379"/>
              <a:ext cx="657355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dirty="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endParaRPr dirty="0"/>
            </a:p>
          </p:txBody>
        </p:sp>
        <p:sp>
          <p:nvSpPr>
            <p:cNvPr id="453" name="Google Shape;453;p8"/>
            <p:cNvSpPr txBox="1"/>
            <p:nvPr/>
          </p:nvSpPr>
          <p:spPr>
            <a:xfrm>
              <a:off x="822602" y="3741379"/>
              <a:ext cx="757617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dirty="0" err="1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用</a:t>
              </a:r>
              <a:r>
                <a:rPr lang="en-US" sz="1350" dirty="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 dirty="0" err="1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锤子</a:t>
              </a:r>
              <a:endParaRPr sz="1350" dirty="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54" name="Google Shape;454;p8"/>
            <p:cNvSpPr txBox="1"/>
            <p:nvPr/>
          </p:nvSpPr>
          <p:spPr>
            <a:xfrm>
              <a:off x="1432202" y="3749405"/>
              <a:ext cx="551018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dirty="0" err="1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打破</a:t>
              </a:r>
              <a:endParaRPr sz="1350" dirty="0">
                <a:solidFill>
                  <a:srgbClr val="002060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55" name="Google Shape;455;p8"/>
            <p:cNvSpPr txBox="1"/>
            <p:nvPr/>
          </p:nvSpPr>
          <p:spPr>
            <a:xfrm>
              <a:off x="1843441" y="3749405"/>
              <a:ext cx="1344692" cy="300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dirty="0" err="1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窗户</a:t>
              </a:r>
              <a:r>
                <a:rPr lang="en-US" sz="1350" dirty="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 dirty="0" err="1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逃跑</a:t>
              </a:r>
              <a:endParaRPr sz="1350" dirty="0">
                <a:solidFill>
                  <a:schemeClr val="accent2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5400000">
              <a:off x="1595890" y="3560093"/>
              <a:ext cx="173045" cy="340350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57" name="Google Shape;457;p8"/>
            <p:cNvSpPr txBox="1"/>
            <p:nvPr/>
          </p:nvSpPr>
          <p:spPr>
            <a:xfrm>
              <a:off x="1410560" y="3420938"/>
              <a:ext cx="590226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打破</a:t>
              </a: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.1</a:t>
              </a:r>
              <a:endParaRPr/>
            </a:p>
          </p:txBody>
        </p:sp>
        <p:sp>
          <p:nvSpPr>
            <p:cNvPr id="458" name="Google Shape;458;p8"/>
            <p:cNvSpPr txBox="1"/>
            <p:nvPr/>
          </p:nvSpPr>
          <p:spPr>
            <a:xfrm>
              <a:off x="316467" y="4031390"/>
              <a:ext cx="6279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Arg0</a:t>
              </a:r>
              <a:endParaRPr sz="135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459" name="Google Shape;459;p8"/>
            <p:cNvCxnSpPr/>
            <p:nvPr/>
          </p:nvCxnSpPr>
          <p:spPr>
            <a:xfrm rot="10800000" flipH="1">
              <a:off x="464411" y="4031389"/>
              <a:ext cx="379500" cy="1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60" name="Google Shape;460;p8"/>
            <p:cNvCxnSpPr/>
            <p:nvPr/>
          </p:nvCxnSpPr>
          <p:spPr>
            <a:xfrm>
              <a:off x="1864688" y="4049487"/>
              <a:ext cx="314117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61" name="Google Shape;461;p8"/>
            <p:cNvSpPr txBox="1"/>
            <p:nvPr/>
          </p:nvSpPr>
          <p:spPr>
            <a:xfrm>
              <a:off x="1800665" y="4049487"/>
              <a:ext cx="6279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462" name="Google Shape;462;p8"/>
            <p:cNvCxnSpPr/>
            <p:nvPr/>
          </p:nvCxnSpPr>
          <p:spPr>
            <a:xfrm>
              <a:off x="2250635" y="4039155"/>
              <a:ext cx="728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63" name="Google Shape;463;p8"/>
            <p:cNvSpPr txBox="1"/>
            <p:nvPr/>
          </p:nvSpPr>
          <p:spPr>
            <a:xfrm>
              <a:off x="2267027" y="4031389"/>
              <a:ext cx="11842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ArgM-PNC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4524566" y="1972911"/>
            <a:ext cx="4143375" cy="1288562"/>
            <a:chOff x="379563" y="1998133"/>
            <a:chExt cx="4143375" cy="1288562"/>
          </a:xfrm>
        </p:grpSpPr>
        <p:sp>
          <p:nvSpPr>
            <p:cNvPr id="465" name="Google Shape;465;p8"/>
            <p:cNvSpPr txBox="1"/>
            <p:nvPr/>
          </p:nvSpPr>
          <p:spPr>
            <a:xfrm>
              <a:off x="379563" y="2319121"/>
              <a:ext cx="4143375" cy="715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dirty="0">
                  <a:solidFill>
                    <a:schemeClr val="accent4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Derek</a:t>
              </a:r>
              <a:r>
                <a:rPr lang="en-US" sz="1350" dirty="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 dirty="0" err="1">
                  <a:solidFill>
                    <a:srgbClr val="002060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schlug</a:t>
              </a:r>
              <a:r>
                <a:rPr lang="en-US" sz="1350" dirty="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 dirty="0">
                  <a:solidFill>
                    <a:schemeClr val="accent5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das Fenster </a:t>
              </a:r>
              <a:r>
                <a:rPr lang="en-US" sz="1350" dirty="0" err="1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mit</a:t>
              </a:r>
              <a:r>
                <a:rPr lang="en-US" sz="1350" dirty="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-US" sz="1350" dirty="0" err="1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einem</a:t>
              </a:r>
              <a:r>
                <a:rPr lang="en-US" sz="1350" dirty="0">
                  <a:solidFill>
                    <a:schemeClr val="accent3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Hammer </a:t>
              </a:r>
              <a:r>
                <a:rPr lang="en-US" sz="1350" dirty="0" err="1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ein</a:t>
              </a:r>
              <a:r>
                <a:rPr lang="en-US" sz="1350" dirty="0">
                  <a:solidFill>
                    <a:schemeClr val="lt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,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dirty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 dirty="0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um </a:t>
              </a:r>
              <a:r>
                <a:rPr lang="en-US" sz="1350" dirty="0" err="1">
                  <a:solidFill>
                    <a:schemeClr val="accent2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entkommen</a:t>
              </a:r>
              <a:endParaRPr dirty="0"/>
            </a:p>
          </p:txBody>
        </p:sp>
        <p:sp>
          <p:nvSpPr>
            <p:cNvPr id="466" name="Google Shape;466;p8"/>
            <p:cNvSpPr txBox="1"/>
            <p:nvPr/>
          </p:nvSpPr>
          <p:spPr>
            <a:xfrm>
              <a:off x="421224" y="2571919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A0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67" name="Google Shape;467;p8"/>
            <p:cNvSpPr txBox="1"/>
            <p:nvPr/>
          </p:nvSpPr>
          <p:spPr>
            <a:xfrm>
              <a:off x="1770289" y="2571750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A2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68" name="Google Shape;468;p8"/>
            <p:cNvSpPr txBox="1"/>
            <p:nvPr/>
          </p:nvSpPr>
          <p:spPr>
            <a:xfrm>
              <a:off x="3173873" y="2576290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A1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69" name="Google Shape;469;p8"/>
            <p:cNvSpPr txBox="1"/>
            <p:nvPr/>
          </p:nvSpPr>
          <p:spPr>
            <a:xfrm>
              <a:off x="930581" y="2978918"/>
              <a:ext cx="408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A6</a:t>
              </a: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cxnSp>
          <p:nvCxnSpPr>
            <p:cNvPr id="470" name="Google Shape;470;p8"/>
            <p:cNvCxnSpPr/>
            <p:nvPr/>
          </p:nvCxnSpPr>
          <p:spPr>
            <a:xfrm>
              <a:off x="482905" y="2571750"/>
              <a:ext cx="287867" cy="0"/>
            </a:xfrm>
            <a:prstGeom prst="straightConnector1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71" name="Google Shape;471;p8"/>
            <p:cNvCxnSpPr/>
            <p:nvPr/>
          </p:nvCxnSpPr>
          <p:spPr>
            <a:xfrm>
              <a:off x="1507067" y="2571750"/>
              <a:ext cx="785350" cy="0"/>
            </a:xfrm>
            <a:prstGeom prst="straightConnector1">
              <a:avLst/>
            </a:prstGeom>
            <a:noFill/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72" name="Google Shape;472;p8"/>
            <p:cNvCxnSpPr/>
            <p:nvPr/>
          </p:nvCxnSpPr>
          <p:spPr>
            <a:xfrm>
              <a:off x="2361256" y="2571750"/>
              <a:ext cx="1460350" cy="0"/>
            </a:xfrm>
            <a:prstGeom prst="straightConnector1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73" name="Google Shape;473;p8"/>
            <p:cNvCxnSpPr/>
            <p:nvPr/>
          </p:nvCxnSpPr>
          <p:spPr>
            <a:xfrm>
              <a:off x="486609" y="2986140"/>
              <a:ext cx="116984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74" name="Google Shape;474;p8"/>
            <p:cNvSpPr/>
            <p:nvPr/>
          </p:nvSpPr>
          <p:spPr>
            <a:xfrm rot="-5400000">
              <a:off x="999566" y="2051118"/>
              <a:ext cx="145226" cy="484871"/>
            </a:xfrm>
            <a:prstGeom prst="rightBrace">
              <a:avLst>
                <a:gd name="adj1" fmla="val 118392"/>
                <a:gd name="adj2" fmla="val 50000"/>
              </a:avLst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75" name="Google Shape;475;p8"/>
            <p:cNvSpPr txBox="1"/>
            <p:nvPr/>
          </p:nvSpPr>
          <p:spPr>
            <a:xfrm>
              <a:off x="737211" y="1998133"/>
              <a:ext cx="8851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Schalgen.9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"/>
          <p:cNvSpPr txBox="1"/>
          <p:nvPr/>
        </p:nvSpPr>
        <p:spPr>
          <a:xfrm>
            <a:off x="228074" y="245238"/>
            <a:ext cx="50672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</a:t>
            </a:r>
            <a:r>
              <a:rPr lang="en-US" sz="24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 we want?</a:t>
            </a:r>
            <a:endParaRPr sz="2400" b="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7" name="Google Shape;437;p8"/>
          <p:cNvSpPr txBox="1"/>
          <p:nvPr/>
        </p:nvSpPr>
        <p:spPr>
          <a:xfrm>
            <a:off x="8137528" y="4902994"/>
            <a:ext cx="1006475" cy="24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 b="1">
                <a:solidFill>
                  <a:srgbClr val="0F3A54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8</a:t>
            </a:fld>
            <a:endParaRPr sz="750" b="1">
              <a:solidFill>
                <a:srgbClr val="0F3A54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" name="Google Shape;435;p8">
            <a:extLst>
              <a:ext uri="{FF2B5EF4-FFF2-40B4-BE49-F238E27FC236}">
                <a16:creationId xmlns:a16="http://schemas.microsoft.com/office/drawing/2014/main" id="{0C5192F7-610A-2E6A-6C60-DF48C6BD9050}"/>
              </a:ext>
            </a:extLst>
          </p:cNvPr>
          <p:cNvSpPr txBox="1">
            <a:spLocks/>
          </p:cNvSpPr>
          <p:nvPr/>
        </p:nvSpPr>
        <p:spPr>
          <a:xfrm>
            <a:off x="228074" y="1704542"/>
            <a:ext cx="3069041" cy="186513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4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</a:pPr>
            <a:endParaRPr lang="en-US" dirty="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en-US" dirty="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Goal:</a:t>
            </a:r>
            <a:endParaRPr lang="en-US" dirty="0"/>
          </a:p>
          <a:p>
            <a:pPr marL="171450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2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 solution that simplifies Multi-lingual information processing. </a:t>
            </a:r>
          </a:p>
          <a:p>
            <a:pPr marL="171450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2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That can be readily available to any language without much investment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1700"/>
              </a:spcBef>
              <a:buSzPts val="1080"/>
            </a:pPr>
            <a:endParaRPr lang="en-US" dirty="0"/>
          </a:p>
        </p:txBody>
      </p:sp>
      <p:sp>
        <p:nvSpPr>
          <p:cNvPr id="5" name="Google Shape;435;p8">
            <a:extLst>
              <a:ext uri="{FF2B5EF4-FFF2-40B4-BE49-F238E27FC236}">
                <a16:creationId xmlns:a16="http://schemas.microsoft.com/office/drawing/2014/main" id="{5CF4005D-2483-65EA-1BF9-8B458AEB6E52}"/>
              </a:ext>
            </a:extLst>
          </p:cNvPr>
          <p:cNvSpPr txBox="1">
            <a:spLocks/>
          </p:cNvSpPr>
          <p:nvPr/>
        </p:nvSpPr>
        <p:spPr>
          <a:xfrm>
            <a:off x="3460960" y="1704542"/>
            <a:ext cx="2677536" cy="186513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4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</a:pPr>
            <a:endParaRPr lang="en-US" dirty="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en-US" dirty="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Drawback:</a:t>
            </a:r>
            <a:endParaRPr lang="en-US" dirty="0"/>
          </a:p>
          <a:p>
            <a:pPr marL="171450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2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May loose language-specific idiosyncrasies</a:t>
            </a:r>
          </a:p>
          <a:p>
            <a:pPr marL="0" indent="0">
              <a:lnSpc>
                <a:spcPct val="90000"/>
              </a:lnSpc>
              <a:spcBef>
                <a:spcPts val="1700"/>
              </a:spcBef>
              <a:buSzPts val="1080"/>
            </a:pPr>
            <a:endParaRPr lang="en-US" dirty="0"/>
          </a:p>
        </p:txBody>
      </p:sp>
      <p:sp>
        <p:nvSpPr>
          <p:cNvPr id="6" name="Google Shape;435;p8">
            <a:extLst>
              <a:ext uri="{FF2B5EF4-FFF2-40B4-BE49-F238E27FC236}">
                <a16:creationId xmlns:a16="http://schemas.microsoft.com/office/drawing/2014/main" id="{FC305E1A-6F48-3FA7-08F8-A4A5241BB11F}"/>
              </a:ext>
            </a:extLst>
          </p:cNvPr>
          <p:cNvSpPr txBox="1">
            <a:spLocks/>
          </p:cNvSpPr>
          <p:nvPr/>
        </p:nvSpPr>
        <p:spPr>
          <a:xfrm>
            <a:off x="6302341" y="1704542"/>
            <a:ext cx="2677536" cy="186513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4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9181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Arial"/>
              <a:buChar char="»"/>
              <a:defRPr sz="12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</a:pPr>
            <a:endParaRPr lang="en-US" dirty="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</a:pPr>
            <a:r>
              <a:rPr lang="en-US" dirty="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Beyond:</a:t>
            </a:r>
            <a:endParaRPr lang="en-US" dirty="0"/>
          </a:p>
          <a:p>
            <a:pPr marL="171450" indent="-171450">
              <a:lnSpc>
                <a:spcPct val="90000"/>
              </a:lnSpc>
              <a:spcBef>
                <a:spcPts val="1700"/>
              </a:spcBef>
              <a:buSzPts val="1080"/>
              <a:buFont typeface="Wingdings" pitchFamily="2" charset="2"/>
              <a:buChar char="Ø"/>
            </a:pPr>
            <a:r>
              <a:rPr lang="en-US" sz="12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Use language –specific adaptations. </a:t>
            </a:r>
          </a:p>
          <a:p>
            <a:pPr marL="0" indent="0">
              <a:lnSpc>
                <a:spcPct val="90000"/>
              </a:lnSpc>
              <a:spcBef>
                <a:spcPts val="1700"/>
              </a:spcBef>
              <a:buSzPts val="108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2003</Words>
  <Application>Microsoft Macintosh PowerPoint</Application>
  <PresentationFormat>On-screen Show (16:9)</PresentationFormat>
  <Paragraphs>611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IBM Plex Sans Light</vt:lpstr>
      <vt:lpstr>Wingdings</vt:lpstr>
      <vt:lpstr>Courier New</vt:lpstr>
      <vt:lpstr>Noto Sans Symbols</vt:lpstr>
      <vt:lpstr>IBM Plex Sans</vt:lpstr>
      <vt:lpstr>Helvetica Neue Light</vt:lpstr>
      <vt:lpstr>Arial</vt:lpstr>
      <vt:lpstr>IBM Plex Sans SemiBold</vt:lpstr>
      <vt:lpstr>Calibri</vt:lpstr>
      <vt:lpstr>IBM BxD 2018 black background</vt:lpstr>
      <vt:lpstr>Excel.Sheet.12</vt:lpstr>
      <vt:lpstr>Microsoft Excel Worksheet</vt:lpstr>
      <vt:lpstr>Universal Proposition Bank 2.0 and Beyond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Proposition Bank 2.0 and Beyond</dc:title>
  <dc:creator>Ishan Jindal</dc:creator>
  <cp:lastModifiedBy>Ishan Jindal</cp:lastModifiedBy>
  <cp:revision>10</cp:revision>
  <dcterms:created xsi:type="dcterms:W3CDTF">2020-06-23T15:48:52Z</dcterms:created>
  <dcterms:modified xsi:type="dcterms:W3CDTF">2023-06-03T18:10:24Z</dcterms:modified>
</cp:coreProperties>
</file>