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69" r:id="rId6"/>
    <p:sldId id="267" r:id="rId7"/>
    <p:sldId id="265" r:id="rId8"/>
    <p:sldId id="259" r:id="rId9"/>
    <p:sldId id="264" r:id="rId10"/>
    <p:sldId id="266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07DD9D-2C37-4985-BEB2-D2679BFF4F27}">
          <p14:sldIdLst>
            <p14:sldId id="256"/>
            <p14:sldId id="257"/>
          </p14:sldIdLst>
        </p14:section>
        <p14:section name="Untitled Section" id="{18248954-FF9D-4224-A243-91FA19F1C97E}">
          <p14:sldIdLst>
            <p14:sldId id="258"/>
            <p14:sldId id="268"/>
            <p14:sldId id="269"/>
            <p14:sldId id="267"/>
            <p14:sldId id="265"/>
            <p14:sldId id="259"/>
            <p14:sldId id="264"/>
            <p14:sldId id="266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4660"/>
  </p:normalViewPr>
  <p:slideViewPr>
    <p:cSldViewPr>
      <p:cViewPr varScale="1">
        <p:scale>
          <a:sx n="67" d="100"/>
          <a:sy n="67" d="100"/>
        </p:scale>
        <p:origin x="11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2667000"/>
            <a:ext cx="4648200" cy="2438400"/>
          </a:xfrm>
          <a:solidFill>
            <a:srgbClr val="9A3D01">
              <a:alpha val="56863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Autofit/>
          </a:bodyPr>
          <a:lstStyle/>
          <a:p>
            <a:pPr algn="r"/>
            <a:b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114300" stA="52000" endPos="24000" dir="5400000" sy="-100000" algn="bl" rotWithShape="0"/>
                </a:effectLst>
                <a:latin typeface="Gabriola" pitchFamily="82" charset="0"/>
              </a:rPr>
            </a:b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114300" stA="52000" endPos="24000" dir="5400000" sy="-100000" algn="bl" rotWithShape="0"/>
                </a:effectLst>
                <a:latin typeface="Gabriola" pitchFamily="82" charset="0"/>
              </a:rPr>
              <a:t>ORANGE-FLESHED  SWEET POTATO </a:t>
            </a:r>
            <a:b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114300" stA="52000" endPos="24000" dir="5400000" sy="-100000" algn="bl" rotWithShape="0"/>
                </a:effectLst>
                <a:latin typeface="Gabriola" pitchFamily="82" charset="0"/>
              </a:rPr>
            </a:b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114300" stA="52000" endPos="24000" dir="5400000" sy="-100000" algn="bl" rotWithShape="0"/>
                </a:effectLst>
                <a:latin typeface="Gabriola" pitchFamily="82" charset="0"/>
              </a:rPr>
              <a:t>MARKETABLE  YIELD </a:t>
            </a:r>
            <a:b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114300" stA="52000" endPos="24000" dir="5400000" sy="-100000" algn="bl" rotWithShape="0"/>
                </a:effectLst>
                <a:latin typeface="Gabriola" pitchFamily="82" charset="0"/>
              </a:rPr>
            </a:b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114300" stA="52000" endPos="24000" dir="5400000" sy="-100000" algn="bl" rotWithShape="0"/>
                </a:effectLst>
                <a:latin typeface="Gabriola" pitchFamily="82" charset="0"/>
              </a:rPr>
              <a:t>PREDICTION APPLICATION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114300" stA="52000" endPos="24000" dir="5400000" sy="-100000" algn="bl" rotWithShape="0"/>
              </a:effectLst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4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dirty="0"/>
              <a:t>DATA PRE-PROCESSING AND SPLITTING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00600"/>
            <a:ext cx="7467600" cy="176893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68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539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28600"/>
            <a:ext cx="7467600" cy="65563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MODEL EVALUATION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06474294"/>
              </p:ext>
            </p:extLst>
          </p:nvPr>
        </p:nvGraphicFramePr>
        <p:xfrm>
          <a:off x="304800" y="990600"/>
          <a:ext cx="8458200" cy="541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1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  <a:r>
                        <a:rPr lang="en-US" baseline="0" dirty="0"/>
                        <a:t> Absolute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  <a:r>
                        <a:rPr lang="en-US" baseline="0" dirty="0"/>
                        <a:t> Squared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38">
                <a:tc>
                  <a:txBody>
                    <a:bodyPr/>
                    <a:lstStyle/>
                    <a:p>
                      <a:r>
                        <a:rPr lang="en-US" dirty="0"/>
                        <a:t>Linear </a:t>
                      </a:r>
                      <a:r>
                        <a:rPr lang="en-US" dirty="0" err="1"/>
                        <a:t>Regressor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563">
                <a:tc>
                  <a:txBody>
                    <a:bodyPr/>
                    <a:lstStyle/>
                    <a:p>
                      <a:r>
                        <a:rPr lang="en-US" dirty="0"/>
                        <a:t>Gamma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89">
                <a:tc>
                  <a:txBody>
                    <a:bodyPr/>
                    <a:lstStyle/>
                    <a:p>
                      <a:r>
                        <a:rPr lang="en-US" dirty="0"/>
                        <a:t>Huber </a:t>
                      </a:r>
                      <a:r>
                        <a:rPr lang="en-US" dirty="0" err="1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89">
                <a:tc>
                  <a:txBody>
                    <a:bodyPr/>
                    <a:lstStyle/>
                    <a:p>
                      <a:r>
                        <a:rPr lang="en-US" dirty="0"/>
                        <a:t>Passive Aggressive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89">
                <a:tc>
                  <a:txBody>
                    <a:bodyPr/>
                    <a:lstStyle/>
                    <a:p>
                      <a:r>
                        <a:rPr lang="en-US" dirty="0"/>
                        <a:t>Poisson </a:t>
                      </a:r>
                      <a:r>
                        <a:rPr lang="en-US" dirty="0" err="1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189">
                <a:tc>
                  <a:txBody>
                    <a:bodyPr/>
                    <a:lstStyle/>
                    <a:p>
                      <a:r>
                        <a:rPr lang="en-US" dirty="0" err="1"/>
                        <a:t>Quantile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189">
                <a:tc>
                  <a:txBody>
                    <a:bodyPr/>
                    <a:lstStyle/>
                    <a:p>
                      <a:r>
                        <a:rPr lang="en-US" dirty="0"/>
                        <a:t>RANSAC </a:t>
                      </a:r>
                      <a:r>
                        <a:rPr lang="en-US" dirty="0" err="1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189">
                <a:tc>
                  <a:txBody>
                    <a:bodyPr/>
                    <a:lstStyle/>
                    <a:p>
                      <a:r>
                        <a:rPr lang="en-US" dirty="0" err="1"/>
                        <a:t>TheilSen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189">
                <a:tc>
                  <a:txBody>
                    <a:bodyPr/>
                    <a:lstStyle/>
                    <a:p>
                      <a:r>
                        <a:rPr lang="en-US" dirty="0" err="1"/>
                        <a:t>Tweedie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8189"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3023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 DEPLOYMENT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F4114D-C5D1-528D-1524-1A7E722AAD1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305800" cy="4572000"/>
          </a:xfrm>
        </p:spPr>
      </p:pic>
    </p:spTree>
    <p:extLst>
      <p:ext uri="{BB962C8B-B14F-4D97-AF65-F5344CB8AC3E}">
        <p14:creationId xmlns:p14="http://schemas.microsoft.com/office/powerpoint/2010/main" val="3219525236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731838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After the evaluation of all models, the Linear Regression Model was selected for tuning and deployment: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828800"/>
            <a:ext cx="845820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72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7338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THANK YOU FOR LISTENING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7314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700" dirty="0"/>
              <a:t>TEAM MEMBERS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OLAITAN SHARON(PL) - Data collection, inspection and comprehension of data, data cleaning and processing, model tuning and deployment</a:t>
            </a:r>
          </a:p>
          <a:p>
            <a:r>
              <a:rPr lang="en-US" dirty="0"/>
              <a:t>SAHEED OKIKIOLA – Data collection, contributions to the group</a:t>
            </a:r>
          </a:p>
          <a:p>
            <a:r>
              <a:rPr lang="en-US" dirty="0"/>
              <a:t>AFOLAYAN PEACE – Data collection, inspection and comprehension of data, model performance evaluation, preparation of slides</a:t>
            </a:r>
          </a:p>
          <a:p>
            <a:r>
              <a:rPr lang="en-US" dirty="0"/>
              <a:t>OKUNOLA HABEEB – Data collection</a:t>
            </a:r>
          </a:p>
          <a:p>
            <a:r>
              <a:rPr lang="en-US" dirty="0"/>
              <a:t>RAPHAEL DAVID-ROBERTS – Data collection, contributions to the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0134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71616" y="1295400"/>
            <a:ext cx="4040188" cy="2438399"/>
          </a:xfrm>
        </p:spPr>
        <p:txBody>
          <a:bodyPr>
            <a:normAutofit fontScale="92500"/>
          </a:bodyPr>
          <a:lstStyle/>
          <a:p>
            <a:r>
              <a:rPr lang="en-US" dirty="0"/>
              <a:t>The search for a cheaper, efficient and more nutritious alternative for flour.</a:t>
            </a:r>
          </a:p>
          <a:p>
            <a:r>
              <a:rPr lang="en-US" dirty="0"/>
              <a:t>Inability to depict output of sweet potatoes planted.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1295401"/>
            <a:ext cx="4041775" cy="2514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Collecting data on orange-fleshed sweet potatoes which fit the requirements.</a:t>
            </a:r>
          </a:p>
          <a:p>
            <a:r>
              <a:rPr lang="en-US" dirty="0"/>
              <a:t>Predict an approximate marketable yield of  sweet potatoes planted.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"/>
          </p:nvPr>
        </p:nvSpPr>
        <p:spPr>
          <a:xfrm>
            <a:off x="457200" y="32951"/>
            <a:ext cx="4040188" cy="1020762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/>
              <a:t>MOTIVATIONS</a:t>
            </a:r>
            <a:endParaRPr lang="en-US" sz="4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72000" y="0"/>
            <a:ext cx="4041775" cy="1020762"/>
          </a:xfrm>
        </p:spPr>
        <p:txBody>
          <a:bodyPr>
            <a:normAutofit fontScale="92500"/>
          </a:bodyPr>
          <a:lstStyle/>
          <a:p>
            <a:r>
              <a:rPr lang="en-US" sz="4800" dirty="0"/>
              <a:t>SOLUTIONS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492211" y="4038600"/>
            <a:ext cx="7620000" cy="236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2211" y="4223266"/>
            <a:ext cx="7620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AIM</a:t>
            </a:r>
          </a:p>
          <a:p>
            <a:endParaRPr lang="en-US" sz="2000" dirty="0"/>
          </a:p>
          <a:p>
            <a:r>
              <a:rPr lang="en-US" sz="2400" dirty="0"/>
              <a:t>Our aim is to  create a machine learning  project that predicts the marketable yield of orange-fleshed sweet potatoes.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425450"/>
          </a:xfrm>
        </p:spPr>
        <p:txBody>
          <a:bodyPr/>
          <a:lstStyle/>
          <a:p>
            <a:r>
              <a:rPr lang="en-US" sz="2000" dirty="0"/>
              <a:t>BENEFITS OF ORANGE-FLESHED SWEET POTATOES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990600"/>
            <a:ext cx="3657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pocket friendly and can be used as an alternative for flour.</a:t>
            </a:r>
          </a:p>
          <a:p>
            <a:r>
              <a:rPr lang="en-US" dirty="0"/>
              <a:t>It is rich in Vitamin A as it contains beta-carotene.</a:t>
            </a:r>
          </a:p>
          <a:p>
            <a:r>
              <a:rPr lang="en-US" dirty="0"/>
              <a:t>It helps control diabetes as it functions as insulin to regulate blood sugar levels, hence, it is also edible to diabetic patients.</a:t>
            </a:r>
          </a:p>
          <a:p>
            <a:r>
              <a:rPr lang="en-US" dirty="0"/>
              <a:t>It has a growth duration of three months from planting to harvest.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71975" y="990600"/>
            <a:ext cx="3657600" cy="5257800"/>
          </a:xfrm>
        </p:spPr>
        <p:txBody>
          <a:bodyPr/>
          <a:lstStyle/>
          <a:p>
            <a:r>
              <a:rPr lang="en-US" dirty="0"/>
              <a:t>Boosts the immune system.</a:t>
            </a:r>
          </a:p>
          <a:p>
            <a:r>
              <a:rPr lang="en-US" dirty="0"/>
              <a:t>Reduces arthritis pain.</a:t>
            </a:r>
          </a:p>
          <a:p>
            <a:r>
              <a:rPr lang="en-US" dirty="0"/>
              <a:t>Helps prevent dehydration.</a:t>
            </a:r>
          </a:p>
          <a:p>
            <a:r>
              <a:rPr lang="en-US" dirty="0"/>
              <a:t>Treatment of inflammation.</a:t>
            </a:r>
          </a:p>
          <a:p>
            <a:r>
              <a:rPr lang="en-US" dirty="0"/>
              <a:t>Helps improves digestion as it contains </a:t>
            </a:r>
            <a:r>
              <a:rPr lang="en-US" dirty="0" err="1"/>
              <a:t>fibre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3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AFD8A5-0B4E-1149-E792-F2549AF5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503238"/>
          </a:xfrm>
        </p:spPr>
        <p:txBody>
          <a:bodyPr>
            <a:normAutofit/>
          </a:bodyPr>
          <a:lstStyle/>
          <a:p>
            <a:r>
              <a:rPr lang="en-GB" sz="1400" dirty="0"/>
              <a:t>ANALYSIS OF PROFITABILITY OF ORANGE-FLESHED SWEET POTATOES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AC9D0F-0C79-B162-9AB4-D4C7CA59566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772" r="-2117" b="37623"/>
          <a:stretch/>
        </p:blipFill>
        <p:spPr>
          <a:xfrm>
            <a:off x="152400" y="1295400"/>
            <a:ext cx="8001000" cy="5181600"/>
          </a:xfrm>
        </p:spPr>
      </p:pic>
    </p:spTree>
    <p:extLst>
      <p:ext uri="{BB962C8B-B14F-4D97-AF65-F5344CB8AC3E}">
        <p14:creationId xmlns:p14="http://schemas.microsoft.com/office/powerpoint/2010/main" val="287623967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Being unable to access the orange-fleshed sweet potato dataset in Nigeria, we accessed the dataset from </a:t>
            </a:r>
            <a:r>
              <a:rPr lang="en-US" dirty="0" err="1"/>
              <a:t>Nkolbisson</a:t>
            </a:r>
            <a:r>
              <a:rPr lang="en-US" dirty="0"/>
              <a:t> in Cameroun and </a:t>
            </a:r>
            <a:r>
              <a:rPr lang="en-US" dirty="0" err="1"/>
              <a:t>Njombe</a:t>
            </a:r>
            <a:r>
              <a:rPr lang="en-US" dirty="0"/>
              <a:t> in Tanzania which contains data on both orange-fleshed and white-fleshed sweet potatoes.</a:t>
            </a:r>
          </a:p>
        </p:txBody>
      </p:sp>
    </p:spTree>
    <p:extLst>
      <p:ext uri="{BB962C8B-B14F-4D97-AF65-F5344CB8AC3E}">
        <p14:creationId xmlns:p14="http://schemas.microsoft.com/office/powerpoint/2010/main" val="27597074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543800" cy="1143000"/>
          </a:xfrm>
        </p:spPr>
        <p:txBody>
          <a:bodyPr>
            <a:normAutofit/>
          </a:bodyPr>
          <a:lstStyle/>
          <a:p>
            <a:r>
              <a:rPr lang="en-US" sz="2200" dirty="0"/>
              <a:t>GRAPHICAL REPRESENTATION SHOWING THE DISTINCTION BETWEEN WHITE-FLESHED AND ORANGE-FLESHED SWEET POTATOES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447800"/>
            <a:ext cx="3657600" cy="533400"/>
          </a:xfrm>
        </p:spPr>
        <p:txBody>
          <a:bodyPr/>
          <a:lstStyle/>
          <a:p>
            <a:r>
              <a:rPr lang="en-US" sz="1600" dirty="0"/>
              <a:t>WHITE-FLESHED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19600" y="1447800"/>
            <a:ext cx="3657600" cy="533400"/>
          </a:xfrm>
        </p:spPr>
        <p:txBody>
          <a:bodyPr/>
          <a:lstStyle/>
          <a:p>
            <a:r>
              <a:rPr lang="en-US" sz="1600" dirty="0"/>
              <a:t>ORANGE-FLESHED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4191000" cy="411480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4162426" cy="4191000"/>
          </a:xfrm>
        </p:spPr>
      </p:pic>
    </p:spTree>
    <p:extLst>
      <p:ext uri="{BB962C8B-B14F-4D97-AF65-F5344CB8AC3E}">
        <p14:creationId xmlns:p14="http://schemas.microsoft.com/office/powerpoint/2010/main" val="248086809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WORKFLOW IN DETAILS</a:t>
            </a:r>
            <a:br>
              <a:rPr lang="en-US" dirty="0"/>
            </a:br>
            <a:r>
              <a:rPr lang="en-US" dirty="0"/>
              <a:t>FEATURES USED FOR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Location</a:t>
            </a:r>
          </a:p>
          <a:p>
            <a:r>
              <a:rPr lang="en-US" dirty="0"/>
              <a:t>Type of soil</a:t>
            </a:r>
          </a:p>
          <a:p>
            <a:r>
              <a:rPr lang="en-US" dirty="0"/>
              <a:t>Fertilizer</a:t>
            </a:r>
          </a:p>
          <a:p>
            <a:r>
              <a:rPr lang="en-US" dirty="0"/>
              <a:t>Repetitions</a:t>
            </a:r>
          </a:p>
          <a:p>
            <a:r>
              <a:rPr lang="en-US" dirty="0"/>
              <a:t>Branches</a:t>
            </a:r>
          </a:p>
          <a:p>
            <a:r>
              <a:rPr lang="en-US" dirty="0"/>
              <a:t>Length of stem</a:t>
            </a:r>
          </a:p>
          <a:p>
            <a:r>
              <a:rPr lang="en-US" dirty="0"/>
              <a:t>Index of leaf area</a:t>
            </a:r>
          </a:p>
          <a:p>
            <a:r>
              <a:rPr lang="en-US" dirty="0" err="1"/>
              <a:t>Petoile</a:t>
            </a:r>
            <a:r>
              <a:rPr lang="en-US" dirty="0"/>
              <a:t> length of leaf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 of adventitious root</a:t>
            </a:r>
          </a:p>
          <a:p>
            <a:r>
              <a:rPr lang="en-US" dirty="0"/>
              <a:t>Weight of the dry biomass</a:t>
            </a:r>
          </a:p>
          <a:p>
            <a:r>
              <a:rPr lang="en-US" dirty="0"/>
              <a:t>Total storage weight of the roots</a:t>
            </a:r>
          </a:p>
          <a:p>
            <a:r>
              <a:rPr lang="en-US" dirty="0"/>
              <a:t>Total weight of marketable roots</a:t>
            </a:r>
          </a:p>
          <a:p>
            <a:r>
              <a:rPr lang="en-US" dirty="0"/>
              <a:t>Total number of roots stored.</a:t>
            </a:r>
          </a:p>
        </p:txBody>
      </p:sp>
    </p:spTree>
    <p:extLst>
      <p:ext uri="{BB962C8B-B14F-4D97-AF65-F5344CB8AC3E}">
        <p14:creationId xmlns:p14="http://schemas.microsoft.com/office/powerpoint/2010/main" val="43701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2133600"/>
            <a:ext cx="74676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4000" b="1" u="sng" dirty="0"/>
              <a:t>TARGET USED FOR ANALYSIS</a:t>
            </a:r>
          </a:p>
          <a:p>
            <a:pPr marL="0" indent="0">
              <a:buNone/>
            </a:pPr>
            <a:endParaRPr lang="en-US" sz="1200" b="1" u="sng" dirty="0"/>
          </a:p>
          <a:p>
            <a:pPr marL="0" indent="0">
              <a:buNone/>
            </a:pPr>
            <a:r>
              <a:rPr lang="en-US" sz="2800" dirty="0"/>
              <a:t>Marketable Yield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7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1360</TotalTime>
  <Words>431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Schoolbook</vt:lpstr>
      <vt:lpstr>Gabriola</vt:lpstr>
      <vt:lpstr>Wingdings</vt:lpstr>
      <vt:lpstr>Wingdings 2</vt:lpstr>
      <vt:lpstr>Oriel</vt:lpstr>
      <vt:lpstr> ORANGE-FLESHED  SWEET POTATO  MARKETABLE  YIELD  PREDICTION APPLICATION</vt:lpstr>
      <vt:lpstr>TEAM MEMBERS</vt:lpstr>
      <vt:lpstr>PowerPoint Presentation</vt:lpstr>
      <vt:lpstr>BENEFITS OF ORANGE-FLESHED SWEET POTATOES</vt:lpstr>
      <vt:lpstr>ANALYSIS OF PROFITABILITY OF ORANGE-FLESHED SWEET POTATOES</vt:lpstr>
      <vt:lpstr>LIMITATIONS</vt:lpstr>
      <vt:lpstr>GRAPHICAL REPRESENTATION SHOWING THE DISTINCTION BETWEEN WHITE-FLESHED AND ORANGE-FLESHED SWEET POTATOES</vt:lpstr>
      <vt:lpstr>WORKFLOW IN DETAILS FEATURES USED FOR ANALYSIS</vt:lpstr>
      <vt:lpstr>PowerPoint Presentation</vt:lpstr>
      <vt:lpstr>DATA PRE-PROCESSING AND SPLITTING</vt:lpstr>
      <vt:lpstr>MODEL EVALUATION</vt:lpstr>
      <vt:lpstr>MODEL DEPLOYMENT</vt:lpstr>
      <vt:lpstr>CONCLUSION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ORANGE-FLESHED SWEET POTATOES</dc:title>
  <dc:creator>HP</dc:creator>
  <cp:lastModifiedBy>Olaitan</cp:lastModifiedBy>
  <cp:revision>39</cp:revision>
  <dcterms:created xsi:type="dcterms:W3CDTF">2006-08-16T00:00:00Z</dcterms:created>
  <dcterms:modified xsi:type="dcterms:W3CDTF">2022-08-15T20:01:17Z</dcterms:modified>
</cp:coreProperties>
</file>