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2"/>
  </p:notesMasterIdLst>
  <p:sldIdLst>
    <p:sldId id="298" r:id="rId5"/>
    <p:sldId id="313" r:id="rId6"/>
    <p:sldId id="317" r:id="rId7"/>
    <p:sldId id="299" r:id="rId8"/>
    <p:sldId id="300" r:id="rId9"/>
    <p:sldId id="301" r:id="rId10"/>
    <p:sldId id="302" r:id="rId11"/>
    <p:sldId id="303" r:id="rId12"/>
    <p:sldId id="314" r:id="rId13"/>
    <p:sldId id="305" r:id="rId14"/>
    <p:sldId id="306" r:id="rId15"/>
    <p:sldId id="268" r:id="rId16"/>
    <p:sldId id="309" r:id="rId17"/>
    <p:sldId id="315" r:id="rId18"/>
    <p:sldId id="316" r:id="rId19"/>
    <p:sldId id="310" r:id="rId20"/>
    <p:sldId id="31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19" autoAdjust="0"/>
  </p:normalViewPr>
  <p:slideViewPr>
    <p:cSldViewPr snapToGrid="0">
      <p:cViewPr varScale="1">
        <p:scale>
          <a:sx n="65" d="100"/>
          <a:sy n="65" d="100"/>
        </p:scale>
        <p:origin x="-247" y="-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8D95D-7C9E-40FE-B61E-5FC1DA7A7DD2}" type="datetimeFigureOut">
              <a:rPr lang="en-IN" smtClean="0"/>
              <a:pPr/>
              <a:t>15-08-2022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FAC23-24AA-4291-8CD1-FE18F4814DB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96649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f04d6b27f6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f04d6b27f6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2343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000" cy="13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738400" y="2653400"/>
            <a:ext cx="9374000" cy="33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="" xmlns:p14="http://schemas.microsoft.com/office/powerpoint/2010/main" val="3050349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=""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anzcreative.blogspot.com/2013/08/koleksi-emoticon-facebook-keren-dan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en/boredom-animated-smiley-cool-1977519/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2FDF0794-1B86-42B2-B8C7-F60123E638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C5373426-E26E-431D-959C-5DB96C0B62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316121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600" b="1" dirty="0" smtClean="0"/>
              <a:t>By: ONEIH-MLT </a:t>
            </a:r>
            <a:r>
              <a:rPr lang="en-US" sz="1600" b="1" dirty="0"/>
              <a:t>group 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96D07482-83A3-4451-943C-B469610829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EDC90921-9082-491B-940E-827D679F34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2683"/>
            <a:ext cx="124041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64590" y="3154261"/>
            <a:ext cx="3049781" cy="3362597"/>
          </a:xfrm>
          <a:solidFill>
            <a:schemeClr val="bg1"/>
          </a:solidFill>
        </p:spPr>
        <p:txBody>
          <a:bodyPr anchor="b"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en-US" sz="4400" dirty="0" smtClean="0">
                <a:solidFill>
                  <a:schemeClr val="tx1"/>
                </a:solidFill>
              </a:rPr>
              <a:t>Heart Disease or Attack Prediction</a:t>
            </a:r>
            <a:br>
              <a:rPr lang="en-US" sz="4400" dirty="0" smtClean="0">
                <a:solidFill>
                  <a:schemeClr val="tx1"/>
                </a:solidFill>
              </a:rPr>
            </a:br>
            <a:r>
              <a:rPr lang="en-US" sz="4400" dirty="0" smtClean="0">
                <a:solidFill>
                  <a:schemeClr val="accent1"/>
                </a:solidFill>
              </a:rPr>
              <a:t>___________</a:t>
            </a:r>
            <a:r>
              <a:rPr lang="en-US" sz="4400" dirty="0" smtClean="0">
                <a:solidFill>
                  <a:schemeClr val="tx1"/>
                </a:solidFill>
              </a:rPr>
              <a:t/>
            </a:r>
            <a:br>
              <a:rPr lang="en-US" sz="4400" dirty="0" smtClean="0">
                <a:solidFill>
                  <a:schemeClr val="tx1"/>
                </a:solidFill>
              </a:rPr>
            </a:br>
            <a:r>
              <a:rPr lang="en-US" sz="2200" dirty="0" smtClean="0">
                <a:solidFill>
                  <a:schemeClr val="tx1"/>
                </a:solidFill>
              </a:rPr>
              <a:t>BY GROUP 1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759B6B-5AF5-4D82-B2E1-C3611E57A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946" y="864067"/>
            <a:ext cx="10058400" cy="906850"/>
          </a:xfrm>
        </p:spPr>
        <p:txBody>
          <a:bodyPr/>
          <a:lstStyle/>
          <a:p>
            <a:r>
              <a:rPr lang="en-US" dirty="0"/>
              <a:t>Correlation </a:t>
            </a:r>
            <a:r>
              <a:rPr lang="en-US" dirty="0" smtClean="0"/>
              <a:t>Plots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836C2FC9-08BA-4587-8179-015E6BA1E97E}"/>
              </a:ext>
            </a:extLst>
          </p:cNvPr>
          <p:cNvSpPr/>
          <p:nvPr/>
        </p:nvSpPr>
        <p:spPr>
          <a:xfrm>
            <a:off x="7788130" y="2055303"/>
            <a:ext cx="3929257" cy="1109587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A983B81-46CA-4815-9662-95AA887BD028}"/>
              </a:ext>
            </a:extLst>
          </p:cNvPr>
          <p:cNvSpPr/>
          <p:nvPr/>
        </p:nvSpPr>
        <p:spPr>
          <a:xfrm>
            <a:off x="7779742" y="2049021"/>
            <a:ext cx="3648724" cy="141577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Columns having 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high correlation with the target variable:</a:t>
            </a:r>
          </a:p>
          <a:p>
            <a:pPr algn="ctr"/>
            <a:r>
              <a:rPr lang="en-US" sz="14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 </a:t>
            </a:r>
            <a:r>
              <a:rPr lang="en-US" sz="1400" b="0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HighBp</a:t>
            </a:r>
            <a:r>
              <a:rPr lang="en-US" sz="14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2. </a:t>
            </a:r>
            <a:r>
              <a:rPr lang="en-US" sz="1400" b="0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HighChol</a:t>
            </a:r>
            <a:r>
              <a:rPr lang="en-US" sz="14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3. Stroke 4. Smoker 5. Diabetes 6. </a:t>
            </a:r>
            <a:r>
              <a:rPr lang="en-US" sz="1400" b="0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DiffWalk</a:t>
            </a:r>
            <a:r>
              <a:rPr lang="en-US" sz="14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7. </a:t>
            </a:r>
            <a:r>
              <a:rPr lang="en-US" sz="1400" b="0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GenHlth</a:t>
            </a:r>
            <a:r>
              <a:rPr lang="en-US" sz="14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8. </a:t>
            </a:r>
            <a:r>
              <a:rPr lang="en-US" sz="1400" b="0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PhysHlth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AD424FD3-35B2-4BFC-AD15-683D36BFE3C9}"/>
              </a:ext>
            </a:extLst>
          </p:cNvPr>
          <p:cNvSpPr/>
          <p:nvPr/>
        </p:nvSpPr>
        <p:spPr>
          <a:xfrm>
            <a:off x="7788130" y="3384786"/>
            <a:ext cx="3929259" cy="1117785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B3F6C24-79C0-408B-8854-AB5DC421F8C3}"/>
              </a:ext>
            </a:extLst>
          </p:cNvPr>
          <p:cNvSpPr/>
          <p:nvPr/>
        </p:nvSpPr>
        <p:spPr>
          <a:xfrm>
            <a:off x="7788128" y="3328506"/>
            <a:ext cx="3816719" cy="11695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79400" marR="279400" rtl="0" fontAlgn="base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Columns</a:t>
            </a:r>
            <a:r>
              <a:rPr lang="en-US" sz="14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not </a:t>
            </a:r>
            <a:r>
              <a:rPr lang="en-US" sz="14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showing 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high        correlation but contains significant values:</a:t>
            </a:r>
          </a:p>
          <a:p>
            <a:pPr marL="279400" marR="2794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Sex</a:t>
            </a:r>
            <a:r>
              <a:rPr lang="en-US" sz="14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 Income 3. Education </a:t>
            </a:r>
            <a:r>
              <a:rPr lang="en-US" sz="14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4. </a:t>
            </a:r>
            <a:r>
              <a:rPr lang="en-US" sz="1400" b="0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MenHlth</a:t>
            </a:r>
            <a:r>
              <a:rPr lang="en-US" sz="14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5. BMI</a:t>
            </a:r>
            <a:endParaRPr lang="en-US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9306F7FF-900C-43CD-BF46-F7976E7FB436}"/>
              </a:ext>
            </a:extLst>
          </p:cNvPr>
          <p:cNvSpPr/>
          <p:nvPr/>
        </p:nvSpPr>
        <p:spPr>
          <a:xfrm>
            <a:off x="7788128" y="4744037"/>
            <a:ext cx="3929259" cy="1252833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F96BBCEE-57F7-47FA-A5A9-DB557140726F}"/>
              </a:ext>
            </a:extLst>
          </p:cNvPr>
          <p:cNvSpPr/>
          <p:nvPr/>
        </p:nvSpPr>
        <p:spPr>
          <a:xfrm>
            <a:off x="7788130" y="4756036"/>
            <a:ext cx="322259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ound to have 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no 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significant correlation with target variable: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1DC7EB4-F498-435B-B8CF-640277FA97D1}"/>
              </a:ext>
            </a:extLst>
          </p:cNvPr>
          <p:cNvSpPr/>
          <p:nvPr/>
        </p:nvSpPr>
        <p:spPr>
          <a:xfrm>
            <a:off x="7657630" y="5297871"/>
            <a:ext cx="453382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79400" marR="279400" rtl="0" fontAlgn="base">
              <a:spcBef>
                <a:spcPts val="2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CholCheck</a:t>
            </a:r>
            <a:r>
              <a:rPr lang="en-US" sz="16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 </a:t>
            </a:r>
            <a:r>
              <a:rPr lang="en-US" sz="1600" b="0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PhysActivity</a:t>
            </a:r>
            <a:r>
              <a:rPr lang="en-US" sz="16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3.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NoDocbcCost</a:t>
            </a:r>
            <a:r>
              <a:rPr lang="en-US" sz="16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en-US" sz="16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Veggies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02" y="2018153"/>
            <a:ext cx="7552166" cy="4258490"/>
          </a:xfrm>
        </p:spPr>
      </p:pic>
    </p:spTree>
    <p:extLst>
      <p:ext uri="{BB962C8B-B14F-4D97-AF65-F5344CB8AC3E}">
        <p14:creationId xmlns="" xmlns:p14="http://schemas.microsoft.com/office/powerpoint/2010/main" val="2088741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351F4F-8FF4-42FE-BCF5-D9157B421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Processing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06197"/>
            <a:ext cx="10058400" cy="3760891"/>
          </a:xfrm>
        </p:spPr>
        <p:txBody>
          <a:bodyPr/>
          <a:lstStyle/>
          <a:p>
            <a:r>
              <a:rPr lang="en-GB" dirty="0" smtClean="0"/>
              <a:t>Checking for null values 					Checking  for categorical data</a:t>
            </a:r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210" y="2114026"/>
            <a:ext cx="5313028" cy="375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5574" y="2130803"/>
            <a:ext cx="5659772" cy="3758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53942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5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000" cy="133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Further Steps</a:t>
            </a:r>
            <a:endParaRPr/>
          </a:p>
        </p:txBody>
      </p:sp>
      <p:grpSp>
        <p:nvGrpSpPr>
          <p:cNvPr id="353" name="Google Shape;353;p25"/>
          <p:cNvGrpSpPr/>
          <p:nvPr/>
        </p:nvGrpSpPr>
        <p:grpSpPr>
          <a:xfrm>
            <a:off x="1943538" y="4561534"/>
            <a:ext cx="8622381" cy="896303"/>
            <a:chOff x="1593000" y="2321282"/>
            <a:chExt cx="5957975" cy="644786"/>
          </a:xfrm>
          <a:solidFill>
            <a:schemeClr val="accent1"/>
          </a:solidFill>
        </p:grpSpPr>
        <p:sp>
          <p:nvSpPr>
            <p:cNvPr id="354" name="Google Shape;354;p2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5" name="Google Shape;355;p25"/>
            <p:cNvSpPr/>
            <p:nvPr/>
          </p:nvSpPr>
          <p:spPr>
            <a:xfrm flipH="1">
              <a:off x="2280474" y="2321282"/>
              <a:ext cx="1844400" cy="64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56" name="Google Shape;356;p2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7" name="Google Shape;357;p25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" sz="1600" dirty="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Fitting </a:t>
              </a:r>
              <a:r>
                <a:rPr lang="en" sz="1600" dirty="0" smtClean="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K Nearest Neighbour Classifier </a:t>
              </a:r>
              <a:r>
                <a:rPr lang="en" sz="1600" dirty="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model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8" name="Google Shape;358;p2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grpFill/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9" name="Google Shape;359;p2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3467" dirty="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3467" dirty="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360" name="Google Shape;360;p25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609585" indent="-397923">
                <a:lnSpc>
                  <a:spcPct val="115000"/>
                </a:lnSpc>
                <a:buClr>
                  <a:srgbClr val="A72A1E"/>
                </a:buClr>
                <a:buSzPts val="1100"/>
                <a:buFont typeface="Roboto"/>
                <a:buChar char="●"/>
              </a:pPr>
              <a:r>
                <a:rPr lang="en" sz="1467" dirty="0">
                  <a:latin typeface="Roboto"/>
                  <a:ea typeface="Roboto"/>
                  <a:cs typeface="Roboto"/>
                  <a:sym typeface="Roboto"/>
                </a:rPr>
                <a:t>A </a:t>
              </a:r>
              <a:r>
                <a:rPr lang="en" sz="1467" dirty="0" smtClean="0">
                  <a:latin typeface="Roboto"/>
                  <a:ea typeface="Roboto"/>
                  <a:cs typeface="Roboto"/>
                  <a:sym typeface="Roboto"/>
                </a:rPr>
                <a:t>K Nearest Neighbour Classifier is </a:t>
              </a:r>
              <a:r>
                <a:rPr lang="en" sz="1467" dirty="0">
                  <a:latin typeface="Roboto"/>
                  <a:ea typeface="Roboto"/>
                  <a:cs typeface="Roboto"/>
                  <a:sym typeface="Roboto"/>
                </a:rPr>
                <a:t>fitted to the model</a:t>
              </a:r>
              <a:endParaRPr sz="1467" dirty="0">
                <a:latin typeface="Roboto"/>
                <a:ea typeface="Roboto"/>
                <a:cs typeface="Roboto"/>
                <a:sym typeface="Roboto"/>
              </a:endParaRPr>
            </a:p>
            <a:p>
              <a:pPr marL="609585">
                <a:lnSpc>
                  <a:spcPct val="115000"/>
                </a:lnSpc>
              </a:pPr>
              <a:endParaRPr sz="1067" dirty="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1" name="Google Shape;361;p25"/>
          <p:cNvGrpSpPr/>
          <p:nvPr/>
        </p:nvGrpSpPr>
        <p:grpSpPr>
          <a:xfrm>
            <a:off x="1943538" y="3213717"/>
            <a:ext cx="8622381" cy="968811"/>
            <a:chOff x="1593000" y="2322568"/>
            <a:chExt cx="5957975" cy="643500"/>
          </a:xfrm>
          <a:solidFill>
            <a:schemeClr val="accent1"/>
          </a:solidFill>
        </p:grpSpPr>
        <p:sp>
          <p:nvSpPr>
            <p:cNvPr id="362" name="Google Shape;362;p2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3" name="Google Shape;363;p2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4" name="Google Shape;364;p2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5" name="Google Shape;365;p25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" sz="1600" dirty="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Scaling Data to fit the model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6" name="Google Shape;366;p2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grpFill/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7" name="Google Shape;367;p2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3467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3467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368" name="Google Shape;368;p25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609585" indent="-397923">
                <a:lnSpc>
                  <a:spcPct val="115000"/>
                </a:lnSpc>
                <a:buClr>
                  <a:srgbClr val="A72A1E"/>
                </a:buClr>
                <a:buSzPts val="1100"/>
                <a:buFont typeface="Roboto"/>
                <a:buChar char="●"/>
              </a:pPr>
              <a:r>
                <a:rPr lang="en" sz="1467" dirty="0">
                  <a:latin typeface="Roboto"/>
                  <a:ea typeface="Roboto"/>
                  <a:cs typeface="Roboto"/>
                  <a:sym typeface="Roboto"/>
                </a:rPr>
                <a:t>Data is scaled </a:t>
              </a:r>
              <a:r>
                <a:rPr lang="en" sz="1467" dirty="0" smtClean="0">
                  <a:latin typeface="Roboto"/>
                  <a:ea typeface="Roboto"/>
                  <a:cs typeface="Roboto"/>
                  <a:sym typeface="Roboto"/>
                </a:rPr>
                <a:t>using imblearn module.</a:t>
              </a:r>
              <a:endParaRPr sz="1467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9" name="Google Shape;369;p25"/>
          <p:cNvGrpSpPr/>
          <p:nvPr/>
        </p:nvGrpSpPr>
        <p:grpSpPr>
          <a:xfrm>
            <a:off x="1943538" y="2022590"/>
            <a:ext cx="8622387" cy="893263"/>
            <a:chOff x="1593000" y="2322568"/>
            <a:chExt cx="5957975" cy="643500"/>
          </a:xfrm>
          <a:solidFill>
            <a:schemeClr val="accent1"/>
          </a:solidFill>
        </p:grpSpPr>
        <p:sp>
          <p:nvSpPr>
            <p:cNvPr id="370" name="Google Shape;370;p2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1" name="Google Shape;371;p2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2" name="Google Shape;372;p2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3" name="Google Shape;373;p25"/>
            <p:cNvSpPr/>
            <p:nvPr/>
          </p:nvSpPr>
          <p:spPr>
            <a:xfrm>
              <a:off x="2342624" y="2400306"/>
              <a:ext cx="1940700" cy="4959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" sz="1600" dirty="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Splitting Dataset into training and testing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4" name="Google Shape;374;p2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grpFill/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5" name="Google Shape;375;p2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3467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3467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376" name="Google Shape;376;p25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609585" indent="-397923">
                <a:lnSpc>
                  <a:spcPct val="115000"/>
                </a:lnSpc>
                <a:buClr>
                  <a:srgbClr val="A72A1E"/>
                </a:buClr>
                <a:buSzPts val="1100"/>
                <a:buFont typeface="Roboto"/>
                <a:buChar char="●"/>
              </a:pPr>
              <a:r>
                <a:rPr lang="en" sz="1467" dirty="0">
                  <a:latin typeface="Roboto"/>
                  <a:ea typeface="Roboto"/>
                  <a:cs typeface="Roboto"/>
                  <a:sym typeface="Roboto"/>
                </a:rPr>
                <a:t>Using Scikt-learn train_test_split module</a:t>
              </a:r>
              <a:endParaRPr sz="1467" dirty="0">
                <a:latin typeface="Roboto"/>
                <a:ea typeface="Roboto"/>
                <a:cs typeface="Roboto"/>
                <a:sym typeface="Roboto"/>
              </a:endParaRPr>
            </a:p>
            <a:p>
              <a:pPr marL="609585">
                <a:lnSpc>
                  <a:spcPct val="115000"/>
                </a:lnSpc>
              </a:pPr>
              <a:endParaRPr sz="1067" dirty="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82DAA2-D8EB-45FF-AFCE-E8C5B3DEA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Evaluation</a:t>
            </a:r>
            <a:endParaRPr lang="x-none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="" xmlns:a16="http://schemas.microsoft.com/office/drawing/2014/main" id="{572477DC-47B1-4B93-9BA3-D9228483F8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763419923"/>
              </p:ext>
            </p:extLst>
          </p:nvPr>
        </p:nvGraphicFramePr>
        <p:xfrm>
          <a:off x="1096963" y="2108200"/>
          <a:ext cx="10058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="" xmlns:a16="http://schemas.microsoft.com/office/drawing/2014/main" val="1863657334"/>
                    </a:ext>
                  </a:extLst>
                </a:gridCol>
                <a:gridCol w="2514600">
                  <a:extLst>
                    <a:ext uri="{9D8B030D-6E8A-4147-A177-3AD203B41FA5}">
                      <a16:colId xmlns="" xmlns:a16="http://schemas.microsoft.com/office/drawing/2014/main" val="907845783"/>
                    </a:ext>
                  </a:extLst>
                </a:gridCol>
                <a:gridCol w="2514600">
                  <a:extLst>
                    <a:ext uri="{9D8B030D-6E8A-4147-A177-3AD203B41FA5}">
                      <a16:colId xmlns="" xmlns:a16="http://schemas.microsoft.com/office/drawing/2014/main" val="2606895117"/>
                    </a:ext>
                  </a:extLst>
                </a:gridCol>
                <a:gridCol w="2514600">
                  <a:extLst>
                    <a:ext uri="{9D8B030D-6E8A-4147-A177-3AD203B41FA5}">
                      <a16:colId xmlns="" xmlns:a16="http://schemas.microsoft.com/office/drawing/2014/main" val="4205881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KNC </a:t>
                      </a:r>
                      <a:r>
                        <a:rPr lang="en-GB" dirty="0"/>
                        <a:t>model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RF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dirty="0" smtClean="0"/>
                        <a:t>model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smtClean="0"/>
                        <a:t>DTC </a:t>
                      </a:r>
                      <a:r>
                        <a:rPr lang="en-GB" dirty="0" smtClean="0"/>
                        <a:t>model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28463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Accuracy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83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89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76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99965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Recall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88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96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76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0220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Precision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92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92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7418409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89653BF-A1C8-421C-A19C-DFE0BA10701C}"/>
              </a:ext>
            </a:extLst>
          </p:cNvPr>
          <p:cNvSpPr txBox="1"/>
          <p:nvPr/>
        </p:nvSpPr>
        <p:spPr>
          <a:xfrm>
            <a:off x="1233182" y="4311941"/>
            <a:ext cx="8363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KNC: K-Nearest Neighbour Classifier.</a:t>
            </a:r>
            <a:endParaRPr lang="en-GB" dirty="0"/>
          </a:p>
          <a:p>
            <a:r>
              <a:rPr lang="en-GB" dirty="0" smtClean="0"/>
              <a:t>RF : Random Forest.</a:t>
            </a:r>
            <a:endParaRPr lang="en-GB" dirty="0"/>
          </a:p>
          <a:p>
            <a:r>
              <a:rPr lang="en-GB" dirty="0" smtClean="0"/>
              <a:t>DTC: Decision Tree Classifier</a:t>
            </a:r>
            <a:endParaRPr lang="en-GB" dirty="0"/>
          </a:p>
          <a:p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3998559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57150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815281" y="159391"/>
            <a:ext cx="2357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MODEL DEPLOYMENT</a:t>
            </a:r>
            <a:endParaRPr lang="en-GB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6947D78-A592-40D8-B95F-96528E2D1502}"/>
              </a:ext>
            </a:extLst>
          </p:cNvPr>
          <p:cNvSpPr txBox="1"/>
          <p:nvPr/>
        </p:nvSpPr>
        <p:spPr>
          <a:xfrm>
            <a:off x="2608976" y="324068"/>
            <a:ext cx="598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Model Deployment</a:t>
            </a:r>
            <a:endParaRPr lang="x-non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8740" y="864066"/>
            <a:ext cx="9099259" cy="5422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852918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D8B63D-38B8-499D-B55C-16BAF46FE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CB070E6-1033-4B7C-9652-A9C63CCCE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project prioritized precision. Precision indicates how well the model predicts the correct value and for that reason, the </a:t>
            </a:r>
            <a:r>
              <a:rPr lang="en-GB" dirty="0" smtClean="0"/>
              <a:t>first </a:t>
            </a:r>
            <a:r>
              <a:rPr lang="en-GB" dirty="0"/>
              <a:t>model was selected.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629799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189CF71-5B5F-407A-9F42-EFF07C6558B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GB" sz="115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x-none" sz="115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140903" y="4462943"/>
            <a:ext cx="10033233" cy="83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98489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2BE6E0-6BE1-4E24-8211-0F939BAA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144" y="914400"/>
            <a:ext cx="10058400" cy="745587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endParaRPr lang="x-none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871B862-BD6E-4A65-9CA5-34B496CF0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143" y="1996192"/>
            <a:ext cx="10058401" cy="379969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Lateef Fahd (GL)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Model deployment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Dere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Khadijat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Feature Engineering, model building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Yunus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Muhideen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– Exploratory Data Analysis, performance evaluation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Adeyanju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Musliyu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 Splitting dataset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Kalejaiye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Sharafa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Toyin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Data Collection, Inspecting and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data</a:t>
            </a:r>
          </a:p>
          <a:p>
            <a:pPr algn="just"/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Shittu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Kamil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– Data processing</a:t>
            </a:r>
          </a:p>
          <a:p>
            <a:pPr algn="just"/>
            <a:endParaRPr lang="en-US" sz="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Osamudiame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Akioya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Supervisor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4189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latin typeface="Arial" pitchFamily="34" charset="0"/>
                <a:cs typeface="Arial" pitchFamily="34" charset="0"/>
              </a:rPr>
              <a:t>PROJECT STATEMENT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A9780B0-C778-4AA0-B1A6-B1920EDDFA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rcRect l="4895" t="22264" r="35779" b="9920"/>
          <a:stretch/>
        </p:blipFill>
        <p:spPr>
          <a:xfrm rot="10800000" flipV="1">
            <a:off x="9964114" y="587937"/>
            <a:ext cx="962966" cy="114942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F0D7AA4-F387-43F2-A0A9-719A3C6D41A2}"/>
              </a:ext>
            </a:extLst>
          </p:cNvPr>
          <p:cNvSpPr/>
          <p:nvPr/>
        </p:nvSpPr>
        <p:spPr>
          <a:xfrm>
            <a:off x="1269507" y="2982897"/>
            <a:ext cx="4474345" cy="1706549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69745C2-EBAF-4F01-A0CB-51B7A9FF8779}"/>
              </a:ext>
            </a:extLst>
          </p:cNvPr>
          <p:cNvSpPr/>
          <p:nvPr/>
        </p:nvSpPr>
        <p:spPr>
          <a:xfrm>
            <a:off x="6448150" y="2512915"/>
            <a:ext cx="4616390" cy="2134586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E2C8F102-CFF3-4613-84D9-DA25BE506B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=""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259511" y="906744"/>
            <a:ext cx="800599" cy="730585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="" xmlns:a16="http://schemas.microsoft.com/office/drawing/2014/main" id="{C15C58AF-423C-4009-99FA-400D52EBE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55C0B9C-C3F2-4DC4-BC00-53D192980C94}"/>
              </a:ext>
            </a:extLst>
          </p:cNvPr>
          <p:cNvSpPr/>
          <p:nvPr/>
        </p:nvSpPr>
        <p:spPr>
          <a:xfrm>
            <a:off x="1269507" y="2982897"/>
            <a:ext cx="4474345" cy="298543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 algn="just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b="0" i="0" u="none" strike="noStrike" dirty="0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ncreasing </a:t>
            </a:r>
            <a:r>
              <a:rPr lang="en-US" sz="2000" dirty="0" smtClean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incidence </a:t>
            </a:r>
            <a:r>
              <a:rPr lang="en-US" sz="2000" b="0" i="0" u="none" strike="noStrike" dirty="0" smtClean="0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 heart disease or attack.</a:t>
            </a:r>
            <a:endParaRPr lang="en-US" sz="2000" b="0" i="0" u="none" strike="noStrike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Increasing </a:t>
            </a:r>
            <a:r>
              <a:rPr lang="en-US" sz="2000" b="0" i="0" u="none" strike="noStrike" dirty="0" smtClean="0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death rate due to heart disease and attack</a:t>
            </a:r>
            <a:endParaRPr lang="en-US" sz="2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D460CFA5-0C32-4696-B7F4-3BC94DBB3909}"/>
              </a:ext>
            </a:extLst>
          </p:cNvPr>
          <p:cNvSpPr/>
          <p:nvPr/>
        </p:nvSpPr>
        <p:spPr>
          <a:xfrm>
            <a:off x="6536654" y="2865451"/>
            <a:ext cx="416769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just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000" u="none" strike="noStrike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personal information</a:t>
            </a:r>
            <a:r>
              <a:rPr lang="en-US" sz="2000" b="0" i="0" u="none" strike="noStrike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data </a:t>
            </a:r>
            <a:r>
              <a:rPr lang="en-US" sz="2000" b="0" i="0" u="none" strike="noStrike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collected from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individuals to predict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000" b="0" i="0" u="none" strike="noStrike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redict</a:t>
            </a:r>
            <a:r>
              <a:rPr lang="en-US" sz="2000" b="0" i="0" u="none" strike="noStrike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probability of </a:t>
            </a:r>
            <a:r>
              <a:rPr lang="en-US" sz="2000" b="0" i="0" u="none" strike="noStrike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heart disease or attack</a:t>
            </a:r>
            <a:r>
              <a:rPr lang="en-US" sz="20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  <a:endParaRPr lang="en-US" sz="2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097280" y="864066"/>
            <a:ext cx="10058400" cy="873294"/>
          </a:xfrm>
        </p:spPr>
        <p:txBody>
          <a:bodyPr/>
          <a:lstStyle/>
          <a:p>
            <a:r>
              <a:rPr lang="en-GB" b="1" dirty="0" smtClean="0"/>
              <a:t>MOTIVATION</a:t>
            </a:r>
            <a:r>
              <a:rPr lang="en-GB" dirty="0" smtClean="0"/>
              <a:t> 		</a:t>
            </a:r>
            <a:r>
              <a:rPr lang="en-GB" b="1" dirty="0" smtClean="0"/>
              <a:t>SOLUTION</a:t>
            </a:r>
            <a:endParaRPr lang="en-GB" b="1" dirty="0"/>
          </a:p>
        </p:txBody>
      </p:sp>
    </p:spTree>
    <p:extLst>
      <p:ext uri="{BB962C8B-B14F-4D97-AF65-F5344CB8AC3E}">
        <p14:creationId xmlns="" xmlns:p14="http://schemas.microsoft.com/office/powerpoint/2010/main" val="3324957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C717B5-3884-442B-BDEB-EC7F5C64A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AIM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EA8F702-EB34-414C-B321-ADB907C4C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5795" y="2108202"/>
            <a:ext cx="9278224" cy="2161958"/>
          </a:xfrm>
        </p:spPr>
        <p:txBody>
          <a:bodyPr>
            <a:normAutofit/>
          </a:bodyPr>
          <a:lstStyle/>
          <a:p>
            <a:pPr lvl="1" algn="just">
              <a:buFont typeface="Wingdings" pitchFamily="2" charset="2"/>
              <a:buChar char="§"/>
            </a:pPr>
            <a:r>
              <a:rPr lang="en-US" sz="2600" b="0" i="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To develop a machine </a:t>
            </a:r>
            <a:r>
              <a:rPr lang="en-US" sz="2600" b="0" i="0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learning </a:t>
            </a: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use of health indicators</a:t>
            </a:r>
            <a:r>
              <a:rPr lang="en-US" sz="2600" b="0" i="0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predict if a person has chances of developing heart disease or not.</a:t>
            </a:r>
            <a:endParaRPr lang="en-IN" sz="2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63468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9120CF-35A1-4766-9DD0-64FEA08BD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94992"/>
            <a:ext cx="10058400" cy="1450757"/>
          </a:xfrm>
        </p:spPr>
        <p:txBody>
          <a:bodyPr/>
          <a:lstStyle/>
          <a:p>
            <a:r>
              <a:rPr lang="en-US" b="1" dirty="0" smtClean="0"/>
              <a:t>WORKFLOW</a:t>
            </a:r>
            <a:endParaRPr lang="en-IN" b="1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6676BBC6-F1AD-4D8F-92FE-5F051DCFF365}"/>
              </a:ext>
            </a:extLst>
          </p:cNvPr>
          <p:cNvSpPr/>
          <p:nvPr/>
        </p:nvSpPr>
        <p:spPr>
          <a:xfrm>
            <a:off x="1180728" y="2198160"/>
            <a:ext cx="1402672" cy="98542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18E239A1-5D95-485C-972A-ECDA6DBCF63A}"/>
              </a:ext>
            </a:extLst>
          </p:cNvPr>
          <p:cNvSpPr/>
          <p:nvPr/>
        </p:nvSpPr>
        <p:spPr>
          <a:xfrm>
            <a:off x="3006571" y="2211925"/>
            <a:ext cx="1550630" cy="985421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18922E8-E204-4A5A-AA29-4BA7687275E5}"/>
              </a:ext>
            </a:extLst>
          </p:cNvPr>
          <p:cNvSpPr/>
          <p:nvPr/>
        </p:nvSpPr>
        <p:spPr>
          <a:xfrm>
            <a:off x="4954293" y="2237173"/>
            <a:ext cx="1686755" cy="985421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INSPECTING AND UNDERSTANDING </a:t>
            </a:r>
          </a:p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DATA</a:t>
            </a:r>
            <a:endParaRPr lang="en-IN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45D6B481-911D-4A72-A919-0F05D82E7755}"/>
              </a:ext>
            </a:extLst>
          </p:cNvPr>
          <p:cNvSpPr/>
          <p:nvPr/>
        </p:nvSpPr>
        <p:spPr>
          <a:xfrm>
            <a:off x="7107035" y="2237173"/>
            <a:ext cx="1612777" cy="98542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0DFAB0C-29F8-4AA8-A0A2-397D8EFD36DB}"/>
              </a:ext>
            </a:extLst>
          </p:cNvPr>
          <p:cNvSpPr/>
          <p:nvPr/>
        </p:nvSpPr>
        <p:spPr>
          <a:xfrm>
            <a:off x="9191348" y="2237173"/>
            <a:ext cx="1612776" cy="98542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017247EA-FCB9-410B-8E7B-4BBCC8E5D7DD}"/>
              </a:ext>
            </a:extLst>
          </p:cNvPr>
          <p:cNvSpPr/>
          <p:nvPr/>
        </p:nvSpPr>
        <p:spPr>
          <a:xfrm>
            <a:off x="1097280" y="2366836"/>
            <a:ext cx="16370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UNDERSTANDING THE PROJECT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46A686D8-5B5F-408C-B587-EEDEF6E08D55}"/>
              </a:ext>
            </a:extLst>
          </p:cNvPr>
          <p:cNvSpPr/>
          <p:nvPr/>
        </p:nvSpPr>
        <p:spPr>
          <a:xfrm>
            <a:off x="1799208" y="2550746"/>
            <a:ext cx="407485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COLLECTION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0756505-C438-45DA-B031-F34ED731482C}"/>
              </a:ext>
            </a:extLst>
          </p:cNvPr>
          <p:cNvSpPr/>
          <p:nvPr/>
        </p:nvSpPr>
        <p:spPr>
          <a:xfrm>
            <a:off x="6779025" y="2366836"/>
            <a:ext cx="226972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</a:p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PRE-PROCESSING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DBC9D1E-B4A0-48FD-98AD-143A41BA8A26}"/>
              </a:ext>
            </a:extLst>
          </p:cNvPr>
          <p:cNvSpPr/>
          <p:nvPr/>
        </p:nvSpPr>
        <p:spPr>
          <a:xfrm>
            <a:off x="9125002" y="2332356"/>
            <a:ext cx="1686755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SPLITTING DATA INTO TRAINING AND TESTING SET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39C2ED4-E273-4B0A-894C-3A5EE8301757}"/>
              </a:ext>
            </a:extLst>
          </p:cNvPr>
          <p:cNvSpPr/>
          <p:nvPr/>
        </p:nvSpPr>
        <p:spPr>
          <a:xfrm>
            <a:off x="5044387" y="5003083"/>
            <a:ext cx="1550630" cy="985421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EF9DF531-2606-4646-B9A7-6840F5137302}"/>
              </a:ext>
            </a:extLst>
          </p:cNvPr>
          <p:cNvSpPr/>
          <p:nvPr/>
        </p:nvSpPr>
        <p:spPr>
          <a:xfrm>
            <a:off x="3218543" y="5003083"/>
            <a:ext cx="1422741" cy="985421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7B2E1C97-B11B-410D-B40C-654D21F70107}"/>
              </a:ext>
            </a:extLst>
          </p:cNvPr>
          <p:cNvSpPr/>
          <p:nvPr/>
        </p:nvSpPr>
        <p:spPr>
          <a:xfrm>
            <a:off x="9224499" y="3674943"/>
            <a:ext cx="1612776" cy="974523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FD202595-0FB0-4CC6-B5B1-0F89A404D031}"/>
              </a:ext>
            </a:extLst>
          </p:cNvPr>
          <p:cNvSpPr/>
          <p:nvPr/>
        </p:nvSpPr>
        <p:spPr>
          <a:xfrm>
            <a:off x="7107501" y="5003085"/>
            <a:ext cx="1611847" cy="985419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B9FAB97D-7420-42C6-B036-F629A8A1ABF4}"/>
              </a:ext>
            </a:extLst>
          </p:cNvPr>
          <p:cNvSpPr/>
          <p:nvPr/>
        </p:nvSpPr>
        <p:spPr>
          <a:xfrm>
            <a:off x="9290801" y="5008603"/>
            <a:ext cx="1546474" cy="985419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A6C27CF4-1BD0-4FD2-8E6A-77646C3BC616}"/>
              </a:ext>
            </a:extLst>
          </p:cNvPr>
          <p:cNvSpPr/>
          <p:nvPr/>
        </p:nvSpPr>
        <p:spPr>
          <a:xfrm>
            <a:off x="9314426" y="3810129"/>
            <a:ext cx="139469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SCALING DATA TO FIT MODEL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71ED8174-6D2E-4EBB-B3E1-CD9B9AFC7970}"/>
              </a:ext>
            </a:extLst>
          </p:cNvPr>
          <p:cNvSpPr/>
          <p:nvPr/>
        </p:nvSpPr>
        <p:spPr>
          <a:xfrm>
            <a:off x="9385190" y="5131980"/>
            <a:ext cx="1211392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FITTING DATA TO SELECTED MODEL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C7C46013-4291-499F-A8C0-A695946EBB70}"/>
              </a:ext>
            </a:extLst>
          </p:cNvPr>
          <p:cNvSpPr/>
          <p:nvPr/>
        </p:nvSpPr>
        <p:spPr>
          <a:xfrm>
            <a:off x="6896092" y="5131980"/>
            <a:ext cx="1847775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PREDICTION AND PERFORMANCE EVALUATION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BA5DF0AE-FFC8-41F8-87F6-BE5361B13FE6}"/>
              </a:ext>
            </a:extLst>
          </p:cNvPr>
          <p:cNvSpPr/>
          <p:nvPr/>
        </p:nvSpPr>
        <p:spPr>
          <a:xfrm>
            <a:off x="5229790" y="5166893"/>
            <a:ext cx="117982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BEST MODEL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30DCCA06-3504-4D68-B348-6D03CF4C2BF1}"/>
              </a:ext>
            </a:extLst>
          </p:cNvPr>
          <p:cNvSpPr/>
          <p:nvPr/>
        </p:nvSpPr>
        <p:spPr>
          <a:xfrm>
            <a:off x="3288077" y="5166893"/>
            <a:ext cx="124760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DEPLOYMENT OF MODEL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="" xmlns:a16="http://schemas.microsoft.com/office/drawing/2014/main" id="{017972D8-85AA-46FE-B4AC-867704EB7032}"/>
              </a:ext>
            </a:extLst>
          </p:cNvPr>
          <p:cNvSpPr/>
          <p:nvPr/>
        </p:nvSpPr>
        <p:spPr>
          <a:xfrm>
            <a:off x="2611433" y="2742185"/>
            <a:ext cx="364040" cy="1601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Arrow: Right 31">
            <a:extLst>
              <a:ext uri="{FF2B5EF4-FFF2-40B4-BE49-F238E27FC236}">
                <a16:creationId xmlns="" xmlns:a16="http://schemas.microsoft.com/office/drawing/2014/main" id="{79F02366-3F12-444A-A395-24EAC5010CA8}"/>
              </a:ext>
            </a:extLst>
          </p:cNvPr>
          <p:cNvSpPr/>
          <p:nvPr/>
        </p:nvSpPr>
        <p:spPr>
          <a:xfrm>
            <a:off x="4598978" y="2733041"/>
            <a:ext cx="313537" cy="1601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Arrow: Right 33">
            <a:extLst>
              <a:ext uri="{FF2B5EF4-FFF2-40B4-BE49-F238E27FC236}">
                <a16:creationId xmlns="" xmlns:a16="http://schemas.microsoft.com/office/drawing/2014/main" id="{09DFAE8E-CC47-47B8-BCF7-E94EE05BA1D0}"/>
              </a:ext>
            </a:extLst>
          </p:cNvPr>
          <p:cNvSpPr/>
          <p:nvPr/>
        </p:nvSpPr>
        <p:spPr>
          <a:xfrm>
            <a:off x="6709665" y="2742185"/>
            <a:ext cx="328474" cy="116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Arrow: Right 34">
            <a:extLst>
              <a:ext uri="{FF2B5EF4-FFF2-40B4-BE49-F238E27FC236}">
                <a16:creationId xmlns="" xmlns:a16="http://schemas.microsoft.com/office/drawing/2014/main" id="{87663F90-A7CF-4D1D-B21C-96A3F73BB81B}"/>
              </a:ext>
            </a:extLst>
          </p:cNvPr>
          <p:cNvSpPr/>
          <p:nvPr/>
        </p:nvSpPr>
        <p:spPr>
          <a:xfrm>
            <a:off x="8796528" y="2742185"/>
            <a:ext cx="320841" cy="1601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Arrow: Down 35">
            <a:extLst>
              <a:ext uri="{FF2B5EF4-FFF2-40B4-BE49-F238E27FC236}">
                <a16:creationId xmlns="" xmlns:a16="http://schemas.microsoft.com/office/drawing/2014/main" id="{149513DA-4A29-4906-A79D-C1F98A037ECA}"/>
              </a:ext>
            </a:extLst>
          </p:cNvPr>
          <p:cNvSpPr/>
          <p:nvPr/>
        </p:nvSpPr>
        <p:spPr>
          <a:xfrm flipH="1">
            <a:off x="9990886" y="3285866"/>
            <a:ext cx="170698" cy="3214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Arrow: Down 36">
            <a:extLst>
              <a:ext uri="{FF2B5EF4-FFF2-40B4-BE49-F238E27FC236}">
                <a16:creationId xmlns="" xmlns:a16="http://schemas.microsoft.com/office/drawing/2014/main" id="{F5D01885-EF57-41FF-B29E-93FD9632A00A}"/>
              </a:ext>
            </a:extLst>
          </p:cNvPr>
          <p:cNvSpPr/>
          <p:nvPr/>
        </p:nvSpPr>
        <p:spPr>
          <a:xfrm>
            <a:off x="10011774" y="4717059"/>
            <a:ext cx="149810" cy="2860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Arrow: Left 37">
            <a:extLst>
              <a:ext uri="{FF2B5EF4-FFF2-40B4-BE49-F238E27FC236}">
                <a16:creationId xmlns="" xmlns:a16="http://schemas.microsoft.com/office/drawing/2014/main" id="{8B46F86C-C015-449F-954B-D0E9175144F8}"/>
              </a:ext>
            </a:extLst>
          </p:cNvPr>
          <p:cNvSpPr/>
          <p:nvPr/>
        </p:nvSpPr>
        <p:spPr>
          <a:xfrm>
            <a:off x="8796528" y="5428503"/>
            <a:ext cx="427971" cy="15157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Arrow: Left 38">
            <a:extLst>
              <a:ext uri="{FF2B5EF4-FFF2-40B4-BE49-F238E27FC236}">
                <a16:creationId xmlns="" xmlns:a16="http://schemas.microsoft.com/office/drawing/2014/main" id="{381820AF-93BB-4C05-A73B-5312E64821D0}"/>
              </a:ext>
            </a:extLst>
          </p:cNvPr>
          <p:cNvSpPr/>
          <p:nvPr/>
        </p:nvSpPr>
        <p:spPr>
          <a:xfrm>
            <a:off x="6673767" y="5419903"/>
            <a:ext cx="381073" cy="16017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Arrow: Left 40">
            <a:extLst>
              <a:ext uri="{FF2B5EF4-FFF2-40B4-BE49-F238E27FC236}">
                <a16:creationId xmlns="" xmlns:a16="http://schemas.microsoft.com/office/drawing/2014/main" id="{5D1F3001-FA56-4E87-8EAA-2BA271BEF837}"/>
              </a:ext>
            </a:extLst>
          </p:cNvPr>
          <p:cNvSpPr/>
          <p:nvPr/>
        </p:nvSpPr>
        <p:spPr>
          <a:xfrm>
            <a:off x="4664945" y="5430739"/>
            <a:ext cx="306241" cy="16017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51443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9EF339-7383-4350-BBCB-9DD7A944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WORKFLOW IN DETAIL…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2C37FE9-1AA9-4BB3-9398-695F55510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424160" cy="3760891"/>
          </a:xfrm>
        </p:spPr>
        <p:txBody>
          <a:bodyPr/>
          <a:lstStyle/>
          <a:p>
            <a:pPr marL="0" indent="0" rtl="0" fontAlgn="base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Features used for analysis:</a:t>
            </a:r>
          </a:p>
          <a:p>
            <a:pPr marL="0" indent="0" fontAlgn="base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HighBP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HighChol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3.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CholCheck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4. BMI 5. Smoker 6. Stroke 7. Diabetes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8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PhysActivity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9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Fruits 10. Veggies 11.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HvyAlcoholConsump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12.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AnyHealthcare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13.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NoDocbcCost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GenHlth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15.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MentHlth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16.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PhysHlth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17.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DiffWalk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Sex 19. Age 20. Education 21.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Income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0" fontAlgn="base">
              <a:spcBef>
                <a:spcPts val="0"/>
              </a:spcBef>
              <a:spcAft>
                <a:spcPts val="1200"/>
              </a:spcAft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rtl="0" fontAlgn="base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Target used for analysis:</a:t>
            </a:r>
          </a:p>
          <a:p>
            <a:pPr marL="0" indent="0" rtl="0" fontAlgn="base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HeartDiseaseorAttack</a:t>
            </a:r>
            <a:r>
              <a:rPr lang="en-US" sz="18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708027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72047B-5C73-461E-B3C3-8779993C1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E068737-CA36-4779-AAF4-4CA99B782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390" y="2108201"/>
            <a:ext cx="10058400" cy="3760891"/>
          </a:xfrm>
        </p:spPr>
        <p:txBody>
          <a:bodyPr>
            <a:normAutofit fontScale="25000" lnSpcReduction="20000"/>
          </a:bodyPr>
          <a:lstStyle/>
          <a:p>
            <a:pPr marL="0" marR="190500" indent="0" rtl="0" fontAlgn="base">
              <a:spcBef>
                <a:spcPts val="2200"/>
              </a:spcBef>
              <a:spcAft>
                <a:spcPts val="0"/>
              </a:spcAft>
              <a:buNone/>
            </a:pPr>
            <a:endParaRPr lang="en-IN" sz="7200" dirty="0">
              <a:solidFill>
                <a:srgbClr val="4242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2608" marR="190500" lvl="1" indent="0" fontAlgn="base">
              <a:spcBef>
                <a:spcPts val="22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IN" sz="7000" dirty="0" smtClean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Involves </a:t>
            </a:r>
            <a:r>
              <a:rPr lang="en-IN" sz="70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of one variable </a:t>
            </a:r>
          </a:p>
          <a:p>
            <a:pPr marL="0" marR="190500" indent="0" fontAlgn="base">
              <a:spcBef>
                <a:spcPts val="2200"/>
              </a:spcBef>
              <a:spcAft>
                <a:spcPts val="0"/>
              </a:spcAft>
              <a:buNone/>
            </a:pPr>
            <a:r>
              <a:rPr lang="en-IN" sz="7200" dirty="0" smtClean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Describe </a:t>
            </a:r>
            <a:r>
              <a:rPr lang="en-IN" sz="72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collected data, summarise it, and look for patterns)</a:t>
            </a:r>
            <a:endParaRPr lang="en-IN" sz="7200" b="0" i="0" u="none" strike="noStrike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190500" indent="0" rtl="0" fontAlgn="base">
              <a:spcBef>
                <a:spcPts val="2200"/>
              </a:spcBef>
              <a:spcAft>
                <a:spcPts val="0"/>
              </a:spcAft>
              <a:buNone/>
            </a:pPr>
            <a:endParaRPr lang="en-IN" sz="7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92608" marR="190500" lvl="1" indent="0" fontAlgn="base">
              <a:spcBef>
                <a:spcPts val="22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IN" sz="7000" dirty="0" smtClean="0">
                <a:solidFill>
                  <a:srgbClr val="000000"/>
                </a:solidFill>
                <a:latin typeface="Arial" panose="020B0604020202020204" pitchFamily="34" charset="0"/>
              </a:rPr>
              <a:t>Involv</a:t>
            </a:r>
            <a:r>
              <a:rPr lang="en-IN" sz="700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 </a:t>
            </a:r>
            <a:r>
              <a:rPr lang="en-IN" sz="70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analysis of two variable</a:t>
            </a:r>
          </a:p>
          <a:p>
            <a:pPr marL="0" marR="190500" indent="0" rtl="0" fontAlgn="base">
              <a:spcBef>
                <a:spcPts val="220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4D5156"/>
                </a:solidFill>
                <a:latin typeface="Arial" panose="020B0604020202020204" pitchFamily="34" charset="0"/>
              </a:rPr>
              <a:t>	</a:t>
            </a:r>
            <a:r>
              <a:rPr lang="en-US" sz="7200" b="0" i="0" u="none" strike="noStrike" dirty="0" smtClean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Determining the </a:t>
            </a:r>
            <a:r>
              <a:rPr lang="en-US" sz="7200" b="0" i="0" u="none" strike="noStrike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empirical relationship between them. </a:t>
            </a:r>
          </a:p>
          <a:p>
            <a:pPr marL="0" marR="190500" indent="0" fontAlgn="base">
              <a:spcBef>
                <a:spcPts val="220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4D5156"/>
                </a:solidFill>
                <a:latin typeface="Arial" panose="020B0604020202020204" pitchFamily="34" charset="0"/>
              </a:rPr>
              <a:t>	</a:t>
            </a:r>
            <a:r>
              <a:rPr lang="en-US" sz="7200" b="0" i="0" u="none" strike="noStrike" dirty="0" smtClean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Helpful in </a:t>
            </a:r>
            <a:r>
              <a:rPr lang="en-US" sz="7200" b="0" i="0" u="none" strike="noStrike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testing simple hypotheses of association.</a:t>
            </a:r>
            <a:endParaRPr lang="en-US" sz="7200" b="0" i="0" u="none" strike="noStrike" dirty="0">
              <a:solidFill>
                <a:srgbClr val="424242"/>
              </a:solidFill>
              <a:effectLst/>
              <a:latin typeface="Nunito" pitchFamily="2" charset="0"/>
            </a:endParaRPr>
          </a:p>
          <a:p>
            <a:pPr marL="0" marR="190500" indent="0" rtl="0" fontAlgn="base">
              <a:spcBef>
                <a:spcPts val="2200"/>
              </a:spcBef>
              <a:spcAft>
                <a:spcPts val="0"/>
              </a:spcAft>
              <a:buNone/>
            </a:pPr>
            <a:endParaRPr lang="en-IN" sz="72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190500" indent="0" rtl="0" fontAlgn="base">
              <a:spcBef>
                <a:spcPts val="2200"/>
              </a:spcBef>
              <a:spcAft>
                <a:spcPts val="0"/>
              </a:spcAft>
              <a:buNone/>
            </a:pPr>
            <a:endParaRPr lang="en-IN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190500" indent="0" rtl="0" fontAlgn="base">
              <a:spcBef>
                <a:spcPts val="2200"/>
              </a:spcBef>
              <a:spcAft>
                <a:spcPts val="0"/>
              </a:spcAft>
              <a:buNone/>
            </a:pPr>
            <a:endParaRPr lang="en-IN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190500" indent="0" rtl="0" fontAlgn="base">
              <a:spcBef>
                <a:spcPts val="2200"/>
              </a:spcBef>
              <a:spcAft>
                <a:spcPts val="0"/>
              </a:spcAft>
              <a:buNone/>
            </a:pPr>
            <a:endParaRPr lang="en-IN" sz="1800" b="0" i="0" u="none" strike="noStrike" dirty="0">
              <a:solidFill>
                <a:srgbClr val="424242"/>
              </a:solidFill>
              <a:effectLst/>
              <a:latin typeface="Nunito" pitchFamily="2" charset="0"/>
            </a:endParaRPr>
          </a:p>
          <a:p>
            <a:pPr marL="0" indent="0" rtl="0" fontAlgn="base">
              <a:spcBef>
                <a:spcPts val="2200"/>
              </a:spcBef>
              <a:spcAft>
                <a:spcPts val="0"/>
              </a:spcAft>
              <a:buNone/>
            </a:pPr>
            <a:r>
              <a:rPr lang="en-IN" b="0" dirty="0">
                <a:effectLst/>
              </a:rPr>
              <a:t/>
            </a:r>
            <a:br>
              <a:rPr lang="en-IN" b="0" dirty="0">
                <a:effectLst/>
              </a:rPr>
            </a:br>
            <a:r>
              <a:rPr lang="en-IN" b="0" dirty="0">
                <a:effectLst/>
              </a:rPr>
              <a:t>                        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Correlation Plot</a:t>
            </a:r>
            <a:endParaRPr lang="en-IN" sz="1800" b="0" i="0" u="none" strike="noStrike" dirty="0">
              <a:solidFill>
                <a:srgbClr val="424242"/>
              </a:solidFill>
              <a:effectLst/>
              <a:latin typeface="Nunito" pitchFamily="2" charset="0"/>
            </a:endParaRPr>
          </a:p>
          <a:p>
            <a:r>
              <a:rPr lang="en-IN" b="0" dirty="0">
                <a:effectLst/>
              </a:rPr>
              <a:t/>
            </a:r>
            <a:br>
              <a:rPr lang="en-IN" b="0" dirty="0">
                <a:effectLst/>
              </a:rPr>
            </a:br>
            <a:endParaRPr lang="en-IN" dirty="0"/>
          </a:p>
        </p:txBody>
      </p:sp>
      <p:sp>
        <p:nvSpPr>
          <p:cNvPr id="4" name="Arrow: Pentagon 3">
            <a:extLst>
              <a:ext uri="{FF2B5EF4-FFF2-40B4-BE49-F238E27FC236}">
                <a16:creationId xmlns="" xmlns:a16="http://schemas.microsoft.com/office/drawing/2014/main" id="{39E5A640-15A7-439E-BCCB-B0354534A54F}"/>
              </a:ext>
            </a:extLst>
          </p:cNvPr>
          <p:cNvSpPr/>
          <p:nvPr/>
        </p:nvSpPr>
        <p:spPr>
          <a:xfrm>
            <a:off x="1313895" y="2063966"/>
            <a:ext cx="2965142" cy="492956"/>
          </a:xfrm>
          <a:prstGeom prst="homePlate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190500" indent="0" rtl="0" fontAlgn="base">
              <a:spcBef>
                <a:spcPts val="2200"/>
              </a:spcBef>
              <a:spcAft>
                <a:spcPts val="0"/>
              </a:spcAft>
              <a:buNone/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Univariate Analysis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="" xmlns:a16="http://schemas.microsoft.com/office/drawing/2014/main" id="{A85C296B-B838-4322-B750-BE0CE7167B81}"/>
              </a:ext>
            </a:extLst>
          </p:cNvPr>
          <p:cNvSpPr/>
          <p:nvPr/>
        </p:nvSpPr>
        <p:spPr>
          <a:xfrm>
            <a:off x="1313895" y="3720051"/>
            <a:ext cx="2814222" cy="492956"/>
          </a:xfrm>
          <a:prstGeom prst="homePlate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190500" indent="0" rtl="0" fontAlgn="base">
              <a:spcBef>
                <a:spcPts val="2200"/>
              </a:spcBef>
              <a:spcAft>
                <a:spcPts val="0"/>
              </a:spcAft>
              <a:buNone/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Bivariate Analysis</a:t>
            </a:r>
          </a:p>
        </p:txBody>
      </p:sp>
    </p:spTree>
    <p:extLst>
      <p:ext uri="{BB962C8B-B14F-4D97-AF65-F5344CB8AC3E}">
        <p14:creationId xmlns="" xmlns:p14="http://schemas.microsoft.com/office/powerpoint/2010/main" val="2585811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Some graphical representation of the data</a:t>
            </a:r>
            <a:endParaRPr lang="en-US" sz="3600" dirty="0"/>
          </a:p>
        </p:txBody>
      </p:sp>
      <p:pic>
        <p:nvPicPr>
          <p:cNvPr id="2050" name="Picture 2" descr="Heart Dise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79" y="1910517"/>
            <a:ext cx="4320467" cy="4320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HighB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526" y="1910517"/>
            <a:ext cx="5643154" cy="4322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24668742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purl.org/dc/elements/1.1/"/>
    <ds:schemaRef ds:uri="71af3243-3dd4-4a8d-8c0d-dd76da1f02a5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16c05727-aa75-4e4a-9b5f-8a80a1165891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{28DCFF94-6B2B-4B35-B8EA-75EA8EB7E78E}tf22712842_win32</Template>
  <TotalTime>2717</TotalTime>
  <Words>414</Words>
  <Application>Microsoft Office PowerPoint</Application>
  <PresentationFormat>Custom</PresentationFormat>
  <Paragraphs>99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1_RetrospectVTI</vt:lpstr>
      <vt:lpstr>Heart Disease or Attack Prediction ___________ BY GROUP 1</vt:lpstr>
      <vt:lpstr>TEAM MEMBERS</vt:lpstr>
      <vt:lpstr>PROJECT STATEMENT</vt:lpstr>
      <vt:lpstr>MOTIVATION   SOLUTION</vt:lpstr>
      <vt:lpstr>AIM</vt:lpstr>
      <vt:lpstr>WORKFLOW</vt:lpstr>
      <vt:lpstr> WORKFLOW IN DETAIL…</vt:lpstr>
      <vt:lpstr>Data Analysis</vt:lpstr>
      <vt:lpstr>Some graphical representation of the data</vt:lpstr>
      <vt:lpstr>Correlation Plots</vt:lpstr>
      <vt:lpstr>Data Processing</vt:lpstr>
      <vt:lpstr>Further Steps</vt:lpstr>
      <vt:lpstr>Model Evaluation</vt:lpstr>
      <vt:lpstr>Slide 14</vt:lpstr>
      <vt:lpstr>Slide 15</vt:lpstr>
      <vt:lpstr>Conclusion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Prediction</dc:title>
  <dc:creator>Kalejaiye Sharafa-Deen</dc:creator>
  <cp:lastModifiedBy>USER</cp:lastModifiedBy>
  <cp:revision>56</cp:revision>
  <dcterms:created xsi:type="dcterms:W3CDTF">2021-09-14T17:35:44Z</dcterms:created>
  <dcterms:modified xsi:type="dcterms:W3CDTF">2022-08-15T11:08:16Z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