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9" r:id="rId11"/>
    <p:sldId id="267" r:id="rId12"/>
    <p:sldId id="268" r:id="rId13"/>
    <p:sldId id="270" r:id="rId14"/>
    <p:sldId id="271" r:id="rId15"/>
    <p:sldId id="26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122-C6C0-4583-8AF5-B2441FCB9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9161140" cy="3329580"/>
          </a:xfrm>
        </p:spPr>
        <p:txBody>
          <a:bodyPr/>
          <a:lstStyle/>
          <a:p>
            <a:r>
              <a:rPr lang="en-US" dirty="0"/>
              <a:t>Predicting </a:t>
            </a:r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C0A63-1A72-4349-89CA-63C280336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68300"/>
          </a:xfrm>
        </p:spPr>
        <p:txBody>
          <a:bodyPr>
            <a:normAutofit/>
          </a:bodyPr>
          <a:lstStyle/>
          <a:p>
            <a:r>
              <a:rPr lang="en-US" dirty="0"/>
              <a:t>A study into the future value of Cryptocurrency</a:t>
            </a:r>
          </a:p>
          <a:p>
            <a:r>
              <a:rPr lang="en-US" sz="1200" dirty="0"/>
              <a:t>John Neville</a:t>
            </a:r>
          </a:p>
          <a:p>
            <a:r>
              <a:rPr lang="en-US" sz="1200" dirty="0"/>
              <a:t>Regis University</a:t>
            </a:r>
          </a:p>
          <a:p>
            <a:r>
              <a:rPr lang="en-US" sz="1200" dirty="0"/>
              <a:t>https://github.com/DSNeville/Practicum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6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BDBB-4E56-44DB-9901-20B8FD87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0440"/>
          </a:xfrm>
        </p:spPr>
        <p:txBody>
          <a:bodyPr/>
          <a:lstStyle/>
          <a:p>
            <a:r>
              <a:rPr lang="en-US" dirty="0" err="1"/>
              <a:t>FBProphet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A2DDC-5E06-49D1-A21D-473C364FB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10" y="2024454"/>
            <a:ext cx="5608319" cy="3374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1C16A-95D6-4AC0-8AC6-02C00B93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04" y="1267379"/>
            <a:ext cx="5767706" cy="3407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7E33B-AD88-4C98-AED4-89F765BCE984}"/>
              </a:ext>
            </a:extLst>
          </p:cNvPr>
          <p:cNvSpPr txBox="1"/>
          <p:nvPr/>
        </p:nvSpPr>
        <p:spPr>
          <a:xfrm>
            <a:off x="1550827" y="1252995"/>
            <a:ext cx="229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Data:</a:t>
            </a:r>
          </a:p>
          <a:p>
            <a:r>
              <a:rPr lang="en-US" dirty="0"/>
              <a:t>High Forecasts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2BDFC-B8BA-4456-BA7B-76A56D50341B}"/>
              </a:ext>
            </a:extLst>
          </p:cNvPr>
          <p:cNvSpPr txBox="1"/>
          <p:nvPr/>
        </p:nvSpPr>
        <p:spPr>
          <a:xfrm>
            <a:off x="6155104" y="556963"/>
            <a:ext cx="318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Year Only:</a:t>
            </a:r>
          </a:p>
          <a:p>
            <a:r>
              <a:rPr lang="en-US" dirty="0"/>
              <a:t>Not as inflated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06547-0E87-4E56-905C-54F32506BE6F}"/>
              </a:ext>
            </a:extLst>
          </p:cNvPr>
          <p:cNvSpPr txBox="1"/>
          <p:nvPr/>
        </p:nvSpPr>
        <p:spPr>
          <a:xfrm>
            <a:off x="6155104" y="4739552"/>
            <a:ext cx="318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4E5E0-B76A-4F03-BA9D-224A8976C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395" y="5001600"/>
            <a:ext cx="4161288" cy="13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2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0DDC-C969-425F-A252-D527F868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D8BB-D5F7-4576-9DA7-32377D29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63795"/>
            <a:ext cx="6987495" cy="113931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xgb</a:t>
            </a:r>
            <a:r>
              <a:rPr lang="en-US" dirty="0"/>
              <a:t> Boost</a:t>
            </a:r>
          </a:p>
          <a:p>
            <a:r>
              <a:rPr lang="en-US" dirty="0"/>
              <a:t>Resamples data to get best fit</a:t>
            </a:r>
          </a:p>
          <a:p>
            <a:r>
              <a:rPr lang="en-US" dirty="0"/>
              <a:t>Avoids overfitting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3ECBB-F315-4919-917A-BC047754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20" y="2707707"/>
            <a:ext cx="8877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6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29B-5B78-48F8-A0FB-959F13CC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1265-688C-4C54-9502-A030EC0B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07473"/>
            <a:ext cx="6414019" cy="10752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Lower magnitude of coefficients </a:t>
            </a:r>
          </a:p>
          <a:p>
            <a:r>
              <a:rPr lang="en-US" dirty="0"/>
              <a:t>Helps with multicollinearity</a:t>
            </a:r>
          </a:p>
          <a:p>
            <a:r>
              <a:rPr lang="en-US" dirty="0"/>
              <a:t>Requires alpha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A3F38-AC44-49E1-B095-F9060686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58" y="2572573"/>
            <a:ext cx="88392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8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FF89-A3FF-44CE-A46A-4722B481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F115-C1CC-4C4D-9D0A-DFB41CF0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62564"/>
            <a:ext cx="6081260" cy="1919480"/>
          </a:xfrm>
        </p:spPr>
        <p:txBody>
          <a:bodyPr/>
          <a:lstStyle/>
          <a:p>
            <a:r>
              <a:rPr lang="en-US" dirty="0"/>
              <a:t>Least Absolute Shrinkage Selector Operator</a:t>
            </a:r>
          </a:p>
          <a:p>
            <a:r>
              <a:rPr lang="en-US" dirty="0"/>
              <a:t>Automatic feature selection</a:t>
            </a:r>
          </a:p>
          <a:p>
            <a:r>
              <a:rPr lang="en-US" dirty="0"/>
              <a:t>Requires alpha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C8BB1-203F-4728-9507-D9B670BF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98" y="2763094"/>
            <a:ext cx="8858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3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DFB1-4CC6-4340-96BE-FE601DD2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AA57-8692-4F58-9DAF-6037F9BD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104" y="1237912"/>
            <a:ext cx="3492752" cy="25894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Mixed Models</a:t>
            </a:r>
          </a:p>
          <a:p>
            <a:pPr lvl="1"/>
            <a:r>
              <a:rPr lang="en-US" dirty="0"/>
              <a:t>Attempt to account for seasonal trends from timeseries</a:t>
            </a:r>
          </a:p>
          <a:p>
            <a:pPr lvl="1"/>
            <a:r>
              <a:rPr lang="en-US" dirty="0"/>
              <a:t>Account for boosted regression</a:t>
            </a:r>
          </a:p>
          <a:p>
            <a:pPr lvl="1"/>
            <a:r>
              <a:rPr lang="en-US" dirty="0"/>
              <a:t>Account for collinearity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3B7E9-09A5-4683-83D0-76E75D5A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1714193"/>
            <a:ext cx="7705964" cy="3677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5E4E2F-A96E-4480-B5D3-C3C1038A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80" y="3827378"/>
            <a:ext cx="26670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3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191-0189-48D0-BA9C-1FF22BB4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07BA-94B6-4A0D-86C0-14E17603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85" y="1456152"/>
            <a:ext cx="8945462" cy="834662"/>
          </a:xfrm>
        </p:spPr>
        <p:txBody>
          <a:bodyPr/>
          <a:lstStyle/>
          <a:p>
            <a:r>
              <a:rPr lang="en-US" dirty="0"/>
              <a:t>Winning Formula  = (</a:t>
            </a:r>
            <a:r>
              <a:rPr lang="en-US" dirty="0" err="1"/>
              <a:t>FinalResults.FBProphet</a:t>
            </a:r>
            <a:r>
              <a:rPr lang="en-US" dirty="0"/>
              <a:t>*.05) + (FinalResults.ETHOpenLasso1*.85) + (FinalResults.ETHOpenxgb1 *.1)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3EE592-1629-4047-8CA2-2200D8AB1A84}"/>
              </a:ext>
            </a:extLst>
          </p:cNvPr>
          <p:cNvSpPr txBox="1">
            <a:spLocks/>
          </p:cNvSpPr>
          <p:nvPr/>
        </p:nvSpPr>
        <p:spPr>
          <a:xfrm>
            <a:off x="978185" y="2715457"/>
            <a:ext cx="8945462" cy="262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Continued Research</a:t>
            </a:r>
          </a:p>
          <a:p>
            <a:pPr lvl="1"/>
            <a:r>
              <a:rPr lang="en-US" dirty="0"/>
              <a:t>Elastic Net Regression</a:t>
            </a:r>
          </a:p>
          <a:p>
            <a:pPr lvl="1"/>
            <a:r>
              <a:rPr lang="en-US" dirty="0"/>
              <a:t>Neural Network</a:t>
            </a:r>
          </a:p>
          <a:p>
            <a:pPr lvl="1"/>
            <a:r>
              <a:rPr lang="en-US" dirty="0"/>
              <a:t>News Scrubbers (Sentiment) – High Dependency on news of regulation or technical improvements and shortfalls</a:t>
            </a:r>
          </a:p>
          <a:p>
            <a:pPr lvl="1"/>
            <a:r>
              <a:rPr lang="en-US" dirty="0"/>
              <a:t>More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1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E574-3A00-4787-A497-2B06AB93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1" y="1138518"/>
            <a:ext cx="9404723" cy="1400530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	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B442-45BC-4FA4-BB85-F8612102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434" y="5490083"/>
            <a:ext cx="5689374" cy="8535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For resources please see the </a:t>
            </a:r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pPr marL="0" indent="0">
              <a:buNone/>
            </a:pPr>
            <a:r>
              <a:rPr lang="en-US" dirty="0"/>
              <a:t>https://github.com/DSNeville/Practicum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4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8A3C342-1D03-412F-8DD3-BF519E8E0A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C3BF0FA-36FA-4CE9-840E-F7C3A8F168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60" name="Picture 2" descr="http://files.coinmarketcap.com.s3-website-us-east-1.amazonaws.com/static/img/coins/200x200/ethereum.png">
            <a:extLst>
              <a:ext uri="{FF2B5EF4-FFF2-40B4-BE49-F238E27FC236}">
                <a16:creationId xmlns:a16="http://schemas.microsoft.com/office/drawing/2014/main" id="{0864811B-0897-41C6-9C87-911313152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71" y="1721993"/>
            <a:ext cx="3414010" cy="34140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6F18ACE-6E82-4ADC-8A2F-A1771B309B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EBA65-8AF5-4979-BEEA-3981F8AE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What is Ethereum?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88E0-DD4C-4A14-B8DE-6FF4D3E0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Digital Currency or network for transactions</a:t>
            </a:r>
          </a:p>
          <a:p>
            <a:r>
              <a:rPr lang="en-US" dirty="0">
                <a:solidFill>
                  <a:srgbClr val="FFFFFF"/>
                </a:solidFill>
              </a:rPr>
              <a:t>A means to securely store data</a:t>
            </a:r>
          </a:p>
          <a:p>
            <a:r>
              <a:rPr lang="en-US" dirty="0">
                <a:solidFill>
                  <a:srgbClr val="FFFFFF"/>
                </a:solidFill>
              </a:rPr>
              <a:t>Data that holds monetary value</a:t>
            </a:r>
          </a:p>
          <a:p>
            <a:r>
              <a:rPr lang="en-US" dirty="0">
                <a:solidFill>
                  <a:srgbClr val="FFFFFF"/>
                </a:solidFill>
              </a:rPr>
              <a:t>Transactions stored in decentralized ledger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Blockchain – visible to all</a:t>
            </a:r>
          </a:p>
          <a:p>
            <a:r>
              <a:rPr lang="en-US" dirty="0">
                <a:solidFill>
                  <a:srgbClr val="FFFFFF"/>
                </a:solidFill>
              </a:rPr>
              <a:t>Digital Wallet</a:t>
            </a:r>
          </a:p>
        </p:txBody>
      </p:sp>
    </p:spTree>
    <p:extLst>
      <p:ext uri="{BB962C8B-B14F-4D97-AF65-F5344CB8AC3E}">
        <p14:creationId xmlns:p14="http://schemas.microsoft.com/office/powerpoint/2010/main" val="2806747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B09C-0882-4351-89D3-1E8313D5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How do you determine the value of </a:t>
            </a:r>
            <a:r>
              <a:rPr lang="en-US" dirty="0" err="1"/>
              <a:t>Etheruem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46DAD-E880-43F5-B6D2-083184F39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70" y="1952543"/>
            <a:ext cx="11809479" cy="4285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8F7646-2401-4BC7-A8A2-F7A5C88A1BAF}"/>
              </a:ext>
            </a:extLst>
          </p:cNvPr>
          <p:cNvSpPr txBox="1"/>
          <p:nvPr/>
        </p:nvSpPr>
        <p:spPr>
          <a:xfrm>
            <a:off x="9875520" y="623824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https://www.gdax.com/trade/ETH-USD</a:t>
            </a:r>
          </a:p>
        </p:txBody>
      </p:sp>
    </p:spTree>
    <p:extLst>
      <p:ext uri="{BB962C8B-B14F-4D97-AF65-F5344CB8AC3E}">
        <p14:creationId xmlns:p14="http://schemas.microsoft.com/office/powerpoint/2010/main" val="271708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4463-4A7E-46C9-B03C-FA34BE7B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– API’s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71659-9C77-4324-A28A-28353A7F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80263"/>
            <a:ext cx="3790950" cy="94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6D714-FE40-4108-98DC-FE22F53D8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86" y="3097229"/>
            <a:ext cx="289560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3825F-F9DA-4C20-99AB-5FD693D0D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302" y="2723238"/>
            <a:ext cx="5791200" cy="216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81F81-B312-4033-8D52-E31088843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177" y="5195151"/>
            <a:ext cx="779145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D160C3-AA1B-4487-878D-3E2816781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61" y="3872773"/>
            <a:ext cx="3295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6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202FC-C5FF-4E77-B75E-2CD88D0D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274917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C103-D049-4CE3-A23B-57E98176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629" y="804671"/>
            <a:ext cx="6640162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Dealing with monthly vs daily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lagged values for regression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B82FC-9A57-4DD7-84CF-14A872D0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810" y="2879316"/>
            <a:ext cx="5122967" cy="1097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9CFFE-6709-4237-9729-29E4BE58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810" y="1527653"/>
            <a:ext cx="5623480" cy="128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100E0-5091-4BD3-A34E-CC7BA055B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471" y="4602028"/>
            <a:ext cx="38576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8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622EB75-71D4-41C0-8C31-BFB2A50C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199156"/>
            <a:ext cx="6495847" cy="3069287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AF1F3-866F-400B-B1F6-52B01646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EBEBEB"/>
                </a:solidFill>
              </a:rPr>
              <a:t>Getting A Sense on Ethereum Open Values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Comes to life in Feb 2017 (just under 600 to the right)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High growth occurring end of May 2017</a:t>
            </a:r>
          </a:p>
          <a:p>
            <a:r>
              <a:rPr lang="en-US" sz="1400" dirty="0">
                <a:solidFill>
                  <a:srgbClr val="FFFFFF"/>
                </a:solidFill>
              </a:rPr>
              <a:t>High volatility in 2017</a:t>
            </a:r>
          </a:p>
        </p:txBody>
      </p:sp>
    </p:spTree>
    <p:extLst>
      <p:ext uri="{BB962C8B-B14F-4D97-AF65-F5344CB8AC3E}">
        <p14:creationId xmlns:p14="http://schemas.microsoft.com/office/powerpoint/2010/main" val="379660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F7302AF-86B9-441B-8D24-AC382E2A43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9A2A6C2-D371-4C6B-B50F-CC71C6D0103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F07A6A6-E44B-411E-AA18-65E4811366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CC3468F-5EED-42B0-8507-F30360E1D5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91711EE-029D-453C-9AE9-E87829F1D3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D5A8E14-301B-40C0-A174-D2232EF95C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CC0527-B9AC-417D-AECC-A07626CB07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8C66FD6-0DB8-4459-871E-DCAA6B99FF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386D2-30CE-41B7-8DBA-A7E9FDC8D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176" y="113528"/>
            <a:ext cx="3349586" cy="3444306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8BC62F-9028-4CD0-B1C3-EADAF4436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5782" y="308698"/>
            <a:ext cx="3954585" cy="3400943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D48DB-4599-4DA2-B901-F8DE815B5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748" y="3627197"/>
            <a:ext cx="6475346" cy="268726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BFE5F-0AAD-4A5D-AB09-16A65A38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Exploratory</a:t>
            </a:r>
          </a:p>
        </p:txBody>
      </p:sp>
    </p:spTree>
    <p:extLst>
      <p:ext uri="{BB962C8B-B14F-4D97-AF65-F5344CB8AC3E}">
        <p14:creationId xmlns:p14="http://schemas.microsoft.com/office/powerpoint/2010/main" val="265323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AF82-672C-4815-BBC3-B0AF4311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F6B2-69DD-46CF-B5A4-B7BF6B25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  <a:p>
            <a:r>
              <a:rPr lang="en-US" dirty="0" err="1"/>
              <a:t>FBProphet</a:t>
            </a:r>
            <a:r>
              <a:rPr lang="en-US" dirty="0"/>
              <a:t> – Timeseries analysis, software provided by Facebook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Ridge Regression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XGB Boost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5728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429AA-CC0E-479E-A72B-8B79A92CC2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C0B41A3B-1F09-4915-A2B4-AE09B719E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0BA68-19F1-4E64-B9B2-FCC48B5B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19" y="967430"/>
            <a:ext cx="1652812" cy="238312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22382F-4F31-4824-A5CC-82722A90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359" y="1260868"/>
            <a:ext cx="2457798" cy="2012685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A9EBA3-5F2D-4F50-A23B-D56365CBC0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5423A-1822-43BF-B01C-B234719BB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608" y="3797162"/>
            <a:ext cx="4163991" cy="165518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2D7BF7-CA0C-4774-80FA-B92A1BCA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>
            <a:normAutofit/>
          </a:bodyPr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FEDD-11D8-42C3-9729-4ECEADAF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797676" cy="4195481"/>
          </a:xfrm>
        </p:spPr>
        <p:txBody>
          <a:bodyPr>
            <a:normAutofit/>
          </a:bodyPr>
          <a:lstStyle/>
          <a:p>
            <a:r>
              <a:rPr lang="en-US" dirty="0"/>
              <a:t>Model Tuning Using Iteration:</a:t>
            </a:r>
          </a:p>
          <a:p>
            <a:pPr lvl="1"/>
            <a:r>
              <a:rPr lang="en-US" dirty="0"/>
              <a:t>ARIMA(</a:t>
            </a:r>
            <a:r>
              <a:rPr lang="en-US" dirty="0" err="1"/>
              <a:t>p,d,q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 = number of autoregressive terms to use</a:t>
            </a:r>
          </a:p>
          <a:p>
            <a:pPr lvl="1"/>
            <a:r>
              <a:rPr lang="en-US" dirty="0"/>
              <a:t>d = number of differences to achieve stationary data (required)</a:t>
            </a:r>
          </a:p>
          <a:p>
            <a:pPr lvl="1"/>
            <a:r>
              <a:rPr lang="en-US" dirty="0"/>
              <a:t>q = number of lagged forecast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48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337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Predicting Ethereum</vt:lpstr>
      <vt:lpstr>What is Ethereum?</vt:lpstr>
      <vt:lpstr>How do you determine the value of Etheruem?</vt:lpstr>
      <vt:lpstr>Getting the Data – API’s</vt:lpstr>
      <vt:lpstr>Data Engineering</vt:lpstr>
      <vt:lpstr>Getting A Sense on Ethereum Open Values</vt:lpstr>
      <vt:lpstr>Exploratory</vt:lpstr>
      <vt:lpstr>Models To Evaluate</vt:lpstr>
      <vt:lpstr>Arima Model</vt:lpstr>
      <vt:lpstr>FBProphet</vt:lpstr>
      <vt:lpstr>Linear Regression</vt:lpstr>
      <vt:lpstr>Ridge Regression</vt:lpstr>
      <vt:lpstr>Lasso Regression</vt:lpstr>
      <vt:lpstr>Model Evaluation</vt:lpstr>
      <vt:lpstr>Results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Ethereum</dc:title>
  <dc:creator>JP Neville</dc:creator>
  <cp:lastModifiedBy>JP Neville</cp:lastModifiedBy>
  <cp:revision>15</cp:revision>
  <dcterms:created xsi:type="dcterms:W3CDTF">2017-10-19T16:36:08Z</dcterms:created>
  <dcterms:modified xsi:type="dcterms:W3CDTF">2017-10-20T20:18:09Z</dcterms:modified>
</cp:coreProperties>
</file>