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3" r:id="rId15"/>
    <p:sldId id="271" r:id="rId16"/>
    <p:sldId id="269" r:id="rId17"/>
    <p:sldId id="274"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85AA5E-2EB1-4626-BD26-5B18AD947450}">
  <a:tblStyle styleId="{3285AA5E-2EB1-4626-BD26-5B18AD9474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61" autoAdjust="0"/>
  </p:normalViewPr>
  <p:slideViewPr>
    <p:cSldViewPr snapToGrid="0">
      <p:cViewPr varScale="1">
        <p:scale>
          <a:sx n="133" d="100"/>
          <a:sy n="133" d="100"/>
        </p:scale>
        <p:origin x="37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1548088b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1548088b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1548088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1548088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1548088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1548088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949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1548088b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1548088b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1548088b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1548088b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15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1548088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1548088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final module</a:t>
            </a:r>
            <a:endParaRPr dirty="0"/>
          </a:p>
        </p:txBody>
      </p:sp>
    </p:spTree>
    <p:extLst>
      <p:ext uri="{BB962C8B-B14F-4D97-AF65-F5344CB8AC3E}">
        <p14:creationId xmlns:p14="http://schemas.microsoft.com/office/powerpoint/2010/main" val="246444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1548088b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1548088b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1548088b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1548088b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72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1548088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1548088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1548088b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1548088b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Encompasses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summary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1548088b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1548088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divided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1548088b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1548088b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Necessary step to answer what to grow and where to grow</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1548088b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1548088b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1548088b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1548088b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1548088b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1548088b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1548088b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1548088b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atin typeface="Times New Roman" panose="02020603050405020304" pitchFamily="18" charset="0"/>
                <a:cs typeface="Times New Roman" panose="02020603050405020304" pitchFamily="18"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p:spPr>
        <p:txBody>
          <a:bodyPr spcFirstLastPara="1" wrap="square" lIns="91425" tIns="91425" rIns="91425" bIns="91425" anchor="b" anchorCtr="0">
            <a:normAutofit/>
          </a:bodyPr>
          <a:lstStyle/>
          <a:p>
            <a:pPr lvl="0"/>
            <a:r>
              <a:rPr lang="en-US" dirty="0"/>
              <a:t>Local Food and AI</a:t>
            </a:r>
          </a:p>
        </p:txBody>
      </p:sp>
      <p:sp>
        <p:nvSpPr>
          <p:cNvPr id="5" name="Subtitle 4">
            <a:extLst>
              <a:ext uri="{FF2B5EF4-FFF2-40B4-BE49-F238E27FC236}">
                <a16:creationId xmlns:a16="http://schemas.microsoft.com/office/drawing/2014/main" id="{DE5BAC70-F109-DB02-5C33-BC9F6CCD861D}"/>
              </a:ext>
            </a:extLst>
          </p:cNvPr>
          <p:cNvSpPr>
            <a:spLocks noGrp="1"/>
          </p:cNvSpPr>
          <p:nvPr>
            <p:ph type="subTitle" idx="1"/>
          </p:nvPr>
        </p:nvSpPr>
        <p:spPr>
          <a:xfrm>
            <a:off x="311708" y="3588862"/>
            <a:ext cx="8520600" cy="792600"/>
          </a:xfrm>
        </p:spPr>
        <p:txBody>
          <a:bodyPr>
            <a:normAutofit fontScale="55000" lnSpcReduction="20000"/>
          </a:bodyPr>
          <a:lstStyle/>
          <a:p>
            <a:pPr algn="r"/>
            <a:r>
              <a:rPr lang="en-US" dirty="0"/>
              <a:t>June 12, 2023</a:t>
            </a:r>
          </a:p>
          <a:p>
            <a:pPr algn="r"/>
            <a:r>
              <a:rPr lang="en-US" dirty="0"/>
              <a:t>Mohammad Ahnaf Sadat</a:t>
            </a:r>
          </a:p>
          <a:p>
            <a:pPr algn="r"/>
            <a:r>
              <a:rPr lang="en-US" dirty="0"/>
              <a:t>PhD Student, IMSE</a:t>
            </a:r>
          </a:p>
        </p:txBody>
      </p:sp>
      <p:sp>
        <p:nvSpPr>
          <p:cNvPr id="2" name="Slide Number Placeholder 1">
            <a:extLst>
              <a:ext uri="{FF2B5EF4-FFF2-40B4-BE49-F238E27FC236}">
                <a16:creationId xmlns:a16="http://schemas.microsoft.com/office/drawing/2014/main" id="{72FC75F3-5595-2332-EE6D-DB93D3F01C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a:t>Demand Forecasting</a:t>
            </a:r>
          </a:p>
        </p:txBody>
      </p:sp>
      <p:sp>
        <p:nvSpPr>
          <p:cNvPr id="114" name="Google Shape;114;p22"/>
          <p:cNvSpPr txBox="1">
            <a:spLocks noGrp="1"/>
          </p:cNvSpPr>
          <p:nvPr>
            <p:ph type="body" idx="1"/>
          </p:nvPr>
        </p:nvSpPr>
        <p:spPr>
          <a:xfrm>
            <a:off x="311700" y="1152475"/>
            <a:ext cx="8520600" cy="3416400"/>
          </a:xfrm>
        </p:spPr>
        <p:txBody>
          <a:bodyPr spcFirstLastPara="1" wrap="square" lIns="91425" tIns="91425" rIns="91425" bIns="91425" anchor="t" anchorCtr="0">
            <a:normAutofit fontScale="77500" lnSpcReduction="20000"/>
          </a:bodyPr>
          <a:lstStyle/>
          <a:p>
            <a:pPr lvl="0"/>
            <a:r>
              <a:rPr lang="en-US" sz="2300" b="1" dirty="0"/>
              <a:t>Potential and temporary solution: </a:t>
            </a:r>
          </a:p>
          <a:p>
            <a:pPr lvl="1"/>
            <a:r>
              <a:rPr lang="en-US" sz="2100" dirty="0">
                <a:latin typeface="Times New Roman" panose="02020603050405020304" pitchFamily="18" charset="0"/>
                <a:cs typeface="Times New Roman" panose="02020603050405020304" pitchFamily="18" charset="0"/>
              </a:rPr>
              <a:t>If data regarding the key factors and/or the historical demand data of crop/food items are not available, we can build an economic model based on the following concepts: </a:t>
            </a:r>
          </a:p>
          <a:p>
            <a:pPr lvl="2"/>
            <a:r>
              <a:rPr lang="en-US" sz="1900" dirty="0">
                <a:latin typeface="Times New Roman" panose="02020603050405020304" pitchFamily="18" charset="0"/>
                <a:cs typeface="Times New Roman" panose="02020603050405020304" pitchFamily="18" charset="0"/>
              </a:rPr>
              <a:t>the relation between a product's supply, demand with price (in this case, crop/food item) as described in economics! </a:t>
            </a:r>
          </a:p>
          <a:p>
            <a:pPr lvl="2"/>
            <a:r>
              <a:rPr lang="en-US" sz="1900" dirty="0">
                <a:latin typeface="Times New Roman" panose="02020603050405020304" pitchFamily="18" charset="0"/>
                <a:cs typeface="Times New Roman" panose="02020603050405020304" pitchFamily="18" charset="0"/>
              </a:rPr>
              <a:t>factors affecting the demand and supply of the product. </a:t>
            </a:r>
          </a:p>
          <a:p>
            <a:pPr lvl="2"/>
            <a:r>
              <a:rPr lang="en-US" sz="1900" dirty="0">
                <a:latin typeface="Times New Roman" panose="02020603050405020304" pitchFamily="18" charset="0"/>
                <a:cs typeface="Times New Roman" panose="02020603050405020304" pitchFamily="18" charset="0"/>
              </a:rPr>
              <a:t>factors affecting demand and supply of the complimentary products. </a:t>
            </a:r>
          </a:p>
          <a:p>
            <a:pPr lvl="2"/>
            <a:r>
              <a:rPr lang="en-US" sz="1900" dirty="0">
                <a:latin typeface="Times New Roman" panose="02020603050405020304" pitchFamily="18" charset="0"/>
                <a:cs typeface="Times New Roman" panose="02020603050405020304" pitchFamily="18" charset="0"/>
              </a:rPr>
              <a:t>factors affecting the demand and supply of substitute products. </a:t>
            </a:r>
          </a:p>
          <a:p>
            <a:pPr lvl="2"/>
            <a:endParaRPr lang="en-US" sz="1900" dirty="0">
              <a:latin typeface="Times New Roman" panose="02020603050405020304" pitchFamily="18" charset="0"/>
              <a:cs typeface="Times New Roman" panose="02020603050405020304" pitchFamily="18" charset="0"/>
            </a:endParaRPr>
          </a:p>
          <a:p>
            <a:pPr lvl="0"/>
            <a:r>
              <a:rPr lang="en-US" sz="2300" b="1" dirty="0"/>
              <a:t>Current tasks: </a:t>
            </a:r>
          </a:p>
          <a:p>
            <a:pPr lvl="1"/>
            <a:r>
              <a:rPr lang="en-US" sz="2100" dirty="0">
                <a:latin typeface="Times New Roman" panose="02020603050405020304" pitchFamily="18" charset="0"/>
                <a:cs typeface="Times New Roman" panose="02020603050405020304" pitchFamily="18" charset="0"/>
              </a:rPr>
              <a:t>Finding out the historical pricing data at different locations. </a:t>
            </a:r>
          </a:p>
          <a:p>
            <a:pPr lvl="1"/>
            <a:r>
              <a:rPr lang="en-US" sz="2100" dirty="0">
                <a:latin typeface="Times New Roman" panose="02020603050405020304" pitchFamily="18" charset="0"/>
                <a:cs typeface="Times New Roman" panose="02020603050405020304" pitchFamily="18" charset="0"/>
              </a:rPr>
              <a:t>Finding out the demand data at different locations. </a:t>
            </a:r>
          </a:p>
          <a:p>
            <a:pPr lvl="1"/>
            <a:r>
              <a:rPr lang="en-US" sz="2100" dirty="0">
                <a:latin typeface="Times New Roman" panose="02020603050405020304" pitchFamily="18" charset="0"/>
                <a:cs typeface="Times New Roman" panose="02020603050405020304" pitchFamily="18" charset="0"/>
              </a:rPr>
              <a:t>In situations where data is unavailable, we can opt to develop an economic model instead of relying on a data-driven approach.</a:t>
            </a:r>
          </a:p>
        </p:txBody>
      </p:sp>
      <p:sp>
        <p:nvSpPr>
          <p:cNvPr id="2" name="Slide Number Placeholder 1">
            <a:extLst>
              <a:ext uri="{FF2B5EF4-FFF2-40B4-BE49-F238E27FC236}">
                <a16:creationId xmlns:a16="http://schemas.microsoft.com/office/drawing/2014/main" id="{BD93BA26-8667-0FBB-6D71-7923DF9812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Crop Allocation </a:t>
            </a:r>
            <a:r>
              <a:rPr lang="en-US" sz="2200" dirty="0"/>
              <a:t>(A illustrative input for the module is shown)</a:t>
            </a:r>
            <a:r>
              <a:rPr lang="en-US" dirty="0"/>
              <a:t> </a:t>
            </a:r>
          </a:p>
        </p:txBody>
      </p:sp>
      <p:sp>
        <p:nvSpPr>
          <p:cNvPr id="120" name="Google Shape;120;p23"/>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114300" lvl="0" indent="0">
              <a:buNone/>
            </a:pPr>
            <a:r>
              <a:rPr lang="en-US" dirty="0"/>
              <a:t>This module answers “Where to grow,</a:t>
            </a:r>
            <a:br>
              <a:rPr lang="en-US" dirty="0"/>
            </a:br>
            <a:r>
              <a:rPr lang="en-US" dirty="0"/>
              <a:t> what to grow, how much to grow?”</a:t>
            </a:r>
          </a:p>
        </p:txBody>
      </p:sp>
      <p:pic>
        <p:nvPicPr>
          <p:cNvPr id="2" name="Google Shape;101;p20">
            <a:extLst>
              <a:ext uri="{FF2B5EF4-FFF2-40B4-BE49-F238E27FC236}">
                <a16:creationId xmlns:a16="http://schemas.microsoft.com/office/drawing/2014/main" id="{290650A4-C15A-CE90-B696-8C7F1982E53C}"/>
              </a:ext>
            </a:extLst>
          </p:cNvPr>
          <p:cNvPicPr preferRelativeResize="0"/>
          <p:nvPr/>
        </p:nvPicPr>
        <p:blipFill>
          <a:blip r:embed="rId3">
            <a:alphaModFix/>
          </a:blip>
          <a:stretch>
            <a:fillRect/>
          </a:stretch>
        </p:blipFill>
        <p:spPr>
          <a:xfrm>
            <a:off x="3166287" y="1893598"/>
            <a:ext cx="2893394" cy="2139885"/>
          </a:xfrm>
          <a:prstGeom prst="rect">
            <a:avLst/>
          </a:prstGeom>
          <a:noFill/>
          <a:ln>
            <a:noFill/>
          </a:ln>
        </p:spPr>
      </p:pic>
      <p:graphicFrame>
        <p:nvGraphicFramePr>
          <p:cNvPr id="3" name="Google Shape;80;p17">
            <a:extLst>
              <a:ext uri="{FF2B5EF4-FFF2-40B4-BE49-F238E27FC236}">
                <a16:creationId xmlns:a16="http://schemas.microsoft.com/office/drawing/2014/main" id="{B99AD709-077D-64CF-19B5-AE97E7F4101C}"/>
              </a:ext>
            </a:extLst>
          </p:cNvPr>
          <p:cNvGraphicFramePr/>
          <p:nvPr>
            <p:extLst>
              <p:ext uri="{D42A27DB-BD31-4B8C-83A1-F6EECF244321}">
                <p14:modId xmlns:p14="http://schemas.microsoft.com/office/powerpoint/2010/main" val="4173408855"/>
              </p:ext>
            </p:extLst>
          </p:nvPr>
        </p:nvGraphicFramePr>
        <p:xfrm>
          <a:off x="200125" y="2963541"/>
          <a:ext cx="3077737" cy="1889620"/>
        </p:xfrm>
        <a:graphic>
          <a:graphicData uri="http://schemas.openxmlformats.org/drawingml/2006/table">
            <a:tbl>
              <a:tblPr>
                <a:noFill/>
                <a:tableStyleId>{3285AA5E-2EB1-4626-BD26-5B18AD947450}</a:tableStyleId>
              </a:tblPr>
              <a:tblGrid>
                <a:gridCol w="788218">
                  <a:extLst>
                    <a:ext uri="{9D8B030D-6E8A-4147-A177-3AD203B41FA5}">
                      <a16:colId xmlns:a16="http://schemas.microsoft.com/office/drawing/2014/main" val="20000"/>
                    </a:ext>
                  </a:extLst>
                </a:gridCol>
                <a:gridCol w="1003610">
                  <a:extLst>
                    <a:ext uri="{9D8B030D-6E8A-4147-A177-3AD203B41FA5}">
                      <a16:colId xmlns:a16="http://schemas.microsoft.com/office/drawing/2014/main" val="20001"/>
                    </a:ext>
                  </a:extLst>
                </a:gridCol>
                <a:gridCol w="1285909">
                  <a:extLst>
                    <a:ext uri="{9D8B030D-6E8A-4147-A177-3AD203B41FA5}">
                      <a16:colId xmlns:a16="http://schemas.microsoft.com/office/drawing/2014/main" val="1121901247"/>
                    </a:ext>
                  </a:extLst>
                </a:gridCol>
              </a:tblGrid>
              <a:tr h="609575">
                <a:tc>
                  <a:txBody>
                    <a:bodyPr/>
                    <a:lstStyle/>
                    <a:p>
                      <a:pPr marL="0" lvl="0" indent="0" algn="l" rtl="0">
                        <a:spcBef>
                          <a:spcPts val="0"/>
                        </a:spcBef>
                        <a:spcAft>
                          <a:spcPts val="0"/>
                        </a:spcAft>
                        <a:buNone/>
                      </a:pPr>
                      <a:r>
                        <a:rPr lang="en" sz="1200" b="1" dirty="0">
                          <a:solidFill>
                            <a:schemeClr val="accent1">
                              <a:lumMod val="50000"/>
                            </a:schemeClr>
                          </a:solidFill>
                          <a:latin typeface="Times New Roman" panose="02020603050405020304" pitchFamily="18" charset="0"/>
                          <a:cs typeface="Times New Roman" panose="02020603050405020304" pitchFamily="18" charset="0"/>
                        </a:rPr>
                        <a:t>Crop</a:t>
                      </a:r>
                      <a:endParaRPr sz="1200" b="1"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 sz="1200" b="1" dirty="0">
                          <a:solidFill>
                            <a:schemeClr val="accent1">
                              <a:lumMod val="50000"/>
                            </a:schemeClr>
                          </a:solidFill>
                          <a:latin typeface="Times New Roman" panose="02020603050405020304" pitchFamily="18" charset="0"/>
                          <a:cs typeface="Times New Roman" panose="02020603050405020304" pitchFamily="18" charset="0"/>
                        </a:rPr>
                        <a:t>Demand</a:t>
                      </a:r>
                      <a:br>
                        <a:rPr lang="en" sz="1200" b="1" dirty="0">
                          <a:solidFill>
                            <a:schemeClr val="accent1">
                              <a:lumMod val="50000"/>
                            </a:schemeClr>
                          </a:solidFill>
                          <a:latin typeface="Times New Roman" panose="02020603050405020304" pitchFamily="18" charset="0"/>
                          <a:cs typeface="Times New Roman" panose="02020603050405020304" pitchFamily="18" charset="0"/>
                        </a:rPr>
                      </a:br>
                      <a:r>
                        <a:rPr lang="en" sz="1200" b="1" dirty="0">
                          <a:solidFill>
                            <a:schemeClr val="accent1">
                              <a:lumMod val="50000"/>
                            </a:schemeClr>
                          </a:solidFill>
                          <a:latin typeface="Times New Roman" panose="02020603050405020304" pitchFamily="18" charset="0"/>
                          <a:cs typeface="Times New Roman" panose="02020603050405020304" pitchFamily="18" charset="0"/>
                        </a:rPr>
                        <a:t>(metric ton)</a:t>
                      </a:r>
                      <a:endParaRPr sz="1200" b="1"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 sz="1200" b="1" dirty="0">
                          <a:solidFill>
                            <a:schemeClr val="accent1">
                              <a:lumMod val="50000"/>
                            </a:schemeClr>
                          </a:solidFill>
                          <a:latin typeface="Times New Roman" panose="02020603050405020304" pitchFamily="18" charset="0"/>
                          <a:cs typeface="Times New Roman" panose="02020603050405020304" pitchFamily="18" charset="0"/>
                        </a:rPr>
                        <a:t>Predicted yield</a:t>
                      </a:r>
                      <a:br>
                        <a:rPr lang="en" sz="1200" b="1" dirty="0">
                          <a:solidFill>
                            <a:schemeClr val="accent1">
                              <a:lumMod val="50000"/>
                            </a:schemeClr>
                          </a:solidFill>
                          <a:latin typeface="Times New Roman" panose="02020603050405020304" pitchFamily="18" charset="0"/>
                          <a:cs typeface="Times New Roman" panose="02020603050405020304" pitchFamily="18" charset="0"/>
                        </a:rPr>
                      </a:br>
                      <a:r>
                        <a:rPr lang="en" sz="1200" b="1" dirty="0">
                          <a:solidFill>
                            <a:schemeClr val="accent1">
                              <a:lumMod val="50000"/>
                            </a:schemeClr>
                          </a:solidFill>
                          <a:latin typeface="Times New Roman" panose="02020603050405020304" pitchFamily="18" charset="0"/>
                          <a:cs typeface="Times New Roman" panose="02020603050405020304" pitchFamily="18" charset="0"/>
                        </a:rPr>
                        <a:t>(metric ton/hectare)</a:t>
                      </a:r>
                      <a:endParaRPr sz="1200" b="1"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Tomato</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50,000</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50</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Corn</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1,360,000</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10</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09475">
                <a:tc>
                  <a:txBody>
                    <a:bodyPr/>
                    <a:lstStyle/>
                    <a:p>
                      <a:pPr marL="0" lvl="0" indent="0" algn="l"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Soybean</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30</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dirty="0">
                          <a:solidFill>
                            <a:schemeClr val="accent1">
                              <a:lumMod val="50000"/>
                            </a:schemeClr>
                          </a:solidFill>
                          <a:latin typeface="Times New Roman" panose="02020603050405020304" pitchFamily="18" charset="0"/>
                          <a:cs typeface="Times New Roman" panose="02020603050405020304" pitchFamily="18" charset="0"/>
                        </a:rPr>
                        <a:t>2.5</a:t>
                      </a:r>
                      <a:endParaRPr sz="12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4" name="Google Shape;80;p17">
            <a:extLst>
              <a:ext uri="{FF2B5EF4-FFF2-40B4-BE49-F238E27FC236}">
                <a16:creationId xmlns:a16="http://schemas.microsoft.com/office/drawing/2014/main" id="{E7E044E9-BF34-DD0C-E5DD-E7EF10273E8F}"/>
              </a:ext>
            </a:extLst>
          </p:cNvPr>
          <p:cNvGraphicFramePr/>
          <p:nvPr>
            <p:extLst>
              <p:ext uri="{D42A27DB-BD31-4B8C-83A1-F6EECF244321}">
                <p14:modId xmlns:p14="http://schemas.microsoft.com/office/powerpoint/2010/main" val="4200387702"/>
              </p:ext>
            </p:extLst>
          </p:nvPr>
        </p:nvGraphicFramePr>
        <p:xfrm>
          <a:off x="6059681" y="1362772"/>
          <a:ext cx="3010175" cy="1889620"/>
        </p:xfrm>
        <a:graphic>
          <a:graphicData uri="http://schemas.openxmlformats.org/drawingml/2006/table">
            <a:tbl>
              <a:tblPr>
                <a:noFill/>
                <a:tableStyleId>{3285AA5E-2EB1-4626-BD26-5B18AD947450}</a:tableStyleId>
              </a:tblPr>
              <a:tblGrid>
                <a:gridCol w="831773">
                  <a:extLst>
                    <a:ext uri="{9D8B030D-6E8A-4147-A177-3AD203B41FA5}">
                      <a16:colId xmlns:a16="http://schemas.microsoft.com/office/drawing/2014/main" val="20000"/>
                    </a:ext>
                  </a:extLst>
                </a:gridCol>
                <a:gridCol w="966439">
                  <a:extLst>
                    <a:ext uri="{9D8B030D-6E8A-4147-A177-3AD203B41FA5}">
                      <a16:colId xmlns:a16="http://schemas.microsoft.com/office/drawing/2014/main" val="20001"/>
                    </a:ext>
                  </a:extLst>
                </a:gridCol>
                <a:gridCol w="1211963">
                  <a:extLst>
                    <a:ext uri="{9D8B030D-6E8A-4147-A177-3AD203B41FA5}">
                      <a16:colId xmlns:a16="http://schemas.microsoft.com/office/drawing/2014/main" val="722240300"/>
                    </a:ext>
                  </a:extLst>
                </a:gridCol>
              </a:tblGrid>
              <a:tr h="609575">
                <a:tc>
                  <a:txBody>
                    <a:bodyPr/>
                    <a:lstStyle/>
                    <a:p>
                      <a:pPr marL="0" lvl="0" indent="0" algn="l" rtl="0">
                        <a:spcBef>
                          <a:spcPts val="0"/>
                        </a:spcBef>
                        <a:spcAft>
                          <a:spcPts val="0"/>
                        </a:spcAft>
                        <a:buNone/>
                      </a:pPr>
                      <a:r>
                        <a:rPr lang="en" sz="1200" b="1" baseline="0" dirty="0">
                          <a:solidFill>
                            <a:schemeClr val="accent5">
                              <a:lumMod val="75000"/>
                            </a:schemeClr>
                          </a:solidFill>
                          <a:latin typeface="Times New Roman" panose="02020603050405020304" pitchFamily="18" charset="0"/>
                          <a:cs typeface="Times New Roman" panose="02020603050405020304" pitchFamily="18" charset="0"/>
                        </a:rPr>
                        <a:t>Crop</a:t>
                      </a:r>
                      <a:endParaRPr sz="1200" b="1"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 sz="1200" b="1" baseline="0" dirty="0">
                          <a:solidFill>
                            <a:schemeClr val="accent5">
                              <a:lumMod val="75000"/>
                            </a:schemeClr>
                          </a:solidFill>
                          <a:latin typeface="Times New Roman" panose="02020603050405020304" pitchFamily="18" charset="0"/>
                          <a:cs typeface="Times New Roman" panose="02020603050405020304" pitchFamily="18" charset="0"/>
                        </a:rPr>
                        <a:t>Demand</a:t>
                      </a:r>
                      <a:br>
                        <a:rPr lang="en" sz="1200" b="1" baseline="0" dirty="0">
                          <a:solidFill>
                            <a:schemeClr val="accent5">
                              <a:lumMod val="75000"/>
                            </a:schemeClr>
                          </a:solidFill>
                          <a:latin typeface="Times New Roman" panose="02020603050405020304" pitchFamily="18" charset="0"/>
                          <a:cs typeface="Times New Roman" panose="02020603050405020304" pitchFamily="18" charset="0"/>
                        </a:rPr>
                      </a:br>
                      <a:r>
                        <a:rPr lang="en" sz="1200" b="1" baseline="0" dirty="0">
                          <a:solidFill>
                            <a:schemeClr val="accent5">
                              <a:lumMod val="75000"/>
                            </a:schemeClr>
                          </a:solidFill>
                          <a:latin typeface="Times New Roman" panose="02020603050405020304" pitchFamily="18" charset="0"/>
                          <a:cs typeface="Times New Roman" panose="02020603050405020304" pitchFamily="18" charset="0"/>
                        </a:rPr>
                        <a:t>(metric ton)</a:t>
                      </a:r>
                      <a:endParaRPr sz="1200" b="1"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nchor="ctr"/>
                </a:tc>
                <a:tc>
                  <a:txBody>
                    <a:bodyPr/>
                    <a:lstStyle/>
                    <a:p>
                      <a:pPr marL="0" lvl="0" indent="0" algn="ctr" rtl="0">
                        <a:spcBef>
                          <a:spcPts val="0"/>
                        </a:spcBef>
                        <a:spcAft>
                          <a:spcPts val="0"/>
                        </a:spcAft>
                        <a:buNone/>
                      </a:pPr>
                      <a:r>
                        <a:rPr lang="en" sz="1200" b="1" baseline="0" dirty="0">
                          <a:solidFill>
                            <a:schemeClr val="accent5">
                              <a:lumMod val="75000"/>
                            </a:schemeClr>
                          </a:solidFill>
                          <a:latin typeface="Times New Roman" panose="02020603050405020304" pitchFamily="18" charset="0"/>
                          <a:cs typeface="Times New Roman" panose="02020603050405020304" pitchFamily="18" charset="0"/>
                        </a:rPr>
                        <a:t>Predicted yield</a:t>
                      </a:r>
                      <a:br>
                        <a:rPr lang="en" sz="1200" b="1" baseline="0" dirty="0">
                          <a:solidFill>
                            <a:schemeClr val="accent5">
                              <a:lumMod val="75000"/>
                            </a:schemeClr>
                          </a:solidFill>
                          <a:latin typeface="Times New Roman" panose="02020603050405020304" pitchFamily="18" charset="0"/>
                          <a:cs typeface="Times New Roman" panose="02020603050405020304" pitchFamily="18" charset="0"/>
                        </a:rPr>
                      </a:br>
                      <a:r>
                        <a:rPr lang="en" sz="1200" b="1" baseline="0" dirty="0">
                          <a:solidFill>
                            <a:schemeClr val="accent5">
                              <a:lumMod val="75000"/>
                            </a:schemeClr>
                          </a:solidFill>
                          <a:latin typeface="Times New Roman" panose="02020603050405020304" pitchFamily="18" charset="0"/>
                          <a:cs typeface="Times New Roman" panose="02020603050405020304" pitchFamily="18" charset="0"/>
                        </a:rPr>
                        <a:t>(metric ton/hectare)</a:t>
                      </a:r>
                      <a:endParaRPr sz="1200" b="1"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Tomato</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100,000</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60</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Corn</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1,000,000</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8</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09475">
                <a:tc>
                  <a:txBody>
                    <a:bodyPr/>
                    <a:lstStyle/>
                    <a:p>
                      <a:pPr marL="0" lvl="0" indent="0" algn="l"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Soybean</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36</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200" baseline="0" dirty="0">
                          <a:solidFill>
                            <a:schemeClr val="accent5">
                              <a:lumMod val="75000"/>
                            </a:schemeClr>
                          </a:solidFill>
                          <a:latin typeface="Times New Roman" panose="02020603050405020304" pitchFamily="18" charset="0"/>
                          <a:cs typeface="Times New Roman" panose="02020603050405020304" pitchFamily="18" charset="0"/>
                        </a:rPr>
                        <a:t>2</a:t>
                      </a:r>
                      <a:endParaRPr sz="12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
        <p:nvSpPr>
          <p:cNvPr id="5" name="Slide Number Placeholder 4">
            <a:extLst>
              <a:ext uri="{FF2B5EF4-FFF2-40B4-BE49-F238E27FC236}">
                <a16:creationId xmlns:a16="http://schemas.microsoft.com/office/drawing/2014/main" id="{36759A4F-0A57-8D22-57CE-3268B9CFBD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Crop Allocation </a:t>
            </a:r>
            <a:r>
              <a:rPr lang="en-US" sz="2200" dirty="0"/>
              <a:t>(A illustrative output from the module is shown) </a:t>
            </a:r>
            <a:endParaRPr lang="en-US" dirty="0"/>
          </a:p>
        </p:txBody>
      </p:sp>
      <p:sp>
        <p:nvSpPr>
          <p:cNvPr id="120" name="Google Shape;120;p23"/>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lvl="0"/>
            <a:r>
              <a:rPr lang="en-US"/>
              <a:t>Where to grow, what to grow, how much to grow</a:t>
            </a:r>
          </a:p>
        </p:txBody>
      </p:sp>
      <p:pic>
        <p:nvPicPr>
          <p:cNvPr id="2" name="Google Shape;101;p20">
            <a:extLst>
              <a:ext uri="{FF2B5EF4-FFF2-40B4-BE49-F238E27FC236}">
                <a16:creationId xmlns:a16="http://schemas.microsoft.com/office/drawing/2014/main" id="{290650A4-C15A-CE90-B696-8C7F1982E53C}"/>
              </a:ext>
            </a:extLst>
          </p:cNvPr>
          <p:cNvPicPr preferRelativeResize="0"/>
          <p:nvPr/>
        </p:nvPicPr>
        <p:blipFill>
          <a:blip r:embed="rId3">
            <a:alphaModFix/>
          </a:blip>
          <a:stretch>
            <a:fillRect/>
          </a:stretch>
        </p:blipFill>
        <p:spPr>
          <a:xfrm>
            <a:off x="2463603" y="1762426"/>
            <a:ext cx="4216793" cy="3081102"/>
          </a:xfrm>
          <a:prstGeom prst="rect">
            <a:avLst/>
          </a:prstGeom>
          <a:noFill/>
          <a:ln>
            <a:noFill/>
          </a:ln>
        </p:spPr>
      </p:pic>
      <p:graphicFrame>
        <p:nvGraphicFramePr>
          <p:cNvPr id="3" name="Google Shape;80;p17">
            <a:extLst>
              <a:ext uri="{FF2B5EF4-FFF2-40B4-BE49-F238E27FC236}">
                <a16:creationId xmlns:a16="http://schemas.microsoft.com/office/drawing/2014/main" id="{B99AD709-077D-64CF-19B5-AE97E7F4101C}"/>
              </a:ext>
            </a:extLst>
          </p:cNvPr>
          <p:cNvGraphicFramePr/>
          <p:nvPr>
            <p:extLst>
              <p:ext uri="{D42A27DB-BD31-4B8C-83A1-F6EECF244321}">
                <p14:modId xmlns:p14="http://schemas.microsoft.com/office/powerpoint/2010/main" val="1155675700"/>
              </p:ext>
            </p:extLst>
          </p:nvPr>
        </p:nvGraphicFramePr>
        <p:xfrm>
          <a:off x="1025492" y="3762440"/>
          <a:ext cx="724319" cy="457170"/>
        </p:xfrm>
        <a:graphic>
          <a:graphicData uri="http://schemas.openxmlformats.org/drawingml/2006/table">
            <a:tbl>
              <a:tblPr>
                <a:noFill/>
                <a:tableStyleId>{3285AA5E-2EB1-4626-BD26-5B18AD947450}</a:tableStyleId>
              </a:tblPr>
              <a:tblGrid>
                <a:gridCol w="724319">
                  <a:extLst>
                    <a:ext uri="{9D8B030D-6E8A-4147-A177-3AD203B41FA5}">
                      <a16:colId xmlns:a16="http://schemas.microsoft.com/office/drawing/2014/main" val="20000"/>
                    </a:ext>
                  </a:extLst>
                </a:gridCol>
              </a:tblGrid>
              <a:tr h="395480">
                <a:tc>
                  <a:txBody>
                    <a:bodyPr/>
                    <a:lstStyle/>
                    <a:p>
                      <a:pPr marL="0" lvl="0" indent="0" algn="l" rtl="0">
                        <a:spcBef>
                          <a:spcPts val="0"/>
                        </a:spcBef>
                        <a:spcAft>
                          <a:spcPts val="0"/>
                        </a:spcAft>
                        <a:buNone/>
                      </a:pPr>
                      <a:r>
                        <a:rPr lang="en-US" sz="1800" b="1" dirty="0">
                          <a:solidFill>
                            <a:schemeClr val="accent1">
                              <a:lumMod val="50000"/>
                            </a:schemeClr>
                          </a:solidFill>
                          <a:latin typeface="Times New Roman" panose="02020603050405020304" pitchFamily="18" charset="0"/>
                          <a:cs typeface="Times New Roman" panose="02020603050405020304" pitchFamily="18" charset="0"/>
                        </a:rPr>
                        <a:t>Corn</a:t>
                      </a:r>
                      <a:endParaRPr sz="1800" b="1"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 name="Google Shape;80;p17">
            <a:extLst>
              <a:ext uri="{FF2B5EF4-FFF2-40B4-BE49-F238E27FC236}">
                <a16:creationId xmlns:a16="http://schemas.microsoft.com/office/drawing/2014/main" id="{E7E044E9-BF34-DD0C-E5DD-E7EF10273E8F}"/>
              </a:ext>
            </a:extLst>
          </p:cNvPr>
          <p:cNvGraphicFramePr/>
          <p:nvPr>
            <p:extLst>
              <p:ext uri="{D42A27DB-BD31-4B8C-83A1-F6EECF244321}">
                <p14:modId xmlns:p14="http://schemas.microsoft.com/office/powerpoint/2010/main" val="462864992"/>
              </p:ext>
            </p:extLst>
          </p:nvPr>
        </p:nvGraphicFramePr>
        <p:xfrm>
          <a:off x="7169258" y="2129185"/>
          <a:ext cx="1174180" cy="731490"/>
        </p:xfrm>
        <a:graphic>
          <a:graphicData uri="http://schemas.openxmlformats.org/drawingml/2006/table">
            <a:tbl>
              <a:tblPr>
                <a:noFill/>
                <a:tableStyleId>{3285AA5E-2EB1-4626-BD26-5B18AD947450}</a:tableStyleId>
              </a:tblPr>
              <a:tblGrid>
                <a:gridCol w="1174180">
                  <a:extLst>
                    <a:ext uri="{9D8B030D-6E8A-4147-A177-3AD203B41FA5}">
                      <a16:colId xmlns:a16="http://schemas.microsoft.com/office/drawing/2014/main" val="20000"/>
                    </a:ext>
                  </a:extLst>
                </a:gridCol>
              </a:tblGrid>
              <a:tr h="564155">
                <a:tc>
                  <a:txBody>
                    <a:bodyPr/>
                    <a:lstStyle/>
                    <a:p>
                      <a:pPr marL="0" lvl="0" indent="0" algn="l" rtl="0">
                        <a:spcBef>
                          <a:spcPts val="0"/>
                        </a:spcBef>
                        <a:spcAft>
                          <a:spcPts val="0"/>
                        </a:spcAft>
                        <a:buNone/>
                      </a:pPr>
                      <a:r>
                        <a:rPr lang="en" sz="1800" b="1" baseline="0" dirty="0">
                          <a:solidFill>
                            <a:schemeClr val="accent5">
                              <a:lumMod val="75000"/>
                            </a:schemeClr>
                          </a:solidFill>
                          <a:latin typeface="Times New Roman" panose="02020603050405020304" pitchFamily="18" charset="0"/>
                          <a:cs typeface="Times New Roman" panose="02020603050405020304" pitchFamily="18" charset="0"/>
                        </a:rPr>
                        <a:t>Tomato, Soyabean</a:t>
                      </a:r>
                      <a:endParaRPr sz="18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bl>
          </a:graphicData>
        </a:graphic>
      </p:graphicFrame>
      <p:sp>
        <p:nvSpPr>
          <p:cNvPr id="5" name="Slide Number Placeholder 4">
            <a:extLst>
              <a:ext uri="{FF2B5EF4-FFF2-40B4-BE49-F238E27FC236}">
                <a16:creationId xmlns:a16="http://schemas.microsoft.com/office/drawing/2014/main" id="{4602501B-D646-C2B2-B4C7-5F522FD301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6506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a:t>Crop Allocation </a:t>
            </a:r>
          </a:p>
        </p:txBody>
      </p:sp>
      <p:sp>
        <p:nvSpPr>
          <p:cNvPr id="126" name="Google Shape;126;p24"/>
          <p:cNvSpPr txBox="1">
            <a:spLocks noGrp="1"/>
          </p:cNvSpPr>
          <p:nvPr>
            <p:ph type="body" idx="1"/>
          </p:nvPr>
        </p:nvSpPr>
        <p:spPr>
          <a:xfrm>
            <a:off x="311700" y="1152475"/>
            <a:ext cx="8520600" cy="3416400"/>
          </a:xfrm>
        </p:spPr>
        <p:txBody>
          <a:bodyPr spcFirstLastPara="1" wrap="square" lIns="91425" tIns="91425" rIns="91425" bIns="91425" anchor="t" anchorCtr="0">
            <a:noAutofit/>
          </a:bodyPr>
          <a:lstStyle/>
          <a:p>
            <a:pPr lvl="0" algn="just"/>
            <a:r>
              <a:rPr lang="en-US" sz="1600" b="1" dirty="0"/>
              <a:t>Goal: </a:t>
            </a:r>
            <a:r>
              <a:rPr lang="en-US" sz="1600" dirty="0"/>
              <a:t>To determine the most favorable combination of crop types, planting locations, and quantities for individual farmers.</a:t>
            </a:r>
          </a:p>
          <a:p>
            <a:pPr marL="571500" lvl="1" indent="0" algn="just">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objective is to enable farmers to make informed decisions regarding their crop selection, where to plant them, and how much to produce, ultimately maximizing the overall profitability across all farmers involved. </a:t>
            </a:r>
          </a:p>
          <a:p>
            <a:pPr lvl="0"/>
            <a:endParaRPr lang="en-US" sz="1600" dirty="0"/>
          </a:p>
          <a:p>
            <a:pPr lvl="0" algn="just"/>
            <a:r>
              <a:rPr lang="en-US" sz="1600" b="1" dirty="0"/>
              <a:t>Challenges: </a:t>
            </a:r>
            <a:r>
              <a:rPr lang="en-US" sz="1600" dirty="0"/>
              <a:t>A common error is advising all farmers to focus on cultivating a single crop that has the potential for high revenue. Such situations can lead to a significant increase in the supply of that specific product, causing a shortage of supply for other crop/food items.</a:t>
            </a:r>
          </a:p>
          <a:p>
            <a:pPr lvl="0"/>
            <a:endParaRPr lang="en-US" sz="1600" dirty="0"/>
          </a:p>
          <a:p>
            <a:pPr lvl="0"/>
            <a:r>
              <a:rPr lang="en-US" sz="1600" b="1" dirty="0"/>
              <a:t>Current task: </a:t>
            </a:r>
            <a:r>
              <a:rPr lang="en-US" sz="1600" dirty="0"/>
              <a:t>A toy model demonstrating the concept. </a:t>
            </a:r>
          </a:p>
        </p:txBody>
      </p:sp>
      <p:sp>
        <p:nvSpPr>
          <p:cNvPr id="2" name="Slide Number Placeholder 1">
            <a:extLst>
              <a:ext uri="{FF2B5EF4-FFF2-40B4-BE49-F238E27FC236}">
                <a16:creationId xmlns:a16="http://schemas.microsoft.com/office/drawing/2014/main" id="{61646BF5-07D0-5245-0602-99D5F666BE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Crop Allocation </a:t>
            </a:r>
          </a:p>
        </p:txBody>
      </p:sp>
      <p:sp>
        <p:nvSpPr>
          <p:cNvPr id="126" name="Google Shape;126;p24"/>
          <p:cNvSpPr txBox="1">
            <a:spLocks noGrp="1"/>
          </p:cNvSpPr>
          <p:nvPr>
            <p:ph type="body" idx="1"/>
          </p:nvPr>
        </p:nvSpPr>
        <p:spPr>
          <a:xfrm>
            <a:off x="311700" y="1152475"/>
            <a:ext cx="8520600" cy="3416400"/>
          </a:xfrm>
        </p:spPr>
        <p:txBody>
          <a:bodyPr spcFirstLastPara="1" wrap="square" lIns="91425" tIns="91425" rIns="91425" bIns="91425" anchor="t" anchorCtr="0">
            <a:noAutofit/>
          </a:bodyPr>
          <a:lstStyle/>
          <a:p>
            <a:pPr marL="114300" lvl="0" indent="0" algn="just">
              <a:buNone/>
            </a:pPr>
            <a:r>
              <a:rPr lang="en-US" b="1" dirty="0"/>
              <a:t>Feedback received:</a:t>
            </a:r>
          </a:p>
          <a:p>
            <a:pPr marL="114300" lvl="0" indent="0" algn="just">
              <a:buNone/>
            </a:pPr>
            <a:endParaRPr lang="en-US" b="1" dirty="0"/>
          </a:p>
          <a:p>
            <a:pPr algn="just"/>
            <a:r>
              <a:rPr lang="en-US" sz="1600" dirty="0"/>
              <a:t>We should consider farmers' willingness to accept our recommendation.</a:t>
            </a:r>
          </a:p>
          <a:p>
            <a:pPr algn="just"/>
            <a:endParaRPr lang="en-US" sz="1600" dirty="0"/>
          </a:p>
          <a:p>
            <a:pPr algn="just"/>
            <a:r>
              <a:rPr lang="en-US" sz="1600" dirty="0"/>
              <a:t>We should not enforce hard boundaries for planting crops, such as restricting a county to grow only corn and excluding other crops. Instead, we should adopt a flexible approach that allows for the cultivation of various crops in every county.</a:t>
            </a:r>
          </a:p>
        </p:txBody>
      </p:sp>
      <p:sp>
        <p:nvSpPr>
          <p:cNvPr id="2" name="Slide Number Placeholder 1">
            <a:extLst>
              <a:ext uri="{FF2B5EF4-FFF2-40B4-BE49-F238E27FC236}">
                <a16:creationId xmlns:a16="http://schemas.microsoft.com/office/drawing/2014/main" id="{61646BF5-07D0-5245-0602-99D5F666BE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63528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Supply Chain Optimization </a:t>
            </a:r>
            <a:r>
              <a:rPr lang="en-US" sz="2000" dirty="0"/>
              <a:t>(A illustrative output from the module is shown) </a:t>
            </a:r>
            <a:endParaRPr lang="en-US" dirty="0"/>
          </a:p>
        </p:txBody>
      </p:sp>
      <p:sp>
        <p:nvSpPr>
          <p:cNvPr id="120" name="Google Shape;120;p23"/>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114300" lvl="0" indent="0">
              <a:buNone/>
            </a:pPr>
            <a:r>
              <a:rPr lang="en-US" dirty="0"/>
              <a:t>This module answers “Where to sell?”</a:t>
            </a:r>
          </a:p>
        </p:txBody>
      </p:sp>
      <p:pic>
        <p:nvPicPr>
          <p:cNvPr id="6" name="Picture 5" descr="A picture containing diagram, map, plan, line&#10;&#10;Description automatically generated">
            <a:extLst>
              <a:ext uri="{FF2B5EF4-FFF2-40B4-BE49-F238E27FC236}">
                <a16:creationId xmlns:a16="http://schemas.microsoft.com/office/drawing/2014/main" id="{E204E82C-333A-95CC-4DF0-6350EE02FC14}"/>
              </a:ext>
            </a:extLst>
          </p:cNvPr>
          <p:cNvPicPr>
            <a:picLocks noChangeAspect="1"/>
          </p:cNvPicPr>
          <p:nvPr/>
        </p:nvPicPr>
        <p:blipFill>
          <a:blip r:embed="rId3"/>
          <a:stretch>
            <a:fillRect/>
          </a:stretch>
        </p:blipFill>
        <p:spPr>
          <a:xfrm>
            <a:off x="2096429" y="1527871"/>
            <a:ext cx="4690947" cy="3518210"/>
          </a:xfrm>
          <a:prstGeom prst="rect">
            <a:avLst/>
          </a:prstGeom>
        </p:spPr>
      </p:pic>
      <p:sp>
        <p:nvSpPr>
          <p:cNvPr id="2" name="Slide Number Placeholder 1">
            <a:extLst>
              <a:ext uri="{FF2B5EF4-FFF2-40B4-BE49-F238E27FC236}">
                <a16:creationId xmlns:a16="http://schemas.microsoft.com/office/drawing/2014/main" id="{7975362E-A9E3-A845-959D-F9DD18DC48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8320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Supply Chain Optimization</a:t>
            </a:r>
          </a:p>
          <a:p>
            <a:pPr lvl="0"/>
            <a:endParaRPr lang="en-US" dirty="0"/>
          </a:p>
          <a:p>
            <a:pPr lvl="0"/>
            <a:endParaRPr lang="en-US" dirty="0"/>
          </a:p>
        </p:txBody>
      </p:sp>
      <p:sp>
        <p:nvSpPr>
          <p:cNvPr id="138" name="Google Shape;138;p26"/>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lvl="0" algn="just"/>
            <a:r>
              <a:rPr lang="en-US" sz="1600" b="1" dirty="0"/>
              <a:t>Goal: </a:t>
            </a:r>
            <a:r>
              <a:rPr lang="en-US" sz="1600" dirty="0"/>
              <a:t>To determine where and at what quantity a farmer should sell crops/food items, maximizing the overall profit among all the farmers. </a:t>
            </a:r>
          </a:p>
          <a:p>
            <a:pPr lvl="0"/>
            <a:endParaRPr lang="en-US" sz="1600" dirty="0"/>
          </a:p>
          <a:p>
            <a:pPr lvl="0"/>
            <a:r>
              <a:rPr lang="en-US" sz="1600" b="1" dirty="0"/>
              <a:t>Challenges:  </a:t>
            </a:r>
          </a:p>
          <a:p>
            <a:pPr lvl="1" algn="just"/>
            <a:r>
              <a:rPr lang="en-US" sz="1600" dirty="0">
                <a:latin typeface="Times New Roman" panose="02020603050405020304" pitchFamily="18" charset="0"/>
                <a:cs typeface="Times New Roman" panose="02020603050405020304" pitchFamily="18" charset="0"/>
              </a:rPr>
              <a:t>The yield of the crops would be distributed in the final phase of the crop cultivation months. </a:t>
            </a:r>
          </a:p>
          <a:p>
            <a:pPr lvl="1" algn="just"/>
            <a:r>
              <a:rPr lang="en-US" sz="1600" dirty="0">
                <a:latin typeface="Times New Roman" panose="02020603050405020304" pitchFamily="18" charset="0"/>
                <a:cs typeface="Times New Roman" panose="02020603050405020304" pitchFamily="18" charset="0"/>
              </a:rPr>
              <a:t>Depending on the freshness and amount of the crops to sell, the decision support system (our software) should recommend the store for selling the products.  </a:t>
            </a:r>
          </a:p>
          <a:p>
            <a:pPr lvl="1"/>
            <a:endParaRPr lang="en-US" sz="1600" dirty="0">
              <a:latin typeface="Times New Roman" panose="02020603050405020304" pitchFamily="18" charset="0"/>
              <a:cs typeface="Times New Roman" panose="02020603050405020304" pitchFamily="18" charset="0"/>
            </a:endParaRPr>
          </a:p>
          <a:p>
            <a:pPr lvl="0"/>
            <a:r>
              <a:rPr lang="en-US" sz="1600" b="1" dirty="0"/>
              <a:t>Current task: </a:t>
            </a:r>
            <a:r>
              <a:rPr lang="en-US" sz="1600" dirty="0"/>
              <a:t>A toy model demonstrating the concept. </a:t>
            </a:r>
          </a:p>
          <a:p>
            <a:pPr lvl="0"/>
            <a:endParaRPr lang="en-US" dirty="0"/>
          </a:p>
        </p:txBody>
      </p:sp>
      <p:sp>
        <p:nvSpPr>
          <p:cNvPr id="2" name="Slide Number Placeholder 1">
            <a:extLst>
              <a:ext uri="{FF2B5EF4-FFF2-40B4-BE49-F238E27FC236}">
                <a16:creationId xmlns:a16="http://schemas.microsoft.com/office/drawing/2014/main" id="{E42ABB34-BFEB-E59A-8120-1CFC49284E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Supply Chain Optimization</a:t>
            </a:r>
          </a:p>
          <a:p>
            <a:pPr lvl="0"/>
            <a:endParaRPr lang="en-US" dirty="0"/>
          </a:p>
          <a:p>
            <a:pPr lvl="0"/>
            <a:endParaRPr lang="en-US" dirty="0"/>
          </a:p>
        </p:txBody>
      </p:sp>
      <p:sp>
        <p:nvSpPr>
          <p:cNvPr id="138" name="Google Shape;138;p26"/>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114300" lvl="0" indent="0">
              <a:buNone/>
            </a:pPr>
            <a:r>
              <a:rPr lang="en-US" b="1" dirty="0"/>
              <a:t>Feedback received:</a:t>
            </a:r>
          </a:p>
          <a:p>
            <a:pPr marL="114300" lvl="0" indent="0">
              <a:buNone/>
            </a:pPr>
            <a:endParaRPr lang="en-US" dirty="0"/>
          </a:p>
          <a:p>
            <a:pPr lvl="0"/>
            <a:r>
              <a:rPr lang="en-US" sz="1600" dirty="0"/>
              <a:t>A map of the demands and the supplies of the crops itself provides hints about where to grow and sell products.</a:t>
            </a:r>
          </a:p>
        </p:txBody>
      </p:sp>
      <p:sp>
        <p:nvSpPr>
          <p:cNvPr id="2" name="Slide Number Placeholder 1">
            <a:extLst>
              <a:ext uri="{FF2B5EF4-FFF2-40B4-BE49-F238E27FC236}">
                <a16:creationId xmlns:a16="http://schemas.microsoft.com/office/drawing/2014/main" id="{E42ABB34-BFEB-E59A-8120-1CFC49284E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538417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07182C-67F4-E305-B489-2FFB331B96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836EF58D-ABCC-1B77-EB05-832246CC9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33535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Project Goal is described from two perspectives</a:t>
            </a:r>
          </a:p>
        </p:txBody>
      </p:sp>
      <p:sp>
        <p:nvSpPr>
          <p:cNvPr id="61" name="Google Shape;61;p14"/>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lvl="0"/>
            <a:r>
              <a:rPr lang="en-US" dirty="0"/>
              <a:t>Farmer: </a:t>
            </a:r>
          </a:p>
          <a:p>
            <a:pPr marL="571500" lvl="1" indent="0">
              <a:buNone/>
            </a:pPr>
            <a:r>
              <a:rPr lang="en-US" sz="1800" dirty="0">
                <a:latin typeface="Times New Roman" panose="02020603050405020304" pitchFamily="18" charset="0"/>
                <a:cs typeface="Times New Roman" panose="02020603050405020304" pitchFamily="18" charset="0"/>
              </a:rPr>
              <a:t>a decision-making tool for where to sell products at the farmer’s set price point and current production scale.</a:t>
            </a:r>
          </a:p>
          <a:p>
            <a:pPr lvl="0"/>
            <a:endParaRPr lang="en-US" dirty="0"/>
          </a:p>
          <a:p>
            <a:pPr lvl="0"/>
            <a:r>
              <a:rPr lang="en-US" dirty="0"/>
              <a:t>Researcher: </a:t>
            </a:r>
          </a:p>
          <a:p>
            <a:pPr marL="571500" lvl="1" indent="0">
              <a:buNone/>
            </a:pPr>
            <a:r>
              <a:rPr lang="en-US" sz="1800" dirty="0">
                <a:latin typeface="Times New Roman" panose="02020603050405020304" pitchFamily="18" charset="0"/>
                <a:cs typeface="Times New Roman" panose="02020603050405020304" pitchFamily="18" charset="0"/>
              </a:rPr>
              <a:t>a tool to analyze trends across different products based off various indicators such as fresh vs. processed, diversification of market outlets, variations in production scale.</a:t>
            </a:r>
          </a:p>
        </p:txBody>
      </p:sp>
      <p:sp>
        <p:nvSpPr>
          <p:cNvPr id="2" name="Slide Number Placeholder 1">
            <a:extLst>
              <a:ext uri="{FF2B5EF4-FFF2-40B4-BE49-F238E27FC236}">
                <a16:creationId xmlns:a16="http://schemas.microsoft.com/office/drawing/2014/main" id="{1B32256E-5697-D6D8-D415-DC274A1E2B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Project Summary and the inherent questions</a:t>
            </a:r>
          </a:p>
        </p:txBody>
      </p:sp>
      <p:sp>
        <p:nvSpPr>
          <p:cNvPr id="67" name="Google Shape;67;p15"/>
          <p:cNvSpPr txBox="1">
            <a:spLocks noGrp="1"/>
          </p:cNvSpPr>
          <p:nvPr>
            <p:ph type="body" idx="1"/>
          </p:nvPr>
        </p:nvSpPr>
        <p:spPr>
          <a:xfrm>
            <a:off x="311700" y="1152475"/>
            <a:ext cx="8520600" cy="3416400"/>
          </a:xfrm>
        </p:spPr>
        <p:txBody>
          <a:bodyPr spcFirstLastPara="1" wrap="square" lIns="91425" tIns="91425" rIns="91425" bIns="91425" anchor="t" anchorCtr="0">
            <a:normAutofit fontScale="92500" lnSpcReduction="10000"/>
          </a:bodyPr>
          <a:lstStyle/>
          <a:p>
            <a:pPr marL="114300" lvl="0" indent="0" algn="just">
              <a:buNone/>
            </a:pPr>
            <a:r>
              <a:rPr lang="en-US" dirty="0"/>
              <a:t>Provide localized and up-to-date demand forecasting information to make better informed decisions including </a:t>
            </a:r>
          </a:p>
          <a:p>
            <a:pPr lvl="1"/>
            <a:r>
              <a:rPr lang="en-US" sz="1800" dirty="0">
                <a:latin typeface="Times New Roman" panose="02020603050405020304" pitchFamily="18" charset="0"/>
                <a:cs typeface="Times New Roman" panose="02020603050405020304" pitchFamily="18" charset="0"/>
              </a:rPr>
              <a:t>setting price-points</a:t>
            </a:r>
          </a:p>
          <a:p>
            <a:pPr lvl="1"/>
            <a:r>
              <a:rPr lang="en-US" sz="1800" dirty="0">
                <a:latin typeface="Times New Roman" panose="02020603050405020304" pitchFamily="18" charset="0"/>
                <a:cs typeface="Times New Roman" panose="02020603050405020304" pitchFamily="18" charset="0"/>
              </a:rPr>
              <a:t>crop planning</a:t>
            </a:r>
          </a:p>
          <a:p>
            <a:pPr lvl="1"/>
            <a:r>
              <a:rPr lang="en-US" sz="1800" dirty="0">
                <a:latin typeface="Times New Roman" panose="02020603050405020304" pitchFamily="18" charset="0"/>
                <a:cs typeface="Times New Roman" panose="02020603050405020304" pitchFamily="18" charset="0"/>
              </a:rPr>
              <a:t>value-added processing</a:t>
            </a:r>
          </a:p>
          <a:p>
            <a:pPr marL="114300" lvl="0" indent="0">
              <a:buNone/>
            </a:pPr>
            <a:endParaRPr lang="en-US" dirty="0"/>
          </a:p>
          <a:p>
            <a:pPr lvl="0"/>
            <a:r>
              <a:rPr lang="en-US" dirty="0"/>
              <a:t>What to grow? </a:t>
            </a:r>
          </a:p>
          <a:p>
            <a:pPr lvl="0"/>
            <a:r>
              <a:rPr lang="en-US" dirty="0"/>
              <a:t>Where to grow?</a:t>
            </a:r>
          </a:p>
          <a:p>
            <a:pPr lvl="0"/>
            <a:r>
              <a:rPr lang="en-US" dirty="0"/>
              <a:t>How much to grow?</a:t>
            </a:r>
          </a:p>
          <a:p>
            <a:pPr lvl="0"/>
            <a:r>
              <a:rPr lang="en-US" dirty="0"/>
              <a:t>Where to sell?</a:t>
            </a:r>
          </a:p>
          <a:p>
            <a:pPr lvl="0"/>
            <a:r>
              <a:rPr lang="en-US" dirty="0"/>
              <a:t>How to sell (processed/not processed)? [</a:t>
            </a:r>
            <a:r>
              <a:rPr lang="en-US" dirty="0">
                <a:highlight>
                  <a:srgbClr val="FFFF00"/>
                </a:highlight>
              </a:rPr>
              <a:t>This question is not addressed in this document</a:t>
            </a:r>
            <a:r>
              <a:rPr lang="en-US" dirty="0"/>
              <a:t>]</a:t>
            </a:r>
          </a:p>
        </p:txBody>
      </p:sp>
      <p:sp>
        <p:nvSpPr>
          <p:cNvPr id="2" name="Slide Number Placeholder 1">
            <a:extLst>
              <a:ext uri="{FF2B5EF4-FFF2-40B4-BE49-F238E27FC236}">
                <a16:creationId xmlns:a16="http://schemas.microsoft.com/office/drawing/2014/main" id="{91845377-D8A5-539F-22CD-772B3EB92E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Project Flowchart showing possible modules</a:t>
            </a:r>
          </a:p>
        </p:txBody>
      </p:sp>
      <p:grpSp>
        <p:nvGrpSpPr>
          <p:cNvPr id="2" name="Group 1">
            <a:extLst>
              <a:ext uri="{FF2B5EF4-FFF2-40B4-BE49-F238E27FC236}">
                <a16:creationId xmlns:a16="http://schemas.microsoft.com/office/drawing/2014/main" id="{7F6208B6-0222-DA4F-2F52-541A044850C9}"/>
              </a:ext>
            </a:extLst>
          </p:cNvPr>
          <p:cNvGrpSpPr/>
          <p:nvPr/>
        </p:nvGrpSpPr>
        <p:grpSpPr>
          <a:xfrm>
            <a:off x="1791908" y="1293542"/>
            <a:ext cx="5560184" cy="3214288"/>
            <a:chOff x="0" y="0"/>
            <a:chExt cx="6182540" cy="4229002"/>
          </a:xfrm>
        </p:grpSpPr>
        <p:sp>
          <p:nvSpPr>
            <p:cNvPr id="4" name="Rectangle 3">
              <a:extLst>
                <a:ext uri="{FF2B5EF4-FFF2-40B4-BE49-F238E27FC236}">
                  <a16:creationId xmlns:a16="http://schemas.microsoft.com/office/drawing/2014/main" id="{C8D21BD9-9E19-A491-3164-8D95E9F8CBE0}"/>
                </a:ext>
              </a:extLst>
            </p:cNvPr>
            <p:cNvSpPr/>
            <p:nvPr/>
          </p:nvSpPr>
          <p:spPr>
            <a:xfrm>
              <a:off x="0" y="0"/>
              <a:ext cx="2110740" cy="9829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b="1" kern="100">
                  <a:effectLst/>
                  <a:latin typeface="Times New Roman" panose="02020603050405020304" pitchFamily="18" charset="0"/>
                  <a:ea typeface="Calibri" panose="020F0502020204030204" pitchFamily="34" charset="0"/>
                  <a:cs typeface="Times New Roman" panose="02020603050405020304" pitchFamily="18" charset="0"/>
                </a:rPr>
                <a:t>Yield prediction</a:t>
              </a:r>
              <a:br>
                <a:rPr lang="en-US" sz="1400" kern="100">
                  <a:effectLst/>
                  <a:latin typeface="Times New Roman" panose="02020603050405020304" pitchFamily="18" charset="0"/>
                  <a:ea typeface="Calibri" panose="020F0502020204030204" pitchFamily="34" charset="0"/>
                  <a:cs typeface="Times New Roman" panose="02020603050405020304" pitchFamily="18" charset="0"/>
                </a:rPr>
              </a:b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for each crop/food items at each location</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66767E7-8B98-7DB7-D9C5-106A1FC46DF0}"/>
                </a:ext>
              </a:extLst>
            </p:cNvPr>
            <p:cNvSpPr/>
            <p:nvPr/>
          </p:nvSpPr>
          <p:spPr>
            <a:xfrm>
              <a:off x="4170860" y="18877"/>
              <a:ext cx="2011680" cy="9829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Demand forecast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for each crop/food items at each location</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6E6559E-0885-D26C-23EC-DDC1D8B43210}"/>
                </a:ext>
              </a:extLst>
            </p:cNvPr>
            <p:cNvSpPr/>
            <p:nvPr/>
          </p:nvSpPr>
          <p:spPr>
            <a:xfrm>
              <a:off x="1577343" y="1518114"/>
              <a:ext cx="3265168" cy="9982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Crop allocation</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(where/when to plant crops) for each farmer and each crop/food items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AED4466-9E5A-9E68-EB13-C51EF4AC0718}"/>
                </a:ext>
              </a:extLst>
            </p:cNvPr>
            <p:cNvSpPr/>
            <p:nvPr/>
          </p:nvSpPr>
          <p:spPr>
            <a:xfrm>
              <a:off x="1839340" y="3230783"/>
              <a:ext cx="2741172" cy="9982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Supply chain optimization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(where to sell) for each farmer and each crop/food items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51C919A3-0DD6-6707-E941-ACEF4E5CB839}"/>
                </a:ext>
              </a:extLst>
            </p:cNvPr>
            <p:cNvCxnSpPr>
              <a:cxnSpLocks/>
            </p:cNvCxnSpPr>
            <p:nvPr/>
          </p:nvCxnSpPr>
          <p:spPr>
            <a:xfrm>
              <a:off x="1446595" y="1050058"/>
              <a:ext cx="751919" cy="398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A00938B-4CD2-7006-9DE1-78DC0FD9138F}"/>
                </a:ext>
              </a:extLst>
            </p:cNvPr>
            <p:cNvCxnSpPr>
              <a:cxnSpLocks/>
            </p:cNvCxnSpPr>
            <p:nvPr/>
          </p:nvCxnSpPr>
          <p:spPr>
            <a:xfrm flipH="1">
              <a:off x="4100064" y="1070926"/>
              <a:ext cx="742447" cy="3781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5F9D5FC-74E6-AC05-346C-40869927C7FC}"/>
                </a:ext>
              </a:extLst>
            </p:cNvPr>
            <p:cNvCxnSpPr/>
            <p:nvPr/>
          </p:nvCxnSpPr>
          <p:spPr>
            <a:xfrm>
              <a:off x="3209926" y="2516333"/>
              <a:ext cx="0" cy="632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BB713C04-5933-880B-31E1-A719186A83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Yield Prediction </a:t>
            </a:r>
            <a:r>
              <a:rPr lang="en-US" sz="2200" dirty="0"/>
              <a:t>(A illustrative output from the module is shown)</a:t>
            </a:r>
            <a:endParaRPr lang="en-US" dirty="0"/>
          </a:p>
        </p:txBody>
      </p:sp>
      <p:sp>
        <p:nvSpPr>
          <p:cNvPr id="79" name="Google Shape;79;p17"/>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114300" lvl="0" indent="0">
              <a:buNone/>
            </a:pPr>
            <a:r>
              <a:rPr lang="en-US" dirty="0"/>
              <a:t>This module is a necessary step to answer, “What to grow and where to grow?”</a:t>
            </a:r>
          </a:p>
        </p:txBody>
      </p:sp>
      <p:pic>
        <p:nvPicPr>
          <p:cNvPr id="81" name="Google Shape;81;p17"/>
          <p:cNvPicPr preferRelativeResize="0"/>
          <p:nvPr/>
        </p:nvPicPr>
        <p:blipFill>
          <a:blip r:embed="rId3">
            <a:alphaModFix/>
          </a:blip>
          <a:stretch>
            <a:fillRect/>
          </a:stretch>
        </p:blipFill>
        <p:spPr>
          <a:xfrm>
            <a:off x="2677045" y="1712025"/>
            <a:ext cx="3501414" cy="2495702"/>
          </a:xfrm>
          <a:prstGeom prst="rect">
            <a:avLst/>
          </a:prstGeom>
          <a:noFill/>
          <a:ln>
            <a:noFill/>
          </a:ln>
        </p:spPr>
      </p:pic>
      <p:graphicFrame>
        <p:nvGraphicFramePr>
          <p:cNvPr id="80" name="Google Shape;80;p17"/>
          <p:cNvGraphicFramePr/>
          <p:nvPr>
            <p:extLst>
              <p:ext uri="{D42A27DB-BD31-4B8C-83A1-F6EECF244321}">
                <p14:modId xmlns:p14="http://schemas.microsoft.com/office/powerpoint/2010/main" val="3064574360"/>
              </p:ext>
            </p:extLst>
          </p:nvPr>
        </p:nvGraphicFramePr>
        <p:xfrm>
          <a:off x="311700" y="3035303"/>
          <a:ext cx="2653841" cy="1798205"/>
        </p:xfrm>
        <a:graphic>
          <a:graphicData uri="http://schemas.openxmlformats.org/drawingml/2006/table">
            <a:tbl>
              <a:tblPr>
                <a:noFill/>
                <a:tableStyleId>{3285AA5E-2EB1-4626-BD26-5B18AD947450}</a:tableStyleId>
              </a:tblPr>
              <a:tblGrid>
                <a:gridCol w="877763">
                  <a:extLst>
                    <a:ext uri="{9D8B030D-6E8A-4147-A177-3AD203B41FA5}">
                      <a16:colId xmlns:a16="http://schemas.microsoft.com/office/drawing/2014/main" val="20000"/>
                    </a:ext>
                  </a:extLst>
                </a:gridCol>
                <a:gridCol w="1776078">
                  <a:extLst>
                    <a:ext uri="{9D8B030D-6E8A-4147-A177-3AD203B41FA5}">
                      <a16:colId xmlns:a16="http://schemas.microsoft.com/office/drawing/2014/main" val="20001"/>
                    </a:ext>
                  </a:extLst>
                </a:gridCol>
              </a:tblGrid>
              <a:tr h="609575">
                <a:tc>
                  <a:txBody>
                    <a:bodyPr/>
                    <a:lstStyle/>
                    <a:p>
                      <a:pPr marL="0" lvl="0" indent="0" algn="l" rtl="0">
                        <a:spcBef>
                          <a:spcPts val="0"/>
                        </a:spcBef>
                        <a:spcAft>
                          <a:spcPts val="0"/>
                        </a:spcAft>
                        <a:buNone/>
                      </a:pPr>
                      <a:r>
                        <a:rPr lang="en" sz="1400" b="1">
                          <a:solidFill>
                            <a:schemeClr val="accent1">
                              <a:lumMod val="50000"/>
                            </a:schemeClr>
                          </a:solidFill>
                          <a:latin typeface="Times New Roman" panose="02020603050405020304" pitchFamily="18" charset="0"/>
                          <a:cs typeface="Times New Roman" panose="02020603050405020304" pitchFamily="18" charset="0"/>
                        </a:rPr>
                        <a:t>Crop</a:t>
                      </a:r>
                      <a:endParaRPr sz="1400" b="1">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400" b="1" dirty="0">
                          <a:solidFill>
                            <a:schemeClr val="accent1">
                              <a:lumMod val="50000"/>
                            </a:schemeClr>
                          </a:solidFill>
                          <a:latin typeface="Times New Roman" panose="02020603050405020304" pitchFamily="18" charset="0"/>
                          <a:cs typeface="Times New Roman" panose="02020603050405020304" pitchFamily="18" charset="0"/>
                        </a:rPr>
                        <a:t>Predicted yield</a:t>
                      </a:r>
                      <a:br>
                        <a:rPr lang="en" sz="1400" b="1" dirty="0">
                          <a:solidFill>
                            <a:schemeClr val="accent1">
                              <a:lumMod val="50000"/>
                            </a:schemeClr>
                          </a:solidFill>
                          <a:latin typeface="Times New Roman" panose="02020603050405020304" pitchFamily="18" charset="0"/>
                          <a:cs typeface="Times New Roman" panose="02020603050405020304" pitchFamily="18" charset="0"/>
                        </a:rPr>
                      </a:br>
                      <a:r>
                        <a:rPr lang="en" sz="1400" b="1" dirty="0">
                          <a:solidFill>
                            <a:schemeClr val="accent1">
                              <a:lumMod val="50000"/>
                            </a:schemeClr>
                          </a:solidFill>
                          <a:latin typeface="Times New Roman" panose="02020603050405020304" pitchFamily="18" charset="0"/>
                          <a:cs typeface="Times New Roman" panose="02020603050405020304" pitchFamily="18" charset="0"/>
                        </a:rPr>
                        <a:t>(metric ton/hectare)</a:t>
                      </a:r>
                      <a:endParaRPr sz="1400" b="1"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Tomato</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a:solidFill>
                            <a:schemeClr val="accent1">
                              <a:lumMod val="50000"/>
                            </a:schemeClr>
                          </a:solidFill>
                          <a:latin typeface="Times New Roman" panose="02020603050405020304" pitchFamily="18" charset="0"/>
                          <a:cs typeface="Times New Roman" panose="02020603050405020304" pitchFamily="18" charset="0"/>
                        </a:rPr>
                        <a:t>50</a:t>
                      </a:r>
                      <a:endParaRPr sz="140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Corn</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10</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09475">
                <a:tc>
                  <a:txBody>
                    <a:bodyPr/>
                    <a:lstStyle/>
                    <a:p>
                      <a:pPr marL="0" lvl="0" indent="0" algn="l"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Soybean</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2.5</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3" name="Google Shape;80;p17">
            <a:extLst>
              <a:ext uri="{FF2B5EF4-FFF2-40B4-BE49-F238E27FC236}">
                <a16:creationId xmlns:a16="http://schemas.microsoft.com/office/drawing/2014/main" id="{671723A3-002C-8E99-B10B-AA01BD72E3AD}"/>
              </a:ext>
            </a:extLst>
          </p:cNvPr>
          <p:cNvGraphicFramePr/>
          <p:nvPr>
            <p:extLst>
              <p:ext uri="{D42A27DB-BD31-4B8C-83A1-F6EECF244321}">
                <p14:modId xmlns:p14="http://schemas.microsoft.com/office/powerpoint/2010/main" val="3062745854"/>
              </p:ext>
            </p:extLst>
          </p:nvPr>
        </p:nvGraphicFramePr>
        <p:xfrm>
          <a:off x="6178459" y="1690994"/>
          <a:ext cx="2735082" cy="1798205"/>
        </p:xfrm>
        <a:graphic>
          <a:graphicData uri="http://schemas.openxmlformats.org/drawingml/2006/table">
            <a:tbl>
              <a:tblPr>
                <a:noFill/>
                <a:tableStyleId>{3285AA5E-2EB1-4626-BD26-5B18AD947450}</a:tableStyleId>
              </a:tblPr>
              <a:tblGrid>
                <a:gridCol w="906282">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609575">
                <a:tc>
                  <a:txBody>
                    <a:bodyPr/>
                    <a:lstStyle/>
                    <a:p>
                      <a:pPr marL="0" lvl="0" indent="0" algn="l" rtl="0">
                        <a:spcBef>
                          <a:spcPts val="0"/>
                        </a:spcBef>
                        <a:spcAft>
                          <a:spcPts val="0"/>
                        </a:spcAft>
                        <a:buNone/>
                      </a:pPr>
                      <a:r>
                        <a:rPr lang="en" sz="1400" b="1" baseline="0">
                          <a:solidFill>
                            <a:schemeClr val="accent5">
                              <a:lumMod val="75000"/>
                            </a:schemeClr>
                          </a:solidFill>
                          <a:latin typeface="Times New Roman" panose="02020603050405020304" pitchFamily="18" charset="0"/>
                          <a:cs typeface="Times New Roman" panose="02020603050405020304" pitchFamily="18" charset="0"/>
                        </a:rPr>
                        <a:t>Crop</a:t>
                      </a:r>
                      <a:endParaRPr sz="1400" b="1" baseline="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400" b="1" baseline="0" dirty="0">
                          <a:solidFill>
                            <a:schemeClr val="accent5">
                              <a:lumMod val="75000"/>
                            </a:schemeClr>
                          </a:solidFill>
                          <a:latin typeface="Times New Roman" panose="02020603050405020304" pitchFamily="18" charset="0"/>
                          <a:cs typeface="Times New Roman" panose="02020603050405020304" pitchFamily="18" charset="0"/>
                        </a:rPr>
                        <a:t>Predicted yield</a:t>
                      </a:r>
                      <a:br>
                        <a:rPr lang="en" sz="1400" b="1" baseline="0" dirty="0">
                          <a:solidFill>
                            <a:schemeClr val="accent5">
                              <a:lumMod val="75000"/>
                            </a:schemeClr>
                          </a:solidFill>
                          <a:latin typeface="Times New Roman" panose="02020603050405020304" pitchFamily="18" charset="0"/>
                          <a:cs typeface="Times New Roman" panose="02020603050405020304" pitchFamily="18" charset="0"/>
                        </a:rPr>
                      </a:br>
                      <a:r>
                        <a:rPr lang="en" sz="1400" b="1" baseline="0" dirty="0">
                          <a:solidFill>
                            <a:schemeClr val="accent5">
                              <a:lumMod val="75000"/>
                            </a:schemeClr>
                          </a:solidFill>
                          <a:latin typeface="Times New Roman" panose="02020603050405020304" pitchFamily="18" charset="0"/>
                          <a:cs typeface="Times New Roman" panose="02020603050405020304" pitchFamily="18" charset="0"/>
                        </a:rPr>
                        <a:t>(metric ton/hectare)</a:t>
                      </a:r>
                      <a:endParaRPr sz="1400" b="1"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Tomato</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60</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Corn</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8</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09475">
                <a:tc>
                  <a:txBody>
                    <a:bodyPr/>
                    <a:lstStyle/>
                    <a:p>
                      <a:pPr marL="0" lvl="0" indent="0" algn="l"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Soybean</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2</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1BD0D827-C7E4-90C6-D90A-8BF48151CA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a:t>Yield Prediction</a:t>
            </a:r>
          </a:p>
        </p:txBody>
      </p:sp>
      <p:sp>
        <p:nvSpPr>
          <p:cNvPr id="88" name="Google Shape;88;p18"/>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lvl="0" algn="just"/>
            <a:r>
              <a:rPr lang="en-US" b="1" dirty="0"/>
              <a:t>Goal: </a:t>
            </a:r>
            <a:r>
              <a:rPr lang="en-US" dirty="0"/>
              <a:t>To determine the crop/food item yield per unit area for a specific location in small farms.</a:t>
            </a:r>
          </a:p>
          <a:p>
            <a:pPr lvl="0"/>
            <a:endParaRPr lang="en-US" dirty="0"/>
          </a:p>
          <a:p>
            <a:pPr lvl="0"/>
            <a:r>
              <a:rPr lang="en-US" b="1" dirty="0"/>
              <a:t>Challenges: </a:t>
            </a:r>
          </a:p>
          <a:p>
            <a:pPr lvl="1" algn="just"/>
            <a:r>
              <a:rPr lang="en-US" sz="1800" dirty="0">
                <a:latin typeface="Times New Roman" panose="02020603050405020304" pitchFamily="18" charset="0"/>
                <a:cs typeface="Times New Roman" panose="02020603050405020304" pitchFamily="18" charset="0"/>
              </a:rPr>
              <a:t>Predicting the yield of each different crop/food item would be different. For example, predicting the yield for heirloom tomatoes would be substantially different from that of corn. </a:t>
            </a:r>
          </a:p>
          <a:p>
            <a:pPr lvl="1" algn="just"/>
            <a:r>
              <a:rPr lang="en-US" sz="1800" dirty="0">
                <a:latin typeface="Times New Roman" panose="02020603050405020304" pitchFamily="18" charset="0"/>
                <a:cs typeface="Times New Roman" panose="02020603050405020304" pitchFamily="18" charset="0"/>
              </a:rPr>
              <a:t>Furthermore, the factors affecting the yield of heirloom tomatoes would be different from that of eggs/bacon.  </a:t>
            </a:r>
          </a:p>
          <a:p>
            <a:pPr lvl="1"/>
            <a:r>
              <a:rPr lang="en-US" sz="1800" dirty="0">
                <a:latin typeface="Times New Roman" panose="02020603050405020304" pitchFamily="18" charset="0"/>
                <a:cs typeface="Times New Roman" panose="02020603050405020304" pitchFamily="18" charset="0"/>
              </a:rPr>
              <a:t>The lack of data poses a significant challenge for specific crops or food items.</a:t>
            </a:r>
          </a:p>
        </p:txBody>
      </p:sp>
      <p:sp>
        <p:nvSpPr>
          <p:cNvPr id="2" name="Slide Number Placeholder 1">
            <a:extLst>
              <a:ext uri="{FF2B5EF4-FFF2-40B4-BE49-F238E27FC236}">
                <a16:creationId xmlns:a16="http://schemas.microsoft.com/office/drawing/2014/main" id="{A8B08B57-A94C-37FB-4435-5BE0836490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a:t>Yield Prediction</a:t>
            </a:r>
          </a:p>
        </p:txBody>
      </p:sp>
      <p:sp>
        <p:nvSpPr>
          <p:cNvPr id="94" name="Google Shape;94;p19"/>
          <p:cNvSpPr txBox="1">
            <a:spLocks noGrp="1"/>
          </p:cNvSpPr>
          <p:nvPr>
            <p:ph type="body" idx="1"/>
          </p:nvPr>
        </p:nvSpPr>
        <p:spPr>
          <a:xfrm>
            <a:off x="311700" y="1152475"/>
            <a:ext cx="8520600" cy="3546000"/>
          </a:xfrm>
        </p:spPr>
        <p:txBody>
          <a:bodyPr spcFirstLastPara="1" wrap="square" lIns="91425" tIns="91425" rIns="91425" bIns="91425" anchor="t" anchorCtr="0">
            <a:noAutofit/>
          </a:bodyPr>
          <a:lstStyle/>
          <a:p>
            <a:pPr lvl="0"/>
            <a:r>
              <a:rPr lang="en-US" b="1" dirty="0"/>
              <a:t>Potential/temporary solution: </a:t>
            </a:r>
          </a:p>
          <a:p>
            <a:pPr lvl="1" algn="just"/>
            <a:r>
              <a:rPr lang="en-US" sz="1800" dirty="0">
                <a:latin typeface="Times New Roman" panose="02020603050405020304" pitchFamily="18" charset="0"/>
                <a:cs typeface="Times New Roman" panose="02020603050405020304" pitchFamily="18" charset="0"/>
              </a:rPr>
              <a:t>We can use the data of a closely related crop as a proxy. For example, in the absence of heirloom tomato data, we can rely on the data from closely related varieties like </a:t>
            </a:r>
            <a:r>
              <a:rPr lang="en-US" sz="1800" dirty="0" err="1">
                <a:latin typeface="Times New Roman" panose="02020603050405020304" pitchFamily="18" charset="0"/>
                <a:cs typeface="Times New Roman" panose="02020603050405020304" pitchFamily="18" charset="0"/>
              </a:rPr>
              <a:t>roma</a:t>
            </a:r>
            <a:r>
              <a:rPr lang="en-US" sz="1800" dirty="0">
                <a:latin typeface="Times New Roman" panose="02020603050405020304" pitchFamily="18" charset="0"/>
                <a:cs typeface="Times New Roman" panose="02020603050405020304" pitchFamily="18" charset="0"/>
              </a:rPr>
              <a:t> tomatoes as a substitute.</a:t>
            </a:r>
          </a:p>
          <a:p>
            <a:pPr lvl="1" algn="just"/>
            <a:r>
              <a:rPr lang="en-US" sz="1800" dirty="0">
                <a:latin typeface="Times New Roman" panose="02020603050405020304" pitchFamily="18" charset="0"/>
                <a:cs typeface="Times New Roman" panose="02020603050405020304" pitchFamily="18" charset="0"/>
              </a:rPr>
              <a:t>A thorough literature review is necessary to identify potential proxy crops for our target crops.</a:t>
            </a:r>
          </a:p>
          <a:p>
            <a:pPr lvl="1"/>
            <a:endParaRPr lang="en-US" dirty="0"/>
          </a:p>
          <a:p>
            <a:pPr lvl="0"/>
            <a:r>
              <a:rPr lang="en-US" b="1" dirty="0"/>
              <a:t>Current tasks: </a:t>
            </a:r>
          </a:p>
          <a:p>
            <a:pPr lvl="1"/>
            <a:r>
              <a:rPr lang="en-US" sz="1800" dirty="0">
                <a:latin typeface="Times New Roman" panose="02020603050405020304" pitchFamily="18" charset="0"/>
                <a:cs typeface="Times New Roman" panose="02020603050405020304" pitchFamily="18" charset="0"/>
              </a:rPr>
              <a:t>Finding out the data, if possible. </a:t>
            </a:r>
          </a:p>
          <a:p>
            <a:pPr lvl="1" algn="just"/>
            <a:r>
              <a:rPr lang="en-US" sz="1800" dirty="0">
                <a:latin typeface="Times New Roman" panose="02020603050405020304" pitchFamily="18" charset="0"/>
                <a:cs typeface="Times New Roman" panose="02020603050405020304" pitchFamily="18" charset="0"/>
              </a:rPr>
              <a:t>In the absence of data, we will determine a suitable proxy crop to serve as a substitute for the crop of interest.</a:t>
            </a:r>
          </a:p>
        </p:txBody>
      </p:sp>
      <p:sp>
        <p:nvSpPr>
          <p:cNvPr id="2" name="Slide Number Placeholder 1">
            <a:extLst>
              <a:ext uri="{FF2B5EF4-FFF2-40B4-BE49-F238E27FC236}">
                <a16:creationId xmlns:a16="http://schemas.microsoft.com/office/drawing/2014/main" id="{30AD1B13-AC83-F65E-67CF-D7D94B90B3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dirty="0"/>
              <a:t>Demand Forecasting </a:t>
            </a:r>
            <a:r>
              <a:rPr lang="en-US" sz="2200" dirty="0"/>
              <a:t>(A illustrative output from the module is shown)</a:t>
            </a:r>
            <a:endParaRPr lang="en-US" dirty="0"/>
          </a:p>
        </p:txBody>
      </p:sp>
      <p:sp>
        <p:nvSpPr>
          <p:cNvPr id="100" name="Google Shape;100;p20"/>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114300" lvl="0" indent="0">
              <a:buNone/>
            </a:pPr>
            <a:r>
              <a:rPr lang="en-US" dirty="0"/>
              <a:t>This module is a necessary step to answer, “What to grow, where to grow, how much to grow, where to sell?”</a:t>
            </a:r>
          </a:p>
        </p:txBody>
      </p:sp>
      <p:pic>
        <p:nvPicPr>
          <p:cNvPr id="101" name="Google Shape;101;p20"/>
          <p:cNvPicPr preferRelativeResize="0"/>
          <p:nvPr/>
        </p:nvPicPr>
        <p:blipFill>
          <a:blip r:embed="rId3">
            <a:alphaModFix/>
          </a:blip>
          <a:stretch>
            <a:fillRect/>
          </a:stretch>
        </p:blipFill>
        <p:spPr>
          <a:xfrm>
            <a:off x="2897806" y="1636661"/>
            <a:ext cx="3348387" cy="2660275"/>
          </a:xfrm>
          <a:prstGeom prst="rect">
            <a:avLst/>
          </a:prstGeom>
          <a:noFill/>
          <a:ln>
            <a:noFill/>
          </a:ln>
        </p:spPr>
      </p:pic>
      <p:graphicFrame>
        <p:nvGraphicFramePr>
          <p:cNvPr id="2" name="Google Shape;80;p17">
            <a:extLst>
              <a:ext uri="{FF2B5EF4-FFF2-40B4-BE49-F238E27FC236}">
                <a16:creationId xmlns:a16="http://schemas.microsoft.com/office/drawing/2014/main" id="{98F20B3D-A096-A298-2F23-BA067BC8EADD}"/>
              </a:ext>
            </a:extLst>
          </p:cNvPr>
          <p:cNvGraphicFramePr/>
          <p:nvPr>
            <p:extLst>
              <p:ext uri="{D42A27DB-BD31-4B8C-83A1-F6EECF244321}">
                <p14:modId xmlns:p14="http://schemas.microsoft.com/office/powerpoint/2010/main" val="1424047319"/>
              </p:ext>
            </p:extLst>
          </p:nvPr>
        </p:nvGraphicFramePr>
        <p:xfrm>
          <a:off x="311700" y="3035303"/>
          <a:ext cx="2653841" cy="1798205"/>
        </p:xfrm>
        <a:graphic>
          <a:graphicData uri="http://schemas.openxmlformats.org/drawingml/2006/table">
            <a:tbl>
              <a:tblPr>
                <a:noFill/>
                <a:tableStyleId>{3285AA5E-2EB1-4626-BD26-5B18AD947450}</a:tableStyleId>
              </a:tblPr>
              <a:tblGrid>
                <a:gridCol w="877763">
                  <a:extLst>
                    <a:ext uri="{9D8B030D-6E8A-4147-A177-3AD203B41FA5}">
                      <a16:colId xmlns:a16="http://schemas.microsoft.com/office/drawing/2014/main" val="20000"/>
                    </a:ext>
                  </a:extLst>
                </a:gridCol>
                <a:gridCol w="1776078">
                  <a:extLst>
                    <a:ext uri="{9D8B030D-6E8A-4147-A177-3AD203B41FA5}">
                      <a16:colId xmlns:a16="http://schemas.microsoft.com/office/drawing/2014/main" val="20001"/>
                    </a:ext>
                  </a:extLst>
                </a:gridCol>
              </a:tblGrid>
              <a:tr h="609575">
                <a:tc>
                  <a:txBody>
                    <a:bodyPr/>
                    <a:lstStyle/>
                    <a:p>
                      <a:pPr marL="0" lvl="0" indent="0" algn="l" rtl="0">
                        <a:spcBef>
                          <a:spcPts val="0"/>
                        </a:spcBef>
                        <a:spcAft>
                          <a:spcPts val="0"/>
                        </a:spcAft>
                        <a:buNone/>
                      </a:pPr>
                      <a:r>
                        <a:rPr lang="en" sz="1400" b="1">
                          <a:solidFill>
                            <a:schemeClr val="accent1">
                              <a:lumMod val="50000"/>
                            </a:schemeClr>
                          </a:solidFill>
                          <a:latin typeface="Times New Roman" panose="02020603050405020304" pitchFamily="18" charset="0"/>
                          <a:cs typeface="Times New Roman" panose="02020603050405020304" pitchFamily="18" charset="0"/>
                        </a:rPr>
                        <a:t>Crop</a:t>
                      </a:r>
                      <a:endParaRPr sz="1400" b="1">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1" dirty="0">
                          <a:solidFill>
                            <a:schemeClr val="accent1">
                              <a:lumMod val="50000"/>
                            </a:schemeClr>
                          </a:solidFill>
                          <a:latin typeface="Times New Roman" panose="02020603050405020304" pitchFamily="18" charset="0"/>
                          <a:cs typeface="Times New Roman" panose="02020603050405020304" pitchFamily="18" charset="0"/>
                        </a:rPr>
                        <a:t>Demand</a:t>
                      </a:r>
                      <a:br>
                        <a:rPr lang="en" sz="1400" b="1" dirty="0">
                          <a:solidFill>
                            <a:schemeClr val="accent1">
                              <a:lumMod val="50000"/>
                            </a:schemeClr>
                          </a:solidFill>
                          <a:latin typeface="Times New Roman" panose="02020603050405020304" pitchFamily="18" charset="0"/>
                          <a:cs typeface="Times New Roman" panose="02020603050405020304" pitchFamily="18" charset="0"/>
                        </a:rPr>
                      </a:br>
                      <a:r>
                        <a:rPr lang="en" sz="1400" b="1" dirty="0">
                          <a:solidFill>
                            <a:schemeClr val="accent1">
                              <a:lumMod val="50000"/>
                            </a:schemeClr>
                          </a:solidFill>
                          <a:latin typeface="Times New Roman" panose="02020603050405020304" pitchFamily="18" charset="0"/>
                          <a:cs typeface="Times New Roman" panose="02020603050405020304" pitchFamily="18" charset="0"/>
                        </a:rPr>
                        <a:t>(metric ton)</a:t>
                      </a:r>
                      <a:endParaRPr sz="1400" b="1"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Tomato</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50,000</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Corn</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1,360,000</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09475">
                <a:tc>
                  <a:txBody>
                    <a:bodyPr/>
                    <a:lstStyle/>
                    <a:p>
                      <a:pPr marL="0" lvl="0" indent="0" algn="l"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Soybean</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dirty="0">
                          <a:solidFill>
                            <a:schemeClr val="accent1">
                              <a:lumMod val="50000"/>
                            </a:schemeClr>
                          </a:solidFill>
                          <a:latin typeface="Times New Roman" panose="02020603050405020304" pitchFamily="18" charset="0"/>
                          <a:cs typeface="Times New Roman" panose="02020603050405020304" pitchFamily="18" charset="0"/>
                        </a:rPr>
                        <a:t>30</a:t>
                      </a:r>
                      <a:endParaRPr sz="1400" dirty="0">
                        <a:solidFill>
                          <a:schemeClr val="accent1">
                            <a:lumMod val="5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3" name="Google Shape;80;p17">
            <a:extLst>
              <a:ext uri="{FF2B5EF4-FFF2-40B4-BE49-F238E27FC236}">
                <a16:creationId xmlns:a16="http://schemas.microsoft.com/office/drawing/2014/main" id="{2879BEC1-33F3-6147-115D-69F7B387C619}"/>
              </a:ext>
            </a:extLst>
          </p:cNvPr>
          <p:cNvGraphicFramePr/>
          <p:nvPr>
            <p:extLst>
              <p:ext uri="{D42A27DB-BD31-4B8C-83A1-F6EECF244321}">
                <p14:modId xmlns:p14="http://schemas.microsoft.com/office/powerpoint/2010/main" val="1188893180"/>
              </p:ext>
            </p:extLst>
          </p:nvPr>
        </p:nvGraphicFramePr>
        <p:xfrm>
          <a:off x="6307931" y="1690994"/>
          <a:ext cx="2605610" cy="1798205"/>
        </p:xfrm>
        <a:graphic>
          <a:graphicData uri="http://schemas.openxmlformats.org/drawingml/2006/table">
            <a:tbl>
              <a:tblPr>
                <a:noFill/>
                <a:tableStyleId>{3285AA5E-2EB1-4626-BD26-5B18AD947450}</a:tableStyleId>
              </a:tblPr>
              <a:tblGrid>
                <a:gridCol w="850107">
                  <a:extLst>
                    <a:ext uri="{9D8B030D-6E8A-4147-A177-3AD203B41FA5}">
                      <a16:colId xmlns:a16="http://schemas.microsoft.com/office/drawing/2014/main" val="20000"/>
                    </a:ext>
                  </a:extLst>
                </a:gridCol>
                <a:gridCol w="1755503">
                  <a:extLst>
                    <a:ext uri="{9D8B030D-6E8A-4147-A177-3AD203B41FA5}">
                      <a16:colId xmlns:a16="http://schemas.microsoft.com/office/drawing/2014/main" val="20001"/>
                    </a:ext>
                  </a:extLst>
                </a:gridCol>
              </a:tblGrid>
              <a:tr h="609575">
                <a:tc>
                  <a:txBody>
                    <a:bodyPr/>
                    <a:lstStyle/>
                    <a:p>
                      <a:pPr marL="0" lvl="0" indent="0" algn="l" rtl="0">
                        <a:spcBef>
                          <a:spcPts val="0"/>
                        </a:spcBef>
                        <a:spcAft>
                          <a:spcPts val="0"/>
                        </a:spcAft>
                        <a:buNone/>
                      </a:pPr>
                      <a:r>
                        <a:rPr lang="en" sz="1400" b="1" baseline="0">
                          <a:solidFill>
                            <a:schemeClr val="accent5">
                              <a:lumMod val="75000"/>
                            </a:schemeClr>
                          </a:solidFill>
                          <a:latin typeface="Times New Roman" panose="02020603050405020304" pitchFamily="18" charset="0"/>
                          <a:cs typeface="Times New Roman" panose="02020603050405020304" pitchFamily="18" charset="0"/>
                        </a:rPr>
                        <a:t>Crop</a:t>
                      </a:r>
                      <a:endParaRPr sz="1400" b="1" baseline="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1" baseline="0" dirty="0">
                          <a:solidFill>
                            <a:schemeClr val="accent5">
                              <a:lumMod val="75000"/>
                            </a:schemeClr>
                          </a:solidFill>
                          <a:latin typeface="Times New Roman" panose="02020603050405020304" pitchFamily="18" charset="0"/>
                          <a:cs typeface="Times New Roman" panose="02020603050405020304" pitchFamily="18" charset="0"/>
                        </a:rPr>
                        <a:t>Demand</a:t>
                      </a:r>
                      <a:br>
                        <a:rPr lang="en" sz="1400" b="1" baseline="0" dirty="0">
                          <a:solidFill>
                            <a:schemeClr val="accent5">
                              <a:lumMod val="75000"/>
                            </a:schemeClr>
                          </a:solidFill>
                          <a:latin typeface="Times New Roman" panose="02020603050405020304" pitchFamily="18" charset="0"/>
                          <a:cs typeface="Times New Roman" panose="02020603050405020304" pitchFamily="18" charset="0"/>
                        </a:rPr>
                      </a:br>
                      <a:r>
                        <a:rPr lang="en" sz="1400" b="1" baseline="0" dirty="0">
                          <a:solidFill>
                            <a:schemeClr val="accent5">
                              <a:lumMod val="75000"/>
                            </a:schemeClr>
                          </a:solidFill>
                          <a:latin typeface="Times New Roman" panose="02020603050405020304" pitchFamily="18" charset="0"/>
                          <a:cs typeface="Times New Roman" panose="02020603050405020304" pitchFamily="18" charset="0"/>
                        </a:rPr>
                        <a:t>(metric ton)</a:t>
                      </a:r>
                      <a:endParaRPr sz="1400" b="1"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Tomato</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100,000</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Corn</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1,000,000</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309475">
                <a:tc>
                  <a:txBody>
                    <a:bodyPr/>
                    <a:lstStyle/>
                    <a:p>
                      <a:pPr marL="0" lvl="0" indent="0" algn="l"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Soybean</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 sz="1400" baseline="0" dirty="0">
                          <a:solidFill>
                            <a:schemeClr val="accent5">
                              <a:lumMod val="75000"/>
                            </a:schemeClr>
                          </a:solidFill>
                          <a:latin typeface="Times New Roman" panose="02020603050405020304" pitchFamily="18" charset="0"/>
                          <a:cs typeface="Times New Roman" panose="02020603050405020304" pitchFamily="18" charset="0"/>
                        </a:rPr>
                        <a:t>36</a:t>
                      </a:r>
                      <a:endParaRPr sz="1400" baseline="0" dirty="0">
                        <a:solidFill>
                          <a:schemeClr val="accent5">
                            <a:lumMod val="75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8F17772A-265F-3567-1E59-C07FDC841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p:spPr>
        <p:txBody>
          <a:bodyPr spcFirstLastPara="1" wrap="square" lIns="91425" tIns="91425" rIns="91425" bIns="91425" anchor="t" anchorCtr="0">
            <a:normAutofit fontScale="90000"/>
          </a:bodyPr>
          <a:lstStyle/>
          <a:p>
            <a:pPr lvl="0"/>
            <a:r>
              <a:rPr lang="en-US"/>
              <a:t>Demand Forecasting</a:t>
            </a:r>
          </a:p>
        </p:txBody>
      </p:sp>
      <p:sp>
        <p:nvSpPr>
          <p:cNvPr id="108" name="Google Shape;108;p21"/>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lvl="0"/>
            <a:r>
              <a:rPr lang="en-US" b="1" dirty="0"/>
              <a:t>Goal: </a:t>
            </a:r>
            <a:r>
              <a:rPr lang="en-US" dirty="0"/>
              <a:t>To forecast the demand for a crop/food item at a given location. </a:t>
            </a:r>
          </a:p>
          <a:p>
            <a:pPr lvl="0"/>
            <a:endParaRPr lang="en-US" dirty="0"/>
          </a:p>
          <a:p>
            <a:pPr lvl="0"/>
            <a:r>
              <a:rPr lang="en-US" b="1" dirty="0"/>
              <a:t>Challenges: </a:t>
            </a:r>
          </a:p>
          <a:p>
            <a:pPr lvl="1"/>
            <a:r>
              <a:rPr lang="en-US" sz="1800" dirty="0">
                <a:latin typeface="Times New Roman" panose="02020603050405020304" pitchFamily="18" charset="0"/>
                <a:cs typeface="Times New Roman" panose="02020603050405020304" pitchFamily="18" charset="0"/>
              </a:rPr>
              <a:t>Demand data for certain crops/food items might not be available. </a:t>
            </a:r>
          </a:p>
          <a:p>
            <a:pPr lvl="1"/>
            <a:r>
              <a:rPr lang="en-US" sz="1800" dirty="0">
                <a:latin typeface="Times New Roman" panose="02020603050405020304" pitchFamily="18" charset="0"/>
                <a:cs typeface="Times New Roman" panose="02020603050405020304" pitchFamily="18" charset="0"/>
              </a:rPr>
              <a:t>Determine the factors that influence the demand.</a:t>
            </a:r>
          </a:p>
          <a:p>
            <a:pPr lvl="1"/>
            <a:r>
              <a:rPr lang="en-US" sz="1800" dirty="0">
                <a:latin typeface="Times New Roman" panose="02020603050405020304" pitchFamily="18" charset="0"/>
                <a:cs typeface="Times New Roman" panose="02020603050405020304" pitchFamily="18" charset="0"/>
              </a:rPr>
              <a:t>Finding out the data of these factors</a:t>
            </a:r>
          </a:p>
          <a:p>
            <a:pPr lvl="0"/>
            <a:endParaRPr lang="en-US" dirty="0"/>
          </a:p>
        </p:txBody>
      </p:sp>
      <p:sp>
        <p:nvSpPr>
          <p:cNvPr id="2" name="Slide Number Placeholder 1">
            <a:extLst>
              <a:ext uri="{FF2B5EF4-FFF2-40B4-BE49-F238E27FC236}">
                <a16:creationId xmlns:a16="http://schemas.microsoft.com/office/drawing/2014/main" id="{D242D975-8485-4D64-B575-7D565376BC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1177</Words>
  <Application>Microsoft Office PowerPoint</Application>
  <PresentationFormat>On-screen Show (16:9)</PresentationFormat>
  <Paragraphs>179</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Simple Light</vt:lpstr>
      <vt:lpstr>Local Food and AI</vt:lpstr>
      <vt:lpstr>Project Goal is described from two perspectives</vt:lpstr>
      <vt:lpstr>Project Summary and the inherent questions</vt:lpstr>
      <vt:lpstr>Project Flowchart showing possible modules</vt:lpstr>
      <vt:lpstr>Yield Prediction (A illustrative output from the module is shown)</vt:lpstr>
      <vt:lpstr>Yield Prediction</vt:lpstr>
      <vt:lpstr>Yield Prediction</vt:lpstr>
      <vt:lpstr>Demand Forecasting (A illustrative output from the module is shown)</vt:lpstr>
      <vt:lpstr>Demand Forecasting</vt:lpstr>
      <vt:lpstr>Demand Forecasting</vt:lpstr>
      <vt:lpstr>Crop Allocation (A illustrative input for the module is shown) </vt:lpstr>
      <vt:lpstr>Crop Allocation (A illustrative output from the module is shown) </vt:lpstr>
      <vt:lpstr>Crop Allocation </vt:lpstr>
      <vt:lpstr>Crop Allocation </vt:lpstr>
      <vt:lpstr>Supply Chain Optimization (A illustrative output from the module is shown) </vt:lpstr>
      <vt:lpstr>Supply Chain Optimization  </vt:lpstr>
      <vt:lpstr>Supply Chain Optimization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Food and AI</dc:title>
  <cp:lastModifiedBy>Sadat, Mohammad Ahnaf [IMSE]</cp:lastModifiedBy>
  <cp:revision>27</cp:revision>
  <dcterms:modified xsi:type="dcterms:W3CDTF">2023-07-21T02:19:27Z</dcterms:modified>
</cp:coreProperties>
</file>