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theme/theme9.xml" ContentType="application/vnd.openxmlformats-officedocument.theme+xml"/>
  <Override PartName="/ppt/slideLayouts/slideLayout26.xml" ContentType="application/vnd.openxmlformats-officedocument.presentationml.slideLayout+xml"/>
  <Override PartName="/ppt/theme/theme10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1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1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15.xml" ContentType="application/vnd.openxmlformats-officedocument.theme+xml"/>
  <Override PartName="/ppt/slideLayouts/slideLayout37.xml" ContentType="application/vnd.openxmlformats-officedocument.presentationml.slideLayout+xml"/>
  <Override PartName="/ppt/theme/theme1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7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52" r:id="rId5"/>
    <p:sldMasterId id="2147483670" r:id="rId6"/>
    <p:sldMasterId id="2147483658" r:id="rId7"/>
    <p:sldMasterId id="2147483672" r:id="rId8"/>
    <p:sldMasterId id="2147483664" r:id="rId9"/>
    <p:sldMasterId id="2147483674" r:id="rId10"/>
    <p:sldMasterId id="2147483676" r:id="rId11"/>
    <p:sldMasterId id="2147483698" r:id="rId12"/>
    <p:sldMasterId id="2147483700" r:id="rId13"/>
    <p:sldMasterId id="2147483708" r:id="rId14"/>
    <p:sldMasterId id="2147483712" r:id="rId15"/>
    <p:sldMasterId id="2147483716" r:id="rId16"/>
    <p:sldMasterId id="2147483719" r:id="rId17"/>
    <p:sldMasterId id="2147483723" r:id="rId18"/>
    <p:sldMasterId id="2147483738" r:id="rId19"/>
    <p:sldMasterId id="2147483741" r:id="rId20"/>
    <p:sldMasterId id="2147483746" r:id="rId21"/>
  </p:sldMasterIdLst>
  <p:notesMasterIdLst>
    <p:notesMasterId r:id="rId49"/>
  </p:notesMasterIdLst>
  <p:handoutMasterIdLst>
    <p:handoutMasterId r:id="rId50"/>
  </p:handoutMasterIdLst>
  <p:sldIdLst>
    <p:sldId id="1227" r:id="rId22"/>
    <p:sldId id="314" r:id="rId23"/>
    <p:sldId id="1228" r:id="rId24"/>
    <p:sldId id="1229" r:id="rId25"/>
    <p:sldId id="1255" r:id="rId26"/>
    <p:sldId id="1231" r:id="rId27"/>
    <p:sldId id="1232" r:id="rId28"/>
    <p:sldId id="1234" r:id="rId29"/>
    <p:sldId id="1235" r:id="rId30"/>
    <p:sldId id="1236" r:id="rId31"/>
    <p:sldId id="1237" r:id="rId32"/>
    <p:sldId id="1238" r:id="rId33"/>
    <p:sldId id="1241" r:id="rId34"/>
    <p:sldId id="1239" r:id="rId35"/>
    <p:sldId id="1240" r:id="rId36"/>
    <p:sldId id="1243" r:id="rId37"/>
    <p:sldId id="1242" r:id="rId38"/>
    <p:sldId id="1244" r:id="rId39"/>
    <p:sldId id="1253" r:id="rId40"/>
    <p:sldId id="1245" r:id="rId41"/>
    <p:sldId id="1246" r:id="rId42"/>
    <p:sldId id="1247" r:id="rId43"/>
    <p:sldId id="1249" r:id="rId44"/>
    <p:sldId id="1248" r:id="rId45"/>
    <p:sldId id="1250" r:id="rId46"/>
    <p:sldId id="1251" r:id="rId47"/>
    <p:sldId id="1252" r:id="rId48"/>
  </p:sldIdLst>
  <p:sldSz cx="12192000" cy="6858000"/>
  <p:notesSz cx="10953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caster, Vicki Ann (val7zv)" initials="LVA(" lastIdx="1" clrIdx="0">
    <p:extLst>
      <p:ext uri="{19B8F6BF-5375-455C-9EA6-DF929625EA0E}">
        <p15:presenceInfo xmlns:p15="http://schemas.microsoft.com/office/powerpoint/2012/main" userId="S::val7zv@virginia.edu::1848b937-7720-42a5-9891-d77f8c3cb7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6C"/>
    <a:srgbClr val="FFFFFF"/>
    <a:srgbClr val="E46C0A"/>
    <a:srgbClr val="002E6C"/>
    <a:srgbClr val="F19865"/>
    <a:srgbClr val="FFAF48"/>
    <a:srgbClr val="012F6C"/>
    <a:srgbClr val="254061"/>
    <a:srgbClr val="012F6D"/>
    <a:srgbClr val="153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78"/>
    <p:restoredTop sz="79184"/>
  </p:normalViewPr>
  <p:slideViewPr>
    <p:cSldViewPr snapToGrid="0">
      <p:cViewPr>
        <p:scale>
          <a:sx n="95" d="100"/>
          <a:sy n="95" d="100"/>
        </p:scale>
        <p:origin x="-46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" Target="slides/slide8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8" Type="http://schemas.openxmlformats.org/officeDocument/2006/relationships/slideMaster" Target="slideMasters/slideMaster5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20" Type="http://schemas.openxmlformats.org/officeDocument/2006/relationships/slideMaster" Target="slideMasters/slideMaster17.xml"/><Relationship Id="rId41" Type="http://schemas.openxmlformats.org/officeDocument/2006/relationships/slide" Target="slides/slide20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74663" cy="28624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20459" y="0"/>
            <a:ext cx="474663" cy="28624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ADF0D-4E3C-824B-B4C4-0F0207B029C3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54376986"/>
            <a:ext cx="474663" cy="286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0459" y="54376986"/>
            <a:ext cx="474663" cy="286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CBC41-3838-4B45-8A94-E57234916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38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74663" cy="28624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20459" y="0"/>
            <a:ext cx="474663" cy="28624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7A0F2-2E8A-2448-9FE7-271D4943A144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8534063" y="4294188"/>
            <a:ext cx="38163501" cy="214677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9538" y="27193461"/>
            <a:ext cx="876300" cy="2576222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376986"/>
            <a:ext cx="474663" cy="286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0459" y="54376986"/>
            <a:ext cx="474663" cy="286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E8C4F-731C-F24D-9A9E-B4D5C84C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97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884223-1D8D-DB4E-80E4-3985798CD7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68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 Alamos National Lab environmental restoration project.</a:t>
            </a:r>
          </a:p>
          <a:p>
            <a:endParaRPr lang="en-US" dirty="0"/>
          </a:p>
          <a:p>
            <a:r>
              <a:rPr lang="en-US" dirty="0"/>
              <a:t>Material Disposal Area includes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spent nuclear fuel and highly-radioactive fission products, to large quantities of plutonium and tritium, to building rubble and contaminated soil.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E8C4F-731C-F24D-9A9E-B4D5C84CE4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2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KPA = kinetic phosphorescence analysis</a:t>
            </a:r>
          </a:p>
          <a:p>
            <a:endParaRPr lang="en-US" dirty="0"/>
          </a:p>
          <a:p>
            <a:r>
              <a:rPr lang="en-US" dirty="0"/>
              <a:t>ICPMS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inductively coupled plasma mass spectrometry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E8C4F-731C-F24D-9A9E-B4D5C84CE4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43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E8C4F-731C-F24D-9A9E-B4D5C84CE4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7FAAC-826C-4CB6-AEC0-7866B281D8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E8C4F-731C-F24D-9A9E-B4D5C84CE4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5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Tukey – overreliance on hypothesis testing</a:t>
            </a:r>
          </a:p>
          <a:p>
            <a:endParaRPr lang="en-US" dirty="0"/>
          </a:p>
          <a:p>
            <a:r>
              <a:rPr lang="en-US" dirty="0"/>
              <a:t>Very relevant today; a p-value is not a replacement for critical thinking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E8C4F-731C-F24D-9A9E-B4D5C84CE4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4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description of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E8C4F-731C-F24D-9A9E-B4D5C84CE4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E8C4F-731C-F24D-9A9E-B4D5C84CE4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06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E8C4F-731C-F24D-9A9E-B4D5C84CE4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5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E8C4F-731C-F24D-9A9E-B4D5C84CE4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8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qqplot</a:t>
            </a:r>
            <a:r>
              <a:rPr lang="en-US" dirty="0"/>
              <a:t>: x-axis = quantiles of transformed data, y-axis = quantiles of theoretical normal. </a:t>
            </a:r>
          </a:p>
          <a:p>
            <a:r>
              <a:rPr lang="en-US" dirty="0"/>
              <a:t>Roughly normally distributed when x=y</a:t>
            </a:r>
          </a:p>
          <a:p>
            <a:endParaRPr lang="en-US" dirty="0"/>
          </a:p>
          <a:p>
            <a:r>
              <a:rPr lang="en-US" dirty="0"/>
              <a:t>Show effects as we descend down the ‘ladder’ of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E8C4F-731C-F24D-9A9E-B4D5C84CE4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5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607897" y="1473518"/>
            <a:ext cx="6431704" cy="521938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4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Extra Compressed"/>
              </a:defRPr>
            </a:lvl1pPr>
          </a:lstStyle>
          <a:p>
            <a:pPr lvl="0"/>
            <a:r>
              <a:rPr lang="en-US"/>
              <a:t>1. Introduction Title Placed Here</a:t>
            </a:r>
          </a:p>
          <a:p>
            <a:pPr lvl="0"/>
            <a:r>
              <a:rPr lang="en-US"/>
              <a:t>2. Purpose Title Here</a:t>
            </a:r>
          </a:p>
          <a:p>
            <a:pPr lvl="0"/>
            <a:r>
              <a:rPr lang="en-US"/>
              <a:t>3. Description Title Would Go Here</a:t>
            </a:r>
          </a:p>
          <a:p>
            <a:pPr lvl="0"/>
            <a:r>
              <a:rPr lang="en-US"/>
              <a:t>4. </a:t>
            </a: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Etam</a:t>
            </a:r>
            <a:r>
              <a:rPr lang="en-US"/>
              <a:t> Would Go Here</a:t>
            </a:r>
          </a:p>
          <a:p>
            <a:pPr lvl="0"/>
            <a:r>
              <a:rPr lang="en-US"/>
              <a:t>5. </a:t>
            </a:r>
            <a:r>
              <a:rPr lang="en-US" err="1"/>
              <a:t>Ipsum</a:t>
            </a:r>
            <a:r>
              <a:rPr lang="en-US"/>
              <a:t> Dolor Would Go Here</a:t>
            </a:r>
          </a:p>
          <a:p>
            <a:pPr lvl="0"/>
            <a:r>
              <a:rPr lang="en-US"/>
              <a:t>6. Methodology Would Be Placed Here</a:t>
            </a:r>
          </a:p>
          <a:p>
            <a:pPr lvl="0"/>
            <a:r>
              <a:rPr lang="en-US"/>
              <a:t>7. Research Title Would Go Here</a:t>
            </a:r>
          </a:p>
          <a:p>
            <a:pPr lvl="0"/>
            <a:r>
              <a:rPr lang="en-US"/>
              <a:t>8. Findings Another Title Would Go Here</a:t>
            </a:r>
          </a:p>
        </p:txBody>
      </p:sp>
    </p:spTree>
    <p:extLst>
      <p:ext uri="{BB962C8B-B14F-4D97-AF65-F5344CB8AC3E}">
        <p14:creationId xmlns:p14="http://schemas.microsoft.com/office/powerpoint/2010/main" val="353082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1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2: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2: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14069"/>
            <a:ext cx="12192000" cy="50815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accent6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/>
              <a:t>LONG PARAGRAPH TEMPLATE TITLE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5585" y="1817688"/>
            <a:ext cx="5419628" cy="3567112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potenti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neque</a:t>
            </a:r>
            <a:r>
              <a:rPr lang="en-US"/>
              <a:t> et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vitae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dolor, </a:t>
            </a:r>
            <a:r>
              <a:rPr lang="en-US" err="1"/>
              <a:t>finibus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etus</a:t>
            </a:r>
            <a:r>
              <a:rPr lang="en-US"/>
              <a:t>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porta</a:t>
            </a:r>
            <a:r>
              <a:rPr lang="en-US"/>
              <a:t> </a:t>
            </a:r>
            <a:r>
              <a:rPr lang="en-US" err="1"/>
              <a:t>augue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com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cursus</a:t>
            </a:r>
            <a:r>
              <a:rPr lang="en-US"/>
              <a:t>,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Quisquety</a:t>
            </a:r>
            <a:r>
              <a:rPr lang="en-US"/>
              <a:t> </a:t>
            </a:r>
            <a:r>
              <a:rPr lang="en-US" err="1"/>
              <a:t>pharetra</a:t>
            </a:r>
            <a:r>
              <a:rPr lang="en-US"/>
              <a:t> dolor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, </a:t>
            </a:r>
            <a:r>
              <a:rPr lang="en-US" err="1"/>
              <a:t>ornare</a:t>
            </a:r>
            <a:r>
              <a:rPr lang="en-US"/>
              <a:t> at </a:t>
            </a:r>
            <a:r>
              <a:rPr lang="en-US" err="1"/>
              <a:t>commodo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un semper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, </a:t>
            </a:r>
            <a:r>
              <a:rPr lang="en-US" err="1"/>
              <a:t>nunc</a:t>
            </a:r>
            <a:r>
              <a:rPr lang="en-US"/>
              <a:t> vitae dictum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libero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convallis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,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284386" y="1817688"/>
            <a:ext cx="5264149" cy="3567112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potenti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neque</a:t>
            </a:r>
            <a:r>
              <a:rPr lang="en-US"/>
              <a:t> et </a:t>
            </a:r>
            <a:r>
              <a:rPr lang="en-US" err="1"/>
              <a:t>puri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vitae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dolor, </a:t>
            </a:r>
            <a:r>
              <a:rPr lang="en-US" err="1"/>
              <a:t>finibus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et,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porta</a:t>
            </a:r>
            <a:r>
              <a:rPr lang="en-US"/>
              <a:t> </a:t>
            </a:r>
            <a:r>
              <a:rPr lang="en-US" err="1"/>
              <a:t>augue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com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et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cursus</a:t>
            </a:r>
            <a:r>
              <a:rPr lang="en-US"/>
              <a:t>,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pharetra</a:t>
            </a:r>
            <a:r>
              <a:rPr lang="en-US"/>
              <a:t> dolor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, </a:t>
            </a:r>
            <a:r>
              <a:rPr lang="en-US" err="1"/>
              <a:t>orn</a:t>
            </a:r>
            <a:r>
              <a:rPr lang="en-US"/>
              <a:t> at </a:t>
            </a:r>
            <a:r>
              <a:rPr lang="en-US" err="1"/>
              <a:t>commodo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semper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Disse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, </a:t>
            </a:r>
            <a:r>
              <a:rPr lang="en-US" err="1"/>
              <a:t>nunc</a:t>
            </a:r>
            <a:r>
              <a:rPr lang="en-US"/>
              <a:t> vitae dictum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libero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convallis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,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5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2: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006426" y="1689100"/>
            <a:ext cx="4240107" cy="40132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2000" baseline="0">
                <a:solidFill>
                  <a:schemeClr val="tx2">
                    <a:lumMod val="75000"/>
                  </a:schemeClr>
                </a:solidFill>
                <a:latin typeface="ITC Franklin Gothic Std Book Compressed"/>
              </a:defRPr>
            </a:lvl1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</a:t>
            </a:r>
          </a:p>
          <a:p>
            <a:pPr lvl="0"/>
            <a:r>
              <a:rPr lang="en-US" err="1"/>
              <a:t>Ishnack</a:t>
            </a:r>
            <a:r>
              <a:rPr lang="en-US"/>
              <a:t> Mansions Epson</a:t>
            </a:r>
          </a:p>
          <a:p>
            <a:pPr lvl="0"/>
            <a:r>
              <a:rPr lang="en-US"/>
              <a:t>Et Su </a:t>
            </a:r>
            <a:r>
              <a:rPr lang="en-US" err="1"/>
              <a:t>Domine</a:t>
            </a:r>
            <a:r>
              <a:rPr lang="en-US"/>
              <a:t> Antes</a:t>
            </a:r>
          </a:p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</a:t>
            </a:r>
          </a:p>
          <a:p>
            <a:pPr lvl="0"/>
            <a:r>
              <a:rPr lang="en-US" err="1"/>
              <a:t>Ishnack</a:t>
            </a:r>
            <a:r>
              <a:rPr lang="en-US"/>
              <a:t> Mansions Epson</a:t>
            </a:r>
          </a:p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</a:t>
            </a:r>
          </a:p>
          <a:p>
            <a:pPr lvl="0"/>
            <a:r>
              <a:rPr lang="en-US" err="1"/>
              <a:t>Ishnack</a:t>
            </a:r>
            <a:r>
              <a:rPr lang="en-US"/>
              <a:t> Mansions Epson</a:t>
            </a:r>
          </a:p>
          <a:p>
            <a:pPr lvl="0"/>
            <a:r>
              <a:rPr lang="en-US"/>
              <a:t>Et Su </a:t>
            </a:r>
            <a:r>
              <a:rPr lang="en-US" err="1"/>
              <a:t>Domine</a:t>
            </a:r>
            <a:r>
              <a:rPr lang="en-US"/>
              <a:t> Antes</a:t>
            </a:r>
          </a:p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</a:t>
            </a:r>
          </a:p>
          <a:p>
            <a:pPr lvl="0"/>
            <a:r>
              <a:rPr lang="en-US" err="1"/>
              <a:t>Ishnack</a:t>
            </a:r>
            <a:r>
              <a:rPr lang="en-US"/>
              <a:t> Mansions Epson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22300"/>
            <a:ext cx="12192000" cy="4572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tx2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/>
              <a:t>TITLE FOR A LIST HERE</a:t>
            </a:r>
          </a:p>
        </p:txBody>
      </p:sp>
    </p:spTree>
    <p:extLst>
      <p:ext uri="{BB962C8B-B14F-4D97-AF65-F5344CB8AC3E}">
        <p14:creationId xmlns:p14="http://schemas.microsoft.com/office/powerpoint/2010/main" val="659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2: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14069"/>
            <a:ext cx="12192000" cy="50815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accent6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/>
              <a:t>SHORT PARAGRAPH TEMPLATE 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930400" y="1816100"/>
            <a:ext cx="8263467" cy="2273300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potenti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neque</a:t>
            </a:r>
            <a:r>
              <a:rPr lang="en-US"/>
              <a:t> et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vitae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dolor, </a:t>
            </a:r>
            <a:r>
              <a:rPr lang="en-US" err="1"/>
              <a:t>finibus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etus</a:t>
            </a:r>
            <a:r>
              <a:rPr lang="en-US"/>
              <a:t>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porta</a:t>
            </a:r>
            <a:r>
              <a:rPr lang="en-US"/>
              <a:t> </a:t>
            </a:r>
            <a:r>
              <a:rPr lang="en-US" err="1"/>
              <a:t>augue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com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cursus</a:t>
            </a:r>
            <a:r>
              <a:rPr lang="en-US"/>
              <a:t>,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Quisquety</a:t>
            </a:r>
            <a:r>
              <a:rPr lang="en-US"/>
              <a:t> </a:t>
            </a:r>
            <a:r>
              <a:rPr lang="en-US" err="1"/>
              <a:t>pharetra</a:t>
            </a:r>
            <a:r>
              <a:rPr lang="en-US"/>
              <a:t> dolor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, </a:t>
            </a:r>
            <a:r>
              <a:rPr lang="en-US" err="1"/>
              <a:t>ornare</a:t>
            </a:r>
            <a:r>
              <a:rPr lang="en-US"/>
              <a:t> at </a:t>
            </a:r>
            <a:r>
              <a:rPr lang="en-US" err="1"/>
              <a:t>commodo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un semper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, </a:t>
            </a:r>
            <a:r>
              <a:rPr lang="en-US" err="1"/>
              <a:t>nunc</a:t>
            </a:r>
            <a:r>
              <a:rPr lang="en-US"/>
              <a:t> vitae dictum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libero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convallis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,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</a:t>
            </a:r>
            <a:r>
              <a:rPr lang="en-US" err="1"/>
              <a:t>odio</a:t>
            </a:r>
            <a:r>
              <a:rPr lang="en-US"/>
              <a:t> non ant. Lore </a:t>
            </a:r>
            <a:r>
              <a:rPr lang="en-US" err="1"/>
              <a:t>ipsum</a:t>
            </a:r>
            <a:r>
              <a:rPr lang="en-US"/>
              <a:t> </a:t>
            </a:r>
            <a:r>
              <a:rPr lang="en-US" err="1"/>
              <a:t>lunpt</a:t>
            </a:r>
            <a:r>
              <a:rPr lang="en-US"/>
              <a:t> and </a:t>
            </a:r>
            <a:r>
              <a:rPr lang="en-US" err="1"/>
              <a:t>ishlam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etus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51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2: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2300"/>
            <a:ext cx="12192000" cy="4572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tx2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/>
              <a:t>TITLE FOR A TABLE HERE</a:t>
            </a:r>
          </a:p>
        </p:txBody>
      </p:sp>
    </p:spTree>
    <p:extLst>
      <p:ext uri="{BB962C8B-B14F-4D97-AF65-F5344CB8AC3E}">
        <p14:creationId xmlns:p14="http://schemas.microsoft.com/office/powerpoint/2010/main" val="258330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2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97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3: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4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3: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23669"/>
            <a:ext cx="12192000" cy="50815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accent6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/>
              <a:t>LONG PARAGRAPH TEMPLATE TITLE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5585" y="2185434"/>
            <a:ext cx="5419628" cy="349146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potenti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neque</a:t>
            </a:r>
            <a:r>
              <a:rPr lang="en-US"/>
              <a:t> et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vitae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dolor, </a:t>
            </a:r>
            <a:r>
              <a:rPr lang="en-US" err="1"/>
              <a:t>finibus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etus</a:t>
            </a:r>
            <a:r>
              <a:rPr lang="en-US"/>
              <a:t>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porta</a:t>
            </a:r>
            <a:r>
              <a:rPr lang="en-US"/>
              <a:t> </a:t>
            </a:r>
            <a:r>
              <a:rPr lang="en-US" err="1"/>
              <a:t>augue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com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cursus</a:t>
            </a:r>
            <a:r>
              <a:rPr lang="en-US"/>
              <a:t>,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Quisquety</a:t>
            </a:r>
            <a:r>
              <a:rPr lang="en-US"/>
              <a:t> </a:t>
            </a:r>
            <a:r>
              <a:rPr lang="en-US" err="1"/>
              <a:t>pharetra</a:t>
            </a:r>
            <a:r>
              <a:rPr lang="en-US"/>
              <a:t> dolor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, </a:t>
            </a:r>
            <a:r>
              <a:rPr lang="en-US" err="1"/>
              <a:t>ornare</a:t>
            </a:r>
            <a:r>
              <a:rPr lang="en-US"/>
              <a:t> at </a:t>
            </a:r>
            <a:r>
              <a:rPr lang="en-US" err="1"/>
              <a:t>commodo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un semper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, </a:t>
            </a:r>
            <a:r>
              <a:rPr lang="en-US" err="1"/>
              <a:t>nunc</a:t>
            </a:r>
            <a:r>
              <a:rPr lang="en-US"/>
              <a:t> vitae dictum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libero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convallis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,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284386" y="2185434"/>
            <a:ext cx="5264149" cy="349146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potenti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neque</a:t>
            </a:r>
            <a:r>
              <a:rPr lang="en-US"/>
              <a:t> et </a:t>
            </a:r>
            <a:r>
              <a:rPr lang="en-US" err="1"/>
              <a:t>puri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vitae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dolor, </a:t>
            </a:r>
            <a:r>
              <a:rPr lang="en-US" err="1"/>
              <a:t>finibus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et,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porta</a:t>
            </a:r>
            <a:r>
              <a:rPr lang="en-US"/>
              <a:t> </a:t>
            </a:r>
            <a:r>
              <a:rPr lang="en-US" err="1"/>
              <a:t>augue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com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et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cursus</a:t>
            </a:r>
            <a:r>
              <a:rPr lang="en-US"/>
              <a:t>,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pharetra</a:t>
            </a:r>
            <a:r>
              <a:rPr lang="en-US"/>
              <a:t> dolor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, </a:t>
            </a:r>
            <a:r>
              <a:rPr lang="en-US" err="1"/>
              <a:t>orn</a:t>
            </a:r>
            <a:r>
              <a:rPr lang="en-US"/>
              <a:t> at </a:t>
            </a:r>
            <a:r>
              <a:rPr lang="en-US" err="1"/>
              <a:t>commodo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semper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Disse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, </a:t>
            </a:r>
            <a:r>
              <a:rPr lang="en-US" err="1"/>
              <a:t>nunc</a:t>
            </a:r>
            <a:r>
              <a:rPr lang="en-US"/>
              <a:t> vitae dictum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libero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convallis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,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440267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7969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3: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19200"/>
            <a:ext cx="12192000" cy="4572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tx2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/>
              <a:t>TITLE FOR A LIST HERE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006426" y="2006600"/>
            <a:ext cx="4240107" cy="38862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2000" baseline="0">
                <a:solidFill>
                  <a:schemeClr val="tx2">
                    <a:lumMod val="75000"/>
                  </a:schemeClr>
                </a:solidFill>
                <a:latin typeface="ITC Franklin Gothic Std Book Compressed"/>
              </a:defRPr>
            </a:lvl1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</a:t>
            </a:r>
          </a:p>
          <a:p>
            <a:pPr lvl="0"/>
            <a:r>
              <a:rPr lang="en-US" err="1"/>
              <a:t>Ishnack</a:t>
            </a:r>
            <a:r>
              <a:rPr lang="en-US"/>
              <a:t> Mansions Epson</a:t>
            </a:r>
          </a:p>
          <a:p>
            <a:pPr lvl="0"/>
            <a:r>
              <a:rPr lang="en-US"/>
              <a:t>Et Su </a:t>
            </a:r>
            <a:r>
              <a:rPr lang="en-US" err="1"/>
              <a:t>Domine</a:t>
            </a:r>
            <a:r>
              <a:rPr lang="en-US"/>
              <a:t> Antes</a:t>
            </a:r>
          </a:p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</a:t>
            </a:r>
          </a:p>
          <a:p>
            <a:pPr lvl="0"/>
            <a:r>
              <a:rPr lang="en-US" err="1"/>
              <a:t>Ishnack</a:t>
            </a:r>
            <a:r>
              <a:rPr lang="en-US"/>
              <a:t> Mansions Epson</a:t>
            </a:r>
          </a:p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</a:t>
            </a:r>
          </a:p>
          <a:p>
            <a:pPr lvl="0"/>
            <a:r>
              <a:rPr lang="en-US" err="1"/>
              <a:t>Ishnack</a:t>
            </a:r>
            <a:r>
              <a:rPr lang="en-US"/>
              <a:t> Mansions Epson</a:t>
            </a:r>
          </a:p>
          <a:p>
            <a:pPr lvl="0"/>
            <a:r>
              <a:rPr lang="en-US"/>
              <a:t>Et Su </a:t>
            </a:r>
            <a:r>
              <a:rPr lang="en-US" err="1"/>
              <a:t>Domine</a:t>
            </a:r>
            <a:r>
              <a:rPr lang="en-US"/>
              <a:t> Antes</a:t>
            </a:r>
          </a:p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</a:t>
            </a:r>
          </a:p>
          <a:p>
            <a:pPr lvl="0"/>
            <a:r>
              <a:rPr lang="en-US" err="1"/>
              <a:t>Ishnack</a:t>
            </a:r>
            <a:r>
              <a:rPr lang="en-US"/>
              <a:t> Mansions Epson</a:t>
            </a:r>
          </a:p>
        </p:txBody>
      </p:sp>
    </p:spTree>
    <p:extLst>
      <p:ext uri="{BB962C8B-B14F-4D97-AF65-F5344CB8AC3E}">
        <p14:creationId xmlns:p14="http://schemas.microsoft.com/office/powerpoint/2010/main" val="22456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1: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3: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6369"/>
            <a:ext cx="12192000" cy="50815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accent6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/>
              <a:t>SHORT PARAGRAPH TEMPLATE TITLE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930400" y="2298700"/>
            <a:ext cx="8263467" cy="2273300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potenti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neque</a:t>
            </a:r>
            <a:r>
              <a:rPr lang="en-US"/>
              <a:t> et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vitae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dolor, </a:t>
            </a:r>
            <a:r>
              <a:rPr lang="en-US" err="1"/>
              <a:t>finibus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etus</a:t>
            </a:r>
            <a:r>
              <a:rPr lang="en-US"/>
              <a:t>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porta</a:t>
            </a:r>
            <a:r>
              <a:rPr lang="en-US"/>
              <a:t> </a:t>
            </a:r>
            <a:r>
              <a:rPr lang="en-US" err="1"/>
              <a:t>augue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com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cursus</a:t>
            </a:r>
            <a:r>
              <a:rPr lang="en-US"/>
              <a:t>,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Quisquety</a:t>
            </a:r>
            <a:r>
              <a:rPr lang="en-US"/>
              <a:t> </a:t>
            </a:r>
            <a:r>
              <a:rPr lang="en-US" err="1"/>
              <a:t>pharetra</a:t>
            </a:r>
            <a:r>
              <a:rPr lang="en-US"/>
              <a:t> dolor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, </a:t>
            </a:r>
            <a:r>
              <a:rPr lang="en-US" err="1"/>
              <a:t>ornare</a:t>
            </a:r>
            <a:r>
              <a:rPr lang="en-US"/>
              <a:t> at </a:t>
            </a:r>
            <a:r>
              <a:rPr lang="en-US" err="1"/>
              <a:t>commodo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un semper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, </a:t>
            </a:r>
            <a:r>
              <a:rPr lang="en-US" err="1"/>
              <a:t>nunc</a:t>
            </a:r>
            <a:r>
              <a:rPr lang="en-US"/>
              <a:t> vitae dictum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libero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convallis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,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</a:t>
            </a:r>
            <a:r>
              <a:rPr lang="en-US" err="1"/>
              <a:t>odio</a:t>
            </a:r>
            <a:r>
              <a:rPr lang="en-US"/>
              <a:t> non ant. Lore </a:t>
            </a:r>
            <a:r>
              <a:rPr lang="en-US" err="1"/>
              <a:t>ipsum</a:t>
            </a:r>
            <a:r>
              <a:rPr lang="en-US"/>
              <a:t> </a:t>
            </a:r>
            <a:r>
              <a:rPr lang="en-US" err="1"/>
              <a:t>lunpt</a:t>
            </a:r>
            <a:r>
              <a:rPr lang="en-US"/>
              <a:t> and </a:t>
            </a:r>
            <a:r>
              <a:rPr lang="en-US" err="1"/>
              <a:t>ishlam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etus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380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3: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44600"/>
            <a:ext cx="12192000" cy="4572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tx2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/>
              <a:t>TITLE FOR A TABLE HERE</a:t>
            </a:r>
          </a:p>
        </p:txBody>
      </p:sp>
    </p:spTree>
    <p:extLst>
      <p:ext uri="{BB962C8B-B14F-4D97-AF65-F5344CB8AC3E}">
        <p14:creationId xmlns:p14="http://schemas.microsoft.com/office/powerpoint/2010/main" val="9999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3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7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85333" y="660400"/>
            <a:ext cx="9939867" cy="49657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aseline="0"/>
            </a:lvl1pPr>
          </a:lstStyle>
          <a:p>
            <a:r>
              <a:rPr lang="en-US"/>
              <a:t>Drag/Insert Image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85334" y="5786967"/>
            <a:ext cx="6468533" cy="40216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chemeClr val="tx2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/>
              <a:t>TITLE FOR IMAGE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185333" y="6189127"/>
            <a:ext cx="9939867" cy="3556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aseline="0">
                <a:solidFill>
                  <a:schemeClr val="tx2">
                    <a:lumMod val="75000"/>
                  </a:schemeClr>
                </a:solidFill>
                <a:latin typeface="ITC Franklin Gothic Std Book Compressed"/>
              </a:defRPr>
            </a:lvl1pPr>
          </a:lstStyle>
          <a:p>
            <a:pPr lvl="0"/>
            <a:r>
              <a:rPr lang="en-US"/>
              <a:t>Subtitle And Description For Image Here</a:t>
            </a:r>
          </a:p>
        </p:txBody>
      </p:sp>
    </p:spTree>
    <p:extLst>
      <p:ext uri="{BB962C8B-B14F-4D97-AF65-F5344CB8AC3E}">
        <p14:creationId xmlns:p14="http://schemas.microsoft.com/office/powerpoint/2010/main" val="13195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28631-89F8-4743-8F8D-7241C0B82BD7}"/>
              </a:ext>
            </a:extLst>
          </p:cNvPr>
          <p:cNvSpPr txBox="1"/>
          <p:nvPr userDrawn="1"/>
        </p:nvSpPr>
        <p:spPr>
          <a:xfrm>
            <a:off x="10030265" y="6175717"/>
            <a:ext cx="1871003" cy="562708"/>
          </a:xfrm>
          <a:prstGeom prst="rect">
            <a:avLst/>
          </a:prstGeom>
          <a:solidFill>
            <a:srgbClr val="0D2F68"/>
          </a:solidFill>
          <a:ln>
            <a:solidFill>
              <a:srgbClr val="0D2F6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06BE33-76FB-A049-9082-7A272C45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26" y="144401"/>
            <a:ext cx="10972800" cy="1143000"/>
          </a:xfrm>
        </p:spPr>
        <p:txBody>
          <a:bodyPr/>
          <a:lstStyle>
            <a:lvl1pPr algn="ctr">
              <a:defRPr sz="4400" b="1">
                <a:solidFill>
                  <a:srgbClr val="E46C0A"/>
                </a:solidFill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FAAE23-B945-A44D-88D8-6AA80210B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38" y="1017824"/>
            <a:ext cx="10434577" cy="442244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ITC Franklin Gothic Std Book" panose="020B0504030503020204" pitchFamily="34" charset="0"/>
              </a:defRPr>
            </a:lvl1pPr>
            <a:lvl2pPr>
              <a:defRPr sz="2800">
                <a:latin typeface="ITC Franklin Gothic Std Book" panose="020B0504030503020204" pitchFamily="34" charset="0"/>
              </a:defRPr>
            </a:lvl2pPr>
            <a:lvl3pPr>
              <a:defRPr sz="2400">
                <a:latin typeface="ITC Franklin Gothic Std Book" panose="020B0504030503020204" pitchFamily="34" charset="0"/>
              </a:defRPr>
            </a:lvl3pPr>
            <a:lvl4pPr>
              <a:defRPr sz="2000">
                <a:latin typeface="ITC Franklin Gothic Std Book" panose="020B0504030503020204" pitchFamily="34" charset="0"/>
              </a:defRPr>
            </a:lvl4pPr>
            <a:lvl5pPr>
              <a:defRPr sz="2000">
                <a:latin typeface="ITC Franklin Gothic Std Book" panose="020B05040305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14D3B3-BF2F-9F4F-BB1A-90A09B1CB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4085" y="64602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chemeClr val="bg1"/>
                </a:solidFill>
                <a:latin typeface="ITC Franklin Gothic Std Book Extra Compressed"/>
              </a:defRPr>
            </a:lvl1pPr>
          </a:lstStyle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7952" y="2743518"/>
            <a:ext cx="11814048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i="0" u="heavy" cap="all" baseline="0">
                <a:solidFill>
                  <a:schemeClr val="bg1"/>
                </a:solidFill>
                <a:uFill>
                  <a:solidFill>
                    <a:srgbClr val="E47100"/>
                  </a:solidFill>
                </a:u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1pPr>
            <a:lvl2pPr marL="457200" indent="0">
              <a:buNone/>
              <a:defRPr b="1" i="0">
                <a:solidFill>
                  <a:schemeClr val="bg1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2pPr>
            <a:lvl3pPr marL="914400" indent="0">
              <a:buNone/>
              <a:defRPr b="1" i="0">
                <a:solidFill>
                  <a:schemeClr val="bg1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3pPr>
            <a:lvl4pPr marL="1371600" indent="0">
              <a:buNone/>
              <a:defRPr b="1" i="0">
                <a:solidFill>
                  <a:schemeClr val="bg1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4pPr>
            <a:lvl5pPr marL="1828800" indent="0">
              <a:buNone/>
              <a:defRPr b="1" i="0">
                <a:solidFill>
                  <a:schemeClr val="bg1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5pPr>
          </a:lstStyle>
          <a:p>
            <a:pPr lvl="0"/>
            <a:r>
              <a:rPr lang="en-US"/>
              <a:t>OPTIONAL PRESENTATION 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503864"/>
            <a:ext cx="11814175" cy="4540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 i="0" cap="all" baseline="0">
                <a:solidFill>
                  <a:schemeClr val="bg1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1pPr>
          </a:lstStyle>
          <a:p>
            <a:r>
              <a:rPr lang="en-US" b="1" i="0" cap="all">
                <a:uFill>
                  <a:solidFill>
                    <a:srgbClr val="E47100"/>
                  </a:solidFill>
                </a:uFill>
                <a:latin typeface="ITC Franklin Gothic Std Heavy" charset="0"/>
                <a:ea typeface="ITC Franklin Gothic Std Heavy" charset="0"/>
                <a:cs typeface="ITC Franklin Gothic Std Heavy" charset="0"/>
              </a:rPr>
              <a:t> OPTIONAL AUTHOR NAME</a:t>
            </a:r>
          </a:p>
        </p:txBody>
      </p:sp>
    </p:spTree>
    <p:extLst>
      <p:ext uri="{BB962C8B-B14F-4D97-AF65-F5344CB8AC3E}">
        <p14:creationId xmlns:p14="http://schemas.microsoft.com/office/powerpoint/2010/main" val="1738266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mall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712022" y="839450"/>
            <a:ext cx="8767956" cy="43771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image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03294" y="5627124"/>
            <a:ext cx="2682240" cy="233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1pPr>
            <a:lvl2pPr marL="4572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2pPr>
            <a:lvl3pPr marL="9144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3pPr>
            <a:lvl4pPr marL="13716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4pPr>
            <a:lvl5pPr marL="18288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5pPr>
          </a:lstStyle>
          <a:p>
            <a:pPr lvl="0"/>
            <a:r>
              <a:rPr lang="en-US"/>
              <a:t>Title for image</a:t>
            </a:r>
          </a:p>
          <a:p>
            <a:pPr lvl="0"/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603294" y="5899509"/>
            <a:ext cx="8876684" cy="5256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cap="none" baseline="0">
                <a:solidFill>
                  <a:srgbClr val="222C4B"/>
                </a:solidFill>
                <a:latin typeface="ITC Franklin Gothic Std Book" charset="0"/>
                <a:ea typeface="ITC Franklin Gothic Std Book" charset="0"/>
                <a:cs typeface="ITC Franklin Gothic Std Book" charset="0"/>
              </a:defRPr>
            </a:lvl1pPr>
            <a:lvl2pPr marL="4572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2pPr>
            <a:lvl3pPr marL="9144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3pPr>
            <a:lvl4pPr marL="13716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4pPr>
            <a:lvl5pPr marL="18288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5pPr>
          </a:lstStyle>
          <a:p>
            <a:pPr lvl="0"/>
            <a:r>
              <a:rPr lang="en-US"/>
              <a:t>Subtitle and Description for Image </a:t>
            </a:r>
          </a:p>
        </p:txBody>
      </p:sp>
    </p:spTree>
    <p:extLst>
      <p:ext uri="{BB962C8B-B14F-4D97-AF65-F5344CB8AC3E}">
        <p14:creationId xmlns:p14="http://schemas.microsoft.com/office/powerpoint/2010/main" val="42395645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7952" y="2315581"/>
            <a:ext cx="11436223" cy="14629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1pPr>
            <a:lvl2pPr marL="4572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2pPr>
            <a:lvl3pPr marL="9144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3pPr>
            <a:lvl4pPr marL="13716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4pPr>
            <a:lvl5pPr marL="18288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5pPr>
          </a:lstStyle>
          <a:p>
            <a:pPr lvl="0"/>
            <a:r>
              <a:rPr lang="en-US"/>
              <a:t>“A short statement or quote HERE”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7952" y="4181012"/>
            <a:ext cx="11436223" cy="1837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1pPr>
            <a:lvl2pPr marL="4572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2pPr>
            <a:lvl3pPr marL="9144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3pPr>
            <a:lvl4pPr marL="13716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4pPr>
            <a:lvl5pPr marL="18288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5pPr>
          </a:lstStyle>
          <a:p>
            <a:pPr lvl="0"/>
            <a:r>
              <a:rPr lang="en-US"/>
              <a:t>- Optional author name here</a:t>
            </a:r>
          </a:p>
        </p:txBody>
      </p:sp>
    </p:spTree>
    <p:extLst>
      <p:ext uri="{BB962C8B-B14F-4D97-AF65-F5344CB8AC3E}">
        <p14:creationId xmlns:p14="http://schemas.microsoft.com/office/powerpoint/2010/main" val="3187135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4800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7952" y="2315581"/>
            <a:ext cx="11436223" cy="14629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1pPr>
            <a:lvl2pPr marL="4572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2pPr>
            <a:lvl3pPr marL="9144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3pPr>
            <a:lvl4pPr marL="13716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4pPr>
            <a:lvl5pPr marL="18288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5pPr>
          </a:lstStyle>
          <a:p>
            <a:pPr lvl="0"/>
            <a:r>
              <a:rPr lang="en-US"/>
              <a:t>“A short statement or quote HERE”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7952" y="4181012"/>
            <a:ext cx="11436223" cy="1837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1pPr>
            <a:lvl2pPr marL="4572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2pPr>
            <a:lvl3pPr marL="9144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3pPr>
            <a:lvl4pPr marL="13716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4pPr>
            <a:lvl5pPr marL="18288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5pPr>
          </a:lstStyle>
          <a:p>
            <a:pPr lvl="0"/>
            <a:r>
              <a:rPr lang="en-US"/>
              <a:t>- Optional author name here</a:t>
            </a:r>
          </a:p>
        </p:txBody>
      </p:sp>
    </p:spTree>
    <p:extLst>
      <p:ext uri="{BB962C8B-B14F-4D97-AF65-F5344CB8AC3E}">
        <p14:creationId xmlns:p14="http://schemas.microsoft.com/office/powerpoint/2010/main" val="369264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1: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14069"/>
            <a:ext cx="12192000" cy="50815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rgbClr val="E46C0A"/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/>
              <a:t>LONG PARAGRAPH TEMPLATE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45585" y="1817688"/>
            <a:ext cx="5419628" cy="3567112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potenti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neque</a:t>
            </a:r>
            <a:r>
              <a:rPr lang="en-US"/>
              <a:t> et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vitae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dolor, </a:t>
            </a:r>
            <a:r>
              <a:rPr lang="en-US" err="1"/>
              <a:t>finibus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etus</a:t>
            </a:r>
            <a:r>
              <a:rPr lang="en-US"/>
              <a:t>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porta</a:t>
            </a:r>
            <a:r>
              <a:rPr lang="en-US"/>
              <a:t> </a:t>
            </a:r>
            <a:r>
              <a:rPr lang="en-US" err="1"/>
              <a:t>augue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com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cursus</a:t>
            </a:r>
            <a:r>
              <a:rPr lang="en-US"/>
              <a:t>,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Quisquety</a:t>
            </a:r>
            <a:r>
              <a:rPr lang="en-US"/>
              <a:t> </a:t>
            </a:r>
            <a:r>
              <a:rPr lang="en-US" err="1"/>
              <a:t>pharetra</a:t>
            </a:r>
            <a:r>
              <a:rPr lang="en-US"/>
              <a:t> dolor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, </a:t>
            </a:r>
            <a:r>
              <a:rPr lang="en-US" err="1"/>
              <a:t>ornare</a:t>
            </a:r>
            <a:r>
              <a:rPr lang="en-US"/>
              <a:t> at </a:t>
            </a:r>
            <a:r>
              <a:rPr lang="en-US" err="1"/>
              <a:t>commodo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un semper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, </a:t>
            </a:r>
            <a:r>
              <a:rPr lang="en-US" err="1"/>
              <a:t>nunc</a:t>
            </a:r>
            <a:r>
              <a:rPr lang="en-US"/>
              <a:t> vitae dictum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libero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convallis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,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284386" y="1817688"/>
            <a:ext cx="5264149" cy="3567112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potenti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neque</a:t>
            </a:r>
            <a:r>
              <a:rPr lang="en-US"/>
              <a:t> et </a:t>
            </a:r>
            <a:r>
              <a:rPr lang="en-US" err="1"/>
              <a:t>puri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vitae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dolor, </a:t>
            </a:r>
            <a:r>
              <a:rPr lang="en-US" err="1"/>
              <a:t>finibus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et,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porta</a:t>
            </a:r>
            <a:r>
              <a:rPr lang="en-US"/>
              <a:t> </a:t>
            </a:r>
            <a:r>
              <a:rPr lang="en-US" err="1"/>
              <a:t>augue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com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et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cursus</a:t>
            </a:r>
            <a:r>
              <a:rPr lang="en-US"/>
              <a:t>,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pharetra</a:t>
            </a:r>
            <a:r>
              <a:rPr lang="en-US"/>
              <a:t> dolor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, </a:t>
            </a:r>
            <a:r>
              <a:rPr lang="en-US" err="1"/>
              <a:t>orn</a:t>
            </a:r>
            <a:r>
              <a:rPr lang="en-US"/>
              <a:t> at </a:t>
            </a:r>
            <a:r>
              <a:rPr lang="en-US" err="1"/>
              <a:t>commodo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semper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Disse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, </a:t>
            </a:r>
            <a:r>
              <a:rPr lang="en-US" err="1"/>
              <a:t>nunc</a:t>
            </a:r>
            <a:r>
              <a:rPr lang="en-US"/>
              <a:t> vitae dictum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libero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convallis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,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4085" y="64602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bg1"/>
                </a:solidFill>
                <a:latin typeface="ITC Franklin Gothic Std Book Extra Compressed"/>
              </a:defRPr>
            </a:lvl1pPr>
          </a:lstStyle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142A-2882-934A-B898-661077BB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19E91-BC9C-C149-B560-646710A0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175D-B2D9-2947-8BCF-E687A7FE18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5927-902C-2946-A5D4-EA29A5F0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7E221-DC75-F741-A6CE-F4FCBFC4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4D77B-0506-FE43-8A0C-C4BA365F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323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130917"/>
            <a:ext cx="11814175" cy="731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i="0" u="heavy" baseline="0">
                <a:solidFill>
                  <a:srgbClr val="222C4B"/>
                </a:solidFill>
                <a:uFill>
                  <a:solidFill>
                    <a:srgbClr val="E47100"/>
                  </a:solidFill>
                </a:u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1pPr>
            <a:lvl2pPr marL="457200" indent="0" algn="ctr">
              <a:buNone/>
              <a:defRPr b="1" i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2pPr>
            <a:lvl3pPr marL="914400" indent="0" algn="ctr">
              <a:buNone/>
              <a:defRPr b="1" i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3pPr>
            <a:lvl4pPr marL="1371600" indent="0" algn="ctr">
              <a:buNone/>
              <a:defRPr b="1" i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4pPr>
            <a:lvl5pPr marL="1828800" indent="0" algn="ctr">
              <a:buNone/>
              <a:defRPr b="1" i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5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91315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BC57A99-90A3-1243-99EA-D4156588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26" y="515435"/>
            <a:ext cx="10972800" cy="1143000"/>
          </a:xfrm>
        </p:spPr>
        <p:txBody>
          <a:bodyPr/>
          <a:lstStyle>
            <a:lvl1pPr algn="ctr">
              <a:defRPr sz="4400" b="1">
                <a:solidFill>
                  <a:srgbClr val="E46C0A"/>
                </a:solidFill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C92517-B505-5E40-A4AB-99934B49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38" y="1523766"/>
            <a:ext cx="10434577" cy="442244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ITC Franklin Gothic Std Book" panose="020B0504030503020204" pitchFamily="34" charset="0"/>
              </a:defRPr>
            </a:lvl1pPr>
            <a:lvl2pPr>
              <a:defRPr sz="2800">
                <a:latin typeface="ITC Franklin Gothic Std Book" panose="020B0504030503020204" pitchFamily="34" charset="0"/>
              </a:defRPr>
            </a:lvl2pPr>
            <a:lvl3pPr>
              <a:defRPr sz="2400">
                <a:latin typeface="ITC Franklin Gothic Std Book" panose="020B0504030503020204" pitchFamily="34" charset="0"/>
              </a:defRPr>
            </a:lvl3pPr>
            <a:lvl4pPr>
              <a:defRPr sz="2000">
                <a:latin typeface="ITC Franklin Gothic Std Book" panose="020B0504030503020204" pitchFamily="34" charset="0"/>
              </a:defRPr>
            </a:lvl4pPr>
            <a:lvl5pPr>
              <a:defRPr sz="2000">
                <a:latin typeface="ITC Franklin Gothic Std Book" panose="020B05040305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8359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mall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712022" y="839450"/>
            <a:ext cx="8767956" cy="43771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image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03294" y="5627125"/>
            <a:ext cx="2682240" cy="233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1pPr>
            <a:lvl2pPr marL="4572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2pPr>
            <a:lvl3pPr marL="9144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3pPr>
            <a:lvl4pPr marL="13716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4pPr>
            <a:lvl5pPr marL="18288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5pPr>
          </a:lstStyle>
          <a:p>
            <a:pPr lvl="0"/>
            <a:r>
              <a:rPr lang="en-US"/>
              <a:t>Title for image</a:t>
            </a:r>
          </a:p>
          <a:p>
            <a:pPr lvl="0"/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603294" y="5899510"/>
            <a:ext cx="8876684" cy="5256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cap="none" baseline="0">
                <a:solidFill>
                  <a:srgbClr val="222C4B"/>
                </a:solidFill>
                <a:latin typeface="ITC Franklin Gothic Std Book" charset="0"/>
                <a:ea typeface="ITC Franklin Gothic Std Book" charset="0"/>
                <a:cs typeface="ITC Franklin Gothic Std Book" charset="0"/>
              </a:defRPr>
            </a:lvl1pPr>
            <a:lvl2pPr marL="4572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2pPr>
            <a:lvl3pPr marL="9144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3pPr>
            <a:lvl4pPr marL="13716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4pPr>
            <a:lvl5pPr marL="18288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5pPr>
          </a:lstStyle>
          <a:p>
            <a:pPr lvl="0"/>
            <a:r>
              <a:rPr lang="en-US"/>
              <a:t>Subtitle and Description for Image </a:t>
            </a:r>
          </a:p>
        </p:txBody>
      </p:sp>
    </p:spTree>
    <p:extLst>
      <p:ext uri="{BB962C8B-B14F-4D97-AF65-F5344CB8AC3E}">
        <p14:creationId xmlns:p14="http://schemas.microsoft.com/office/powerpoint/2010/main" val="37347836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026" y="252389"/>
            <a:ext cx="10972800" cy="1143000"/>
          </a:xfrm>
        </p:spPr>
        <p:txBody>
          <a:bodyPr/>
          <a:lstStyle>
            <a:lvl1pPr algn="ctr">
              <a:defRPr sz="4400" b="1">
                <a:solidFill>
                  <a:srgbClr val="E46C0A"/>
                </a:solidFill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53FCE9-8599-DA41-AEED-15B5184A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39" y="1260721"/>
            <a:ext cx="10434577" cy="442244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ITC Franklin Gothic Std Book" panose="020B0504030503020204" pitchFamily="34" charset="0"/>
              </a:defRPr>
            </a:lvl1pPr>
            <a:lvl2pPr>
              <a:defRPr sz="2800">
                <a:latin typeface="ITC Franklin Gothic Std Book" panose="020B0504030503020204" pitchFamily="34" charset="0"/>
              </a:defRPr>
            </a:lvl2pPr>
            <a:lvl3pPr>
              <a:defRPr sz="2400">
                <a:latin typeface="ITC Franklin Gothic Std Book" panose="020B0504030503020204" pitchFamily="34" charset="0"/>
              </a:defRPr>
            </a:lvl3pPr>
            <a:lvl4pPr>
              <a:defRPr sz="2000">
                <a:latin typeface="ITC Franklin Gothic Std Book" panose="020B0504030503020204" pitchFamily="34" charset="0"/>
              </a:defRPr>
            </a:lvl4pPr>
            <a:lvl5pPr>
              <a:defRPr sz="2000">
                <a:latin typeface="ITC Franklin Gothic Std Book" panose="020B05040305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640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7952" y="2315581"/>
            <a:ext cx="11436223" cy="14629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1pPr>
            <a:lvl2pPr marL="4572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2pPr>
            <a:lvl3pPr marL="9144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3pPr>
            <a:lvl4pPr marL="13716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4pPr>
            <a:lvl5pPr marL="18288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5pPr>
          </a:lstStyle>
          <a:p>
            <a:pPr lvl="0"/>
            <a:r>
              <a:rPr lang="en-US"/>
              <a:t>“A short statement or quote HERE”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7952" y="4181012"/>
            <a:ext cx="11436223" cy="1837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1pPr>
            <a:lvl2pPr marL="4572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2pPr>
            <a:lvl3pPr marL="9144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3pPr>
            <a:lvl4pPr marL="13716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4pPr>
            <a:lvl5pPr marL="18288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5pPr>
          </a:lstStyle>
          <a:p>
            <a:pPr lvl="0"/>
            <a:r>
              <a:rPr lang="en-US"/>
              <a:t>- Optional author name here</a:t>
            </a:r>
          </a:p>
        </p:txBody>
      </p:sp>
    </p:spTree>
    <p:extLst>
      <p:ext uri="{BB962C8B-B14F-4D97-AF65-F5344CB8AC3E}">
        <p14:creationId xmlns:p14="http://schemas.microsoft.com/office/powerpoint/2010/main" val="7610611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Screen Shot 2015-12-08 at 7.04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987" y="6351902"/>
            <a:ext cx="4945311" cy="475861"/>
          </a:xfrm>
          <a:prstGeom prst="rect">
            <a:avLst/>
          </a:prstGeom>
        </p:spPr>
      </p:pic>
      <p:pic>
        <p:nvPicPr>
          <p:cNvPr id="4" name="Picture 3" descr="Screen Shot 2015-12-08 at 7.04.00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987" y="6351902"/>
            <a:ext cx="4945311" cy="4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50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mall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712022" y="839450"/>
            <a:ext cx="8767956" cy="43771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image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03294" y="5627125"/>
            <a:ext cx="2682240" cy="233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1pPr>
            <a:lvl2pPr marL="4572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2pPr>
            <a:lvl3pPr marL="9144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3pPr>
            <a:lvl4pPr marL="13716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4pPr>
            <a:lvl5pPr marL="18288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5pPr>
          </a:lstStyle>
          <a:p>
            <a:pPr lvl="0"/>
            <a:r>
              <a:rPr lang="en-US"/>
              <a:t>Title for image</a:t>
            </a:r>
          </a:p>
          <a:p>
            <a:pPr lvl="0"/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603294" y="5899510"/>
            <a:ext cx="8876684" cy="5256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cap="none" baseline="0">
                <a:solidFill>
                  <a:srgbClr val="222C4B"/>
                </a:solidFill>
                <a:latin typeface="ITC Franklin Gothic Std Book" charset="0"/>
                <a:ea typeface="ITC Franklin Gothic Std Book" charset="0"/>
                <a:cs typeface="ITC Franklin Gothic Std Book" charset="0"/>
              </a:defRPr>
            </a:lvl1pPr>
            <a:lvl2pPr marL="4572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2pPr>
            <a:lvl3pPr marL="9144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3pPr>
            <a:lvl4pPr marL="13716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4pPr>
            <a:lvl5pPr marL="18288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5pPr>
          </a:lstStyle>
          <a:p>
            <a:pPr lvl="0"/>
            <a:r>
              <a:rPr lang="en-US"/>
              <a:t>Subtitle and Description for Image </a:t>
            </a:r>
          </a:p>
        </p:txBody>
      </p:sp>
    </p:spTree>
    <p:extLst>
      <p:ext uri="{BB962C8B-B14F-4D97-AF65-F5344CB8AC3E}">
        <p14:creationId xmlns:p14="http://schemas.microsoft.com/office/powerpoint/2010/main" val="336464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130917"/>
            <a:ext cx="11814175" cy="731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i="0" u="heavy" baseline="0">
                <a:solidFill>
                  <a:srgbClr val="222C4B"/>
                </a:solidFill>
                <a:uFill>
                  <a:solidFill>
                    <a:srgbClr val="E47100"/>
                  </a:solidFill>
                </a:u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1pPr>
            <a:lvl2pPr marL="457200" indent="0" algn="ctr">
              <a:buNone/>
              <a:defRPr b="1" i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2pPr>
            <a:lvl3pPr marL="914400" indent="0" algn="ctr">
              <a:buNone/>
              <a:defRPr b="1" i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3pPr>
            <a:lvl4pPr marL="1371600" indent="0" algn="ctr">
              <a:buNone/>
              <a:defRPr b="1" i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4pPr>
            <a:lvl5pPr marL="1828800" indent="0" algn="ctr">
              <a:buNone/>
              <a:defRPr b="1" i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5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7809490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3037"/>
            <a:ext cx="5384800" cy="4525963"/>
          </a:xfrm>
        </p:spPr>
        <p:txBody>
          <a:bodyPr/>
          <a:lstStyle>
            <a:lvl1pPr>
              <a:defRPr sz="32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1pPr>
            <a:lvl2pPr>
              <a:defRPr sz="28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2pPr>
            <a:lvl3pPr>
              <a:defRPr sz="24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3pPr>
            <a:lvl4pPr>
              <a:defRPr sz="20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4pPr>
            <a:lvl5pPr>
              <a:defRPr sz="20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3037"/>
            <a:ext cx="5384800" cy="4525963"/>
          </a:xfrm>
        </p:spPr>
        <p:txBody>
          <a:bodyPr/>
          <a:lstStyle>
            <a:lvl1pPr>
              <a:defRPr sz="32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1pPr>
            <a:lvl2pPr>
              <a:defRPr sz="28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2pPr>
            <a:lvl3pPr>
              <a:defRPr sz="24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3pPr>
            <a:lvl4pPr>
              <a:defRPr sz="20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4pPr>
            <a:lvl5pPr>
              <a:defRPr sz="20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722480-E2DF-D84C-AFD3-6FEAD59F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26" y="252389"/>
            <a:ext cx="10972800" cy="1143000"/>
          </a:xfrm>
        </p:spPr>
        <p:txBody>
          <a:bodyPr/>
          <a:lstStyle>
            <a:lvl1pPr algn="ctr">
              <a:defRPr sz="4400" b="1">
                <a:solidFill>
                  <a:srgbClr val="E46C0A"/>
                </a:solidFill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761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1: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22300"/>
            <a:ext cx="12192000" cy="4572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tx2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/>
              <a:t>TITLE FOR A LIST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006426" y="1689100"/>
            <a:ext cx="4240107" cy="40132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2000" baseline="0">
                <a:solidFill>
                  <a:schemeClr val="tx2">
                    <a:lumMod val="75000"/>
                  </a:schemeClr>
                </a:solidFill>
                <a:latin typeface="ITC Franklin Gothic Std Book Compressed"/>
              </a:defRPr>
            </a:lvl1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</a:t>
            </a:r>
          </a:p>
          <a:p>
            <a:pPr lvl="0"/>
            <a:r>
              <a:rPr lang="en-US" err="1"/>
              <a:t>Ishnack</a:t>
            </a:r>
            <a:r>
              <a:rPr lang="en-US"/>
              <a:t> Mansions Epson</a:t>
            </a:r>
          </a:p>
          <a:p>
            <a:pPr lvl="0"/>
            <a:r>
              <a:rPr lang="en-US"/>
              <a:t>Et Su </a:t>
            </a:r>
            <a:r>
              <a:rPr lang="en-US" err="1"/>
              <a:t>Domine</a:t>
            </a:r>
            <a:r>
              <a:rPr lang="en-US"/>
              <a:t> Antes</a:t>
            </a:r>
          </a:p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</a:t>
            </a:r>
          </a:p>
          <a:p>
            <a:pPr lvl="0"/>
            <a:r>
              <a:rPr lang="en-US" err="1"/>
              <a:t>Ishnack</a:t>
            </a:r>
            <a:r>
              <a:rPr lang="en-US"/>
              <a:t> Mansions Epson</a:t>
            </a:r>
          </a:p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</a:t>
            </a:r>
          </a:p>
          <a:p>
            <a:pPr lvl="0"/>
            <a:r>
              <a:rPr lang="en-US" err="1"/>
              <a:t>Ishnack</a:t>
            </a:r>
            <a:r>
              <a:rPr lang="en-US"/>
              <a:t> Mansions Epson</a:t>
            </a:r>
          </a:p>
          <a:p>
            <a:pPr lvl="0"/>
            <a:r>
              <a:rPr lang="en-US"/>
              <a:t>Et Su </a:t>
            </a:r>
            <a:r>
              <a:rPr lang="en-US" err="1"/>
              <a:t>Domine</a:t>
            </a:r>
            <a:r>
              <a:rPr lang="en-US"/>
              <a:t> Antes</a:t>
            </a:r>
          </a:p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</a:t>
            </a:r>
          </a:p>
          <a:p>
            <a:pPr lvl="0"/>
            <a:r>
              <a:rPr lang="en-US" err="1"/>
              <a:t>Ishnack</a:t>
            </a:r>
            <a:r>
              <a:rPr lang="en-US"/>
              <a:t> Mansions Epson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4085" y="64602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bg1"/>
                </a:solidFill>
                <a:latin typeface="ITC Franklin Gothic Std Book Extra Compressed"/>
              </a:defRPr>
            </a:lvl1pPr>
          </a:lstStyle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7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0DFBEA-7B27-3749-950B-7DE4151A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26" y="252389"/>
            <a:ext cx="10972800" cy="1143000"/>
          </a:xfrm>
        </p:spPr>
        <p:txBody>
          <a:bodyPr/>
          <a:lstStyle>
            <a:lvl1pPr algn="ctr">
              <a:lnSpc>
                <a:spcPct val="80000"/>
              </a:lnSpc>
              <a:defRPr sz="4400" b="1">
                <a:solidFill>
                  <a:srgbClr val="E46C0A"/>
                </a:solidFill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5707C-19E4-0943-A995-81D349022A74}"/>
              </a:ext>
            </a:extLst>
          </p:cNvPr>
          <p:cNvSpPr txBox="1"/>
          <p:nvPr userDrawn="1"/>
        </p:nvSpPr>
        <p:spPr>
          <a:xfrm>
            <a:off x="10030265" y="6175717"/>
            <a:ext cx="1871003" cy="562708"/>
          </a:xfrm>
          <a:prstGeom prst="rect">
            <a:avLst/>
          </a:prstGeom>
          <a:solidFill>
            <a:srgbClr val="0D2F68"/>
          </a:solidFill>
          <a:ln>
            <a:solidFill>
              <a:srgbClr val="0D2F6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mall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712022" y="839450"/>
            <a:ext cx="8767956" cy="43771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image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03294" y="5627124"/>
            <a:ext cx="2682240" cy="233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1pPr>
            <a:lvl2pPr marL="4572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2pPr>
            <a:lvl3pPr marL="9144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3pPr>
            <a:lvl4pPr marL="13716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4pPr>
            <a:lvl5pPr marL="18288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5pPr>
          </a:lstStyle>
          <a:p>
            <a:pPr lvl="0"/>
            <a:r>
              <a:rPr lang="en-US"/>
              <a:t>Title for image</a:t>
            </a:r>
          </a:p>
          <a:p>
            <a:pPr lvl="0"/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603294" y="5899509"/>
            <a:ext cx="8876684" cy="5256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cap="none" baseline="0">
                <a:solidFill>
                  <a:srgbClr val="222C4B"/>
                </a:solidFill>
                <a:latin typeface="ITC Franklin Gothic Std Book" charset="0"/>
                <a:ea typeface="ITC Franklin Gothic Std Book" charset="0"/>
                <a:cs typeface="ITC Franklin Gothic Std Book" charset="0"/>
              </a:defRPr>
            </a:lvl1pPr>
            <a:lvl2pPr marL="4572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2pPr>
            <a:lvl3pPr marL="9144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3pPr>
            <a:lvl4pPr marL="13716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4pPr>
            <a:lvl5pPr marL="1828800" indent="0" algn="ctr">
              <a:buNone/>
              <a:defRPr sz="3000" b="1" i="0" cap="all" baseline="0">
                <a:solidFill>
                  <a:srgbClr val="222C4B"/>
                </a:solidFill>
                <a:latin typeface="ITC Franklin Gothic Std Heavy" charset="0"/>
                <a:ea typeface="ITC Franklin Gothic Std Heavy" charset="0"/>
                <a:cs typeface="ITC Franklin Gothic Std Heavy" charset="0"/>
              </a:defRPr>
            </a:lvl5pPr>
          </a:lstStyle>
          <a:p>
            <a:pPr lvl="0"/>
            <a:r>
              <a:rPr lang="en-US"/>
              <a:t>Subtitle and Description for Image </a:t>
            </a:r>
          </a:p>
        </p:txBody>
      </p:sp>
    </p:spTree>
    <p:extLst>
      <p:ext uri="{BB962C8B-B14F-4D97-AF65-F5344CB8AC3E}">
        <p14:creationId xmlns:p14="http://schemas.microsoft.com/office/powerpoint/2010/main" val="23939699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026" y="252389"/>
            <a:ext cx="10972800" cy="1143000"/>
          </a:xfrm>
        </p:spPr>
        <p:txBody>
          <a:bodyPr/>
          <a:lstStyle>
            <a:lvl1pPr algn="ctr">
              <a:defRPr sz="4400" b="1">
                <a:solidFill>
                  <a:srgbClr val="E46C0A"/>
                </a:solidFill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53FCE9-8599-DA41-AEED-15B5184A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39" y="1260721"/>
            <a:ext cx="10434577" cy="442244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ITC Franklin Gothic Std Book" panose="020B0504030503020204" pitchFamily="34" charset="0"/>
              </a:defRPr>
            </a:lvl1pPr>
            <a:lvl2pPr>
              <a:defRPr sz="2800">
                <a:latin typeface="ITC Franklin Gothic Std Book" panose="020B0504030503020204" pitchFamily="34" charset="0"/>
              </a:defRPr>
            </a:lvl2pPr>
            <a:lvl3pPr>
              <a:defRPr sz="2400">
                <a:latin typeface="ITC Franklin Gothic Std Book" panose="020B0504030503020204" pitchFamily="34" charset="0"/>
              </a:defRPr>
            </a:lvl3pPr>
            <a:lvl4pPr>
              <a:defRPr sz="2000">
                <a:latin typeface="ITC Franklin Gothic Std Book" panose="020B0504030503020204" pitchFamily="34" charset="0"/>
              </a:defRPr>
            </a:lvl4pPr>
            <a:lvl5pPr>
              <a:defRPr sz="2000">
                <a:latin typeface="ITC Franklin Gothic Std Book" panose="020B05040305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490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1: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14069"/>
            <a:ext cx="12192000" cy="50815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accent6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/>
              <a:t>SHORT PARAGRAPH TEMPLATE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930400" y="1816100"/>
            <a:ext cx="8263467" cy="2273300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ITC Franklin Gothic Std Book Condensed"/>
              </a:defRPr>
            </a:lvl1pPr>
          </a:lstStyle>
          <a:p>
            <a:pPr lvl="0"/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potenti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neque</a:t>
            </a:r>
            <a:r>
              <a:rPr lang="en-US"/>
              <a:t> et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vitae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dolor, </a:t>
            </a:r>
            <a:r>
              <a:rPr lang="en-US" err="1"/>
              <a:t>finibus</a:t>
            </a:r>
            <a:r>
              <a:rPr lang="en-US"/>
              <a:t> in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etus</a:t>
            </a:r>
            <a:r>
              <a:rPr lang="en-US"/>
              <a:t>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porta</a:t>
            </a:r>
            <a:r>
              <a:rPr lang="en-US"/>
              <a:t> </a:t>
            </a:r>
            <a:r>
              <a:rPr lang="en-US" err="1"/>
              <a:t>augue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com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cursus</a:t>
            </a:r>
            <a:r>
              <a:rPr lang="en-US"/>
              <a:t>,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Quisquety</a:t>
            </a:r>
            <a:r>
              <a:rPr lang="en-US"/>
              <a:t> </a:t>
            </a:r>
            <a:r>
              <a:rPr lang="en-US" err="1"/>
              <a:t>pharetra</a:t>
            </a:r>
            <a:r>
              <a:rPr lang="en-US"/>
              <a:t> dolor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, </a:t>
            </a:r>
            <a:r>
              <a:rPr lang="en-US" err="1"/>
              <a:t>ornare</a:t>
            </a:r>
            <a:r>
              <a:rPr lang="en-US"/>
              <a:t> at </a:t>
            </a:r>
            <a:r>
              <a:rPr lang="en-US" err="1"/>
              <a:t>commodo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un semper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, </a:t>
            </a:r>
            <a:r>
              <a:rPr lang="en-US" err="1"/>
              <a:t>nunc</a:t>
            </a:r>
            <a:r>
              <a:rPr lang="en-US"/>
              <a:t> vitae dictum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libero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convallis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,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</a:t>
            </a:r>
            <a:r>
              <a:rPr lang="en-US" err="1"/>
              <a:t>odio</a:t>
            </a:r>
            <a:r>
              <a:rPr lang="en-US"/>
              <a:t> non ant. Lore </a:t>
            </a:r>
            <a:r>
              <a:rPr lang="en-US" err="1"/>
              <a:t>ipsum</a:t>
            </a:r>
            <a:r>
              <a:rPr lang="en-US"/>
              <a:t> </a:t>
            </a:r>
            <a:r>
              <a:rPr lang="en-US" err="1"/>
              <a:t>lunpt</a:t>
            </a:r>
            <a:r>
              <a:rPr lang="en-US"/>
              <a:t> and </a:t>
            </a:r>
            <a:r>
              <a:rPr lang="en-US" err="1"/>
              <a:t>ishlam</a:t>
            </a:r>
            <a:r>
              <a:rPr lang="en-US"/>
              <a:t>.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etus</a:t>
            </a:r>
            <a:r>
              <a:rPr lang="en-US"/>
              <a:t>.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4085" y="64602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bg1"/>
                </a:solidFill>
                <a:latin typeface="ITC Franklin Gothic Std Book Extra Compressed"/>
              </a:defRPr>
            </a:lvl1pPr>
          </a:lstStyle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1: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4085" y="64602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bg1"/>
                </a:solidFill>
                <a:latin typeface="ITC Franklin Gothic Std Book Extra Compressed"/>
              </a:defRPr>
            </a:lvl1pPr>
          </a:lstStyle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2300"/>
            <a:ext cx="12192000" cy="4572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baseline="0">
                <a:solidFill>
                  <a:schemeClr val="tx2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/>
              <a:t>TITLE FOR A TABLE HERE</a:t>
            </a:r>
          </a:p>
        </p:txBody>
      </p:sp>
    </p:spTree>
    <p:extLst>
      <p:ext uri="{BB962C8B-B14F-4D97-AF65-F5344CB8AC3E}">
        <p14:creationId xmlns:p14="http://schemas.microsoft.com/office/powerpoint/2010/main" val="148951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28631-89F8-4743-8F8D-7241C0B82BD7}"/>
              </a:ext>
            </a:extLst>
          </p:cNvPr>
          <p:cNvSpPr txBox="1"/>
          <p:nvPr userDrawn="1"/>
        </p:nvSpPr>
        <p:spPr>
          <a:xfrm>
            <a:off x="10030265" y="6175717"/>
            <a:ext cx="1871003" cy="562708"/>
          </a:xfrm>
          <a:prstGeom prst="rect">
            <a:avLst/>
          </a:prstGeom>
          <a:solidFill>
            <a:srgbClr val="0D2F68"/>
          </a:solidFill>
          <a:ln>
            <a:solidFill>
              <a:srgbClr val="0D2F6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06BE33-76FB-A049-9082-7A272C45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26" y="144401"/>
            <a:ext cx="10972800" cy="1143000"/>
          </a:xfrm>
        </p:spPr>
        <p:txBody>
          <a:bodyPr/>
          <a:lstStyle>
            <a:lvl1pPr algn="ctr">
              <a:defRPr sz="4400" b="1">
                <a:solidFill>
                  <a:srgbClr val="E46C0A"/>
                </a:solidFill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FAAE23-B945-A44D-88D8-6AA80210B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38" y="1017824"/>
            <a:ext cx="10434577" cy="442244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ITC Franklin Gothic Std Book" panose="020B0504030503020204" pitchFamily="34" charset="0"/>
              </a:defRPr>
            </a:lvl1pPr>
            <a:lvl2pPr>
              <a:defRPr sz="2800">
                <a:latin typeface="ITC Franklin Gothic Std Book" panose="020B0504030503020204" pitchFamily="34" charset="0"/>
              </a:defRPr>
            </a:lvl2pPr>
            <a:lvl3pPr>
              <a:defRPr sz="2400">
                <a:latin typeface="ITC Franklin Gothic Std Book" panose="020B0504030503020204" pitchFamily="34" charset="0"/>
              </a:defRPr>
            </a:lvl3pPr>
            <a:lvl4pPr>
              <a:defRPr sz="2000">
                <a:latin typeface="ITC Franklin Gothic Std Book" panose="020B0504030503020204" pitchFamily="34" charset="0"/>
              </a:defRPr>
            </a:lvl4pPr>
            <a:lvl5pPr>
              <a:defRPr sz="2000">
                <a:latin typeface="ITC Franklin Gothic Std Book" panose="020B05040305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14D3B3-BF2F-9F4F-BB1A-90A09B1CB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4085" y="64602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chemeClr val="bg1"/>
                </a:solidFill>
                <a:latin typeface="ITC Franklin Gothic Std Book Extra Compressed"/>
              </a:defRPr>
            </a:lvl1pPr>
          </a:lstStyle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3037"/>
            <a:ext cx="5384800" cy="4525963"/>
          </a:xfrm>
        </p:spPr>
        <p:txBody>
          <a:bodyPr/>
          <a:lstStyle>
            <a:lvl1pPr>
              <a:defRPr sz="32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1pPr>
            <a:lvl2pPr>
              <a:defRPr sz="28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2pPr>
            <a:lvl3pPr>
              <a:defRPr sz="24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3pPr>
            <a:lvl4pPr>
              <a:defRPr sz="20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4pPr>
            <a:lvl5pPr>
              <a:defRPr sz="20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3037"/>
            <a:ext cx="5384800" cy="4525963"/>
          </a:xfrm>
        </p:spPr>
        <p:txBody>
          <a:bodyPr/>
          <a:lstStyle>
            <a:lvl1pPr>
              <a:defRPr sz="32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1pPr>
            <a:lvl2pPr>
              <a:defRPr sz="28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2pPr>
            <a:lvl3pPr>
              <a:defRPr sz="24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3pPr>
            <a:lvl4pPr>
              <a:defRPr sz="20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4pPr>
            <a:lvl5pPr>
              <a:defRPr sz="2000"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722480-E2DF-D84C-AFD3-6FEAD59F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26" y="252389"/>
            <a:ext cx="10972800" cy="1143000"/>
          </a:xfrm>
        </p:spPr>
        <p:txBody>
          <a:bodyPr/>
          <a:lstStyle>
            <a:lvl1pPr algn="ctr">
              <a:defRPr sz="4400" b="1">
                <a:solidFill>
                  <a:srgbClr val="E46C0A"/>
                </a:solidFill>
                <a:latin typeface="ITC Franklin Gothic Std Book" panose="020B0504030503020204" pitchFamily="34" charset="0"/>
                <a:cs typeface="ITC Franklin Gothic Std Book" panose="020B05040305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998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85333" y="660400"/>
            <a:ext cx="9939867" cy="49657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aseline="0"/>
            </a:lvl1pPr>
          </a:lstStyle>
          <a:p>
            <a:r>
              <a:rPr lang="en-US"/>
              <a:t>Drag/Insert Image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85334" y="5786967"/>
            <a:ext cx="6468533" cy="40216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chemeClr val="tx2">
                    <a:lumMod val="75000"/>
                  </a:schemeClr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/>
              <a:t>TITLE FOR IMAGE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185333" y="6189127"/>
            <a:ext cx="9939867" cy="3556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400" baseline="0">
                <a:solidFill>
                  <a:schemeClr val="tx2">
                    <a:lumMod val="75000"/>
                  </a:schemeClr>
                </a:solidFill>
                <a:latin typeface="ITC Franklin Gothic Std Book Compressed"/>
              </a:defRPr>
            </a:lvl1pPr>
          </a:lstStyle>
          <a:p>
            <a:pPr lvl="0"/>
            <a:r>
              <a:rPr lang="en-US"/>
              <a:t>Subtitle And Description For Image Here</a:t>
            </a:r>
          </a:p>
        </p:txBody>
      </p:sp>
    </p:spTree>
    <p:extLst>
      <p:ext uri="{BB962C8B-B14F-4D97-AF65-F5344CB8AC3E}">
        <p14:creationId xmlns:p14="http://schemas.microsoft.com/office/powerpoint/2010/main" val="23402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6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7.png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37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7.png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emf"/><Relationship Id="rId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hqprint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30000"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ntents_orange.jpg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37" y="329676"/>
            <a:ext cx="3711689" cy="21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8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82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rot="5400000">
            <a:off x="5905928" y="-5525784"/>
            <a:ext cx="380144" cy="11431712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0"/>
            <a:ext cx="1727200" cy="20574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1811856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      </a:t>
            </a:r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5905928" y="952072"/>
            <a:ext cx="380144" cy="11431712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rot="5400000">
            <a:off x="5905928" y="-5525784"/>
            <a:ext cx="380144" cy="11431712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0"/>
            <a:ext cx="1727200" cy="20574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1811856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      </a:t>
            </a:r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5905928" y="952072"/>
            <a:ext cx="380144" cy="11431712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3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0"/>
            <a:ext cx="1727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1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9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rot="5400000">
            <a:off x="5905928" y="-5525784"/>
            <a:ext cx="380144" cy="11431712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0"/>
            <a:ext cx="1727200" cy="20574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1811856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      </a:t>
            </a:r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5905928" y="952072"/>
            <a:ext cx="380144" cy="11431712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5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44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0"/>
            <a:ext cx="1727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3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4" r:id="rId2"/>
    <p:sldLayoutId id="2147483745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44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 cstate="hqprint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30000"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ushedge_solid_blue.pn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" y="5194968"/>
            <a:ext cx="12192000" cy="1676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4085" y="64602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bg1"/>
                </a:solidFill>
                <a:latin typeface="ITC Franklin Gothic Std Book Extra Compressed"/>
              </a:defRPr>
            </a:lvl1pPr>
          </a:lstStyle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UVA_Primary_white.eps">
            <a:extLst>
              <a:ext uri="{FF2B5EF4-FFF2-40B4-BE49-F238E27FC236}">
                <a16:creationId xmlns:a16="http://schemas.microsoft.com/office/drawing/2014/main" id="{14E66DA3-969A-1E4A-9C04-CB30DE4BFDE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4180" y="6224048"/>
            <a:ext cx="1645920" cy="4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53" r:id="rId2"/>
    <p:sldLayoutId id="2147483654" r:id="rId3"/>
    <p:sldLayoutId id="2147483656" r:id="rId4"/>
    <p:sldLayoutId id="2147483657" r:id="rId5"/>
    <p:sldLayoutId id="2147483693" r:id="rId6"/>
    <p:sldLayoutId id="2147483692" r:id="rId7"/>
    <p:sldLayoutId id="2147483695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hqprint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30000"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ounds.png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6499"/>
          <a:stretch/>
        </p:blipFill>
        <p:spPr>
          <a:xfrm>
            <a:off x="-1" y="0"/>
            <a:ext cx="12207161" cy="7569200"/>
          </a:xfrm>
          <a:prstGeom prst="rect">
            <a:avLst/>
          </a:prstGeom>
        </p:spPr>
      </p:pic>
      <p:pic>
        <p:nvPicPr>
          <p:cNvPr id="8" name="Picture 7" descr="brushedge_solid_blue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" y="5194968"/>
            <a:ext cx="12192000" cy="1676400"/>
          </a:xfrm>
          <a:prstGeom prst="rect">
            <a:avLst/>
          </a:prstGeom>
        </p:spPr>
      </p:pic>
      <p:pic>
        <p:nvPicPr>
          <p:cNvPr id="9" name="Picture 8" descr="UVA_Primary_white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9029" y="6324412"/>
            <a:ext cx="1804172" cy="3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1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hqprint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30000"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 userDrawn="1"/>
        </p:nvSpPr>
        <p:spPr>
          <a:xfrm>
            <a:off x="-19614" y="5978148"/>
            <a:ext cx="12226775" cy="936363"/>
          </a:xfrm>
          <a:custGeom>
            <a:avLst/>
            <a:gdLst>
              <a:gd name="connsiteX0" fmla="*/ 0 w 9144000"/>
              <a:gd name="connsiteY0" fmla="*/ 0 h 854363"/>
              <a:gd name="connsiteX1" fmla="*/ 9144000 w 9144000"/>
              <a:gd name="connsiteY1" fmla="*/ 0 h 854363"/>
              <a:gd name="connsiteX2" fmla="*/ 9144000 w 9144000"/>
              <a:gd name="connsiteY2" fmla="*/ 854363 h 854363"/>
              <a:gd name="connsiteX3" fmla="*/ 0 w 9144000"/>
              <a:gd name="connsiteY3" fmla="*/ 854363 h 854363"/>
              <a:gd name="connsiteX4" fmla="*/ 0 w 9144000"/>
              <a:gd name="connsiteY4" fmla="*/ 0 h 854363"/>
              <a:gd name="connsiteX0" fmla="*/ 0 w 9182100"/>
              <a:gd name="connsiteY0" fmla="*/ 0 h 854363"/>
              <a:gd name="connsiteX1" fmla="*/ 9182100 w 9182100"/>
              <a:gd name="connsiteY1" fmla="*/ 342900 h 854363"/>
              <a:gd name="connsiteX2" fmla="*/ 9144000 w 9182100"/>
              <a:gd name="connsiteY2" fmla="*/ 854363 h 854363"/>
              <a:gd name="connsiteX3" fmla="*/ 0 w 9182100"/>
              <a:gd name="connsiteY3" fmla="*/ 854363 h 854363"/>
              <a:gd name="connsiteX4" fmla="*/ 0 w 9182100"/>
              <a:gd name="connsiteY4" fmla="*/ 0 h 854363"/>
              <a:gd name="connsiteX0" fmla="*/ 0 w 9144000"/>
              <a:gd name="connsiteY0" fmla="*/ 0 h 854363"/>
              <a:gd name="connsiteX1" fmla="*/ 9104113 w 9144000"/>
              <a:gd name="connsiteY1" fmla="*/ 342900 h 854363"/>
              <a:gd name="connsiteX2" fmla="*/ 9144000 w 9144000"/>
              <a:gd name="connsiteY2" fmla="*/ 854363 h 854363"/>
              <a:gd name="connsiteX3" fmla="*/ 0 w 9144000"/>
              <a:gd name="connsiteY3" fmla="*/ 854363 h 854363"/>
              <a:gd name="connsiteX4" fmla="*/ 0 w 9144000"/>
              <a:gd name="connsiteY4" fmla="*/ 0 h 854363"/>
              <a:gd name="connsiteX0" fmla="*/ 0 w 9148677"/>
              <a:gd name="connsiteY0" fmla="*/ 0 h 854363"/>
              <a:gd name="connsiteX1" fmla="*/ 9148677 w 9148677"/>
              <a:gd name="connsiteY1" fmla="*/ 220361 h 854363"/>
              <a:gd name="connsiteX2" fmla="*/ 9144000 w 9148677"/>
              <a:gd name="connsiteY2" fmla="*/ 854363 h 854363"/>
              <a:gd name="connsiteX3" fmla="*/ 0 w 9148677"/>
              <a:gd name="connsiteY3" fmla="*/ 854363 h 854363"/>
              <a:gd name="connsiteX4" fmla="*/ 0 w 9148677"/>
              <a:gd name="connsiteY4" fmla="*/ 0 h 854363"/>
              <a:gd name="connsiteX0" fmla="*/ 0 w 9155141"/>
              <a:gd name="connsiteY0" fmla="*/ 0 h 887783"/>
              <a:gd name="connsiteX1" fmla="*/ 9148677 w 9155141"/>
              <a:gd name="connsiteY1" fmla="*/ 220361 h 887783"/>
              <a:gd name="connsiteX2" fmla="*/ 9155141 w 9155141"/>
              <a:gd name="connsiteY2" fmla="*/ 887783 h 887783"/>
              <a:gd name="connsiteX3" fmla="*/ 0 w 9155141"/>
              <a:gd name="connsiteY3" fmla="*/ 854363 h 887783"/>
              <a:gd name="connsiteX4" fmla="*/ 0 w 9155141"/>
              <a:gd name="connsiteY4" fmla="*/ 0 h 887783"/>
              <a:gd name="connsiteX0" fmla="*/ 0 w 9155141"/>
              <a:gd name="connsiteY0" fmla="*/ 0 h 887783"/>
              <a:gd name="connsiteX1" fmla="*/ 9148677 w 9155141"/>
              <a:gd name="connsiteY1" fmla="*/ 26126 h 887783"/>
              <a:gd name="connsiteX2" fmla="*/ 9155141 w 9155141"/>
              <a:gd name="connsiteY2" fmla="*/ 887783 h 887783"/>
              <a:gd name="connsiteX3" fmla="*/ 0 w 9155141"/>
              <a:gd name="connsiteY3" fmla="*/ 854363 h 887783"/>
              <a:gd name="connsiteX4" fmla="*/ 0 w 9155141"/>
              <a:gd name="connsiteY4" fmla="*/ 0 h 887783"/>
              <a:gd name="connsiteX0" fmla="*/ 29883 w 9155141"/>
              <a:gd name="connsiteY0" fmla="*/ 257757 h 861657"/>
              <a:gd name="connsiteX1" fmla="*/ 9148677 w 9155141"/>
              <a:gd name="connsiteY1" fmla="*/ 0 h 861657"/>
              <a:gd name="connsiteX2" fmla="*/ 9155141 w 9155141"/>
              <a:gd name="connsiteY2" fmla="*/ 861657 h 861657"/>
              <a:gd name="connsiteX3" fmla="*/ 0 w 9155141"/>
              <a:gd name="connsiteY3" fmla="*/ 828237 h 861657"/>
              <a:gd name="connsiteX4" fmla="*/ 29883 w 9155141"/>
              <a:gd name="connsiteY4" fmla="*/ 257757 h 861657"/>
              <a:gd name="connsiteX0" fmla="*/ 29883 w 9155141"/>
              <a:gd name="connsiteY0" fmla="*/ 332463 h 936363"/>
              <a:gd name="connsiteX1" fmla="*/ 9148677 w 9155141"/>
              <a:gd name="connsiteY1" fmla="*/ 0 h 936363"/>
              <a:gd name="connsiteX2" fmla="*/ 9155141 w 9155141"/>
              <a:gd name="connsiteY2" fmla="*/ 936363 h 936363"/>
              <a:gd name="connsiteX3" fmla="*/ 0 w 9155141"/>
              <a:gd name="connsiteY3" fmla="*/ 902943 h 936363"/>
              <a:gd name="connsiteX4" fmla="*/ 29883 w 9155141"/>
              <a:gd name="connsiteY4" fmla="*/ 332463 h 936363"/>
              <a:gd name="connsiteX0" fmla="*/ 0 w 9170081"/>
              <a:gd name="connsiteY0" fmla="*/ 272698 h 936363"/>
              <a:gd name="connsiteX1" fmla="*/ 9163617 w 9170081"/>
              <a:gd name="connsiteY1" fmla="*/ 0 h 936363"/>
              <a:gd name="connsiteX2" fmla="*/ 9170081 w 9170081"/>
              <a:gd name="connsiteY2" fmla="*/ 936363 h 936363"/>
              <a:gd name="connsiteX3" fmla="*/ 14940 w 9170081"/>
              <a:gd name="connsiteY3" fmla="*/ 902943 h 936363"/>
              <a:gd name="connsiteX4" fmla="*/ 0 w 9170081"/>
              <a:gd name="connsiteY4" fmla="*/ 272698 h 936363"/>
              <a:gd name="connsiteX0" fmla="*/ 0 w 9170081"/>
              <a:gd name="connsiteY0" fmla="*/ 374298 h 936363"/>
              <a:gd name="connsiteX1" fmla="*/ 9163617 w 9170081"/>
              <a:gd name="connsiteY1" fmla="*/ 0 h 936363"/>
              <a:gd name="connsiteX2" fmla="*/ 9170081 w 9170081"/>
              <a:gd name="connsiteY2" fmla="*/ 936363 h 936363"/>
              <a:gd name="connsiteX3" fmla="*/ 14940 w 9170081"/>
              <a:gd name="connsiteY3" fmla="*/ 902943 h 936363"/>
              <a:gd name="connsiteX4" fmla="*/ 0 w 9170081"/>
              <a:gd name="connsiteY4" fmla="*/ 374298 h 93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081" h="936363">
                <a:moveTo>
                  <a:pt x="0" y="374298"/>
                </a:moveTo>
                <a:lnTo>
                  <a:pt x="9163617" y="0"/>
                </a:lnTo>
                <a:cubicBezTo>
                  <a:pt x="9165772" y="222474"/>
                  <a:pt x="9167926" y="713889"/>
                  <a:pt x="9170081" y="936363"/>
                </a:cubicBezTo>
                <a:lnTo>
                  <a:pt x="14940" y="902943"/>
                </a:lnTo>
                <a:lnTo>
                  <a:pt x="0" y="374298"/>
                </a:lnTo>
                <a:close/>
              </a:path>
            </a:pathLst>
          </a:custGeom>
          <a:solidFill>
            <a:srgbClr val="012158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 descr="UVA_Primary_white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9029" y="6324412"/>
            <a:ext cx="1804172" cy="333562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4085" y="64602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bg1"/>
                </a:solidFill>
                <a:latin typeface="ITC Franklin Gothic Std Book Extra Compressed"/>
              </a:defRPr>
            </a:lvl1pPr>
          </a:lstStyle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6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59" r:id="rId2"/>
    <p:sldLayoutId id="2147483660" r:id="rId3"/>
    <p:sldLayoutId id="2147483662" r:id="rId4"/>
    <p:sldLayoutId id="2147483663" r:id="rId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hqprint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30000"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ounds.png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6499"/>
          <a:stretch/>
        </p:blipFill>
        <p:spPr>
          <a:xfrm>
            <a:off x="-1" y="0"/>
            <a:ext cx="12207161" cy="7569200"/>
          </a:xfrm>
          <a:prstGeom prst="rect">
            <a:avLst/>
          </a:prstGeom>
        </p:spPr>
      </p:pic>
      <p:sp>
        <p:nvSpPr>
          <p:cNvPr id="8" name="Rectangle 3"/>
          <p:cNvSpPr/>
          <p:nvPr userDrawn="1"/>
        </p:nvSpPr>
        <p:spPr>
          <a:xfrm>
            <a:off x="-19614" y="5978148"/>
            <a:ext cx="12226775" cy="936363"/>
          </a:xfrm>
          <a:custGeom>
            <a:avLst/>
            <a:gdLst>
              <a:gd name="connsiteX0" fmla="*/ 0 w 9144000"/>
              <a:gd name="connsiteY0" fmla="*/ 0 h 854363"/>
              <a:gd name="connsiteX1" fmla="*/ 9144000 w 9144000"/>
              <a:gd name="connsiteY1" fmla="*/ 0 h 854363"/>
              <a:gd name="connsiteX2" fmla="*/ 9144000 w 9144000"/>
              <a:gd name="connsiteY2" fmla="*/ 854363 h 854363"/>
              <a:gd name="connsiteX3" fmla="*/ 0 w 9144000"/>
              <a:gd name="connsiteY3" fmla="*/ 854363 h 854363"/>
              <a:gd name="connsiteX4" fmla="*/ 0 w 9144000"/>
              <a:gd name="connsiteY4" fmla="*/ 0 h 854363"/>
              <a:gd name="connsiteX0" fmla="*/ 0 w 9182100"/>
              <a:gd name="connsiteY0" fmla="*/ 0 h 854363"/>
              <a:gd name="connsiteX1" fmla="*/ 9182100 w 9182100"/>
              <a:gd name="connsiteY1" fmla="*/ 342900 h 854363"/>
              <a:gd name="connsiteX2" fmla="*/ 9144000 w 9182100"/>
              <a:gd name="connsiteY2" fmla="*/ 854363 h 854363"/>
              <a:gd name="connsiteX3" fmla="*/ 0 w 9182100"/>
              <a:gd name="connsiteY3" fmla="*/ 854363 h 854363"/>
              <a:gd name="connsiteX4" fmla="*/ 0 w 9182100"/>
              <a:gd name="connsiteY4" fmla="*/ 0 h 854363"/>
              <a:gd name="connsiteX0" fmla="*/ 0 w 9144000"/>
              <a:gd name="connsiteY0" fmla="*/ 0 h 854363"/>
              <a:gd name="connsiteX1" fmla="*/ 9104113 w 9144000"/>
              <a:gd name="connsiteY1" fmla="*/ 342900 h 854363"/>
              <a:gd name="connsiteX2" fmla="*/ 9144000 w 9144000"/>
              <a:gd name="connsiteY2" fmla="*/ 854363 h 854363"/>
              <a:gd name="connsiteX3" fmla="*/ 0 w 9144000"/>
              <a:gd name="connsiteY3" fmla="*/ 854363 h 854363"/>
              <a:gd name="connsiteX4" fmla="*/ 0 w 9144000"/>
              <a:gd name="connsiteY4" fmla="*/ 0 h 854363"/>
              <a:gd name="connsiteX0" fmla="*/ 0 w 9148677"/>
              <a:gd name="connsiteY0" fmla="*/ 0 h 854363"/>
              <a:gd name="connsiteX1" fmla="*/ 9148677 w 9148677"/>
              <a:gd name="connsiteY1" fmla="*/ 220361 h 854363"/>
              <a:gd name="connsiteX2" fmla="*/ 9144000 w 9148677"/>
              <a:gd name="connsiteY2" fmla="*/ 854363 h 854363"/>
              <a:gd name="connsiteX3" fmla="*/ 0 w 9148677"/>
              <a:gd name="connsiteY3" fmla="*/ 854363 h 854363"/>
              <a:gd name="connsiteX4" fmla="*/ 0 w 9148677"/>
              <a:gd name="connsiteY4" fmla="*/ 0 h 854363"/>
              <a:gd name="connsiteX0" fmla="*/ 0 w 9155141"/>
              <a:gd name="connsiteY0" fmla="*/ 0 h 887783"/>
              <a:gd name="connsiteX1" fmla="*/ 9148677 w 9155141"/>
              <a:gd name="connsiteY1" fmla="*/ 220361 h 887783"/>
              <a:gd name="connsiteX2" fmla="*/ 9155141 w 9155141"/>
              <a:gd name="connsiteY2" fmla="*/ 887783 h 887783"/>
              <a:gd name="connsiteX3" fmla="*/ 0 w 9155141"/>
              <a:gd name="connsiteY3" fmla="*/ 854363 h 887783"/>
              <a:gd name="connsiteX4" fmla="*/ 0 w 9155141"/>
              <a:gd name="connsiteY4" fmla="*/ 0 h 887783"/>
              <a:gd name="connsiteX0" fmla="*/ 0 w 9155141"/>
              <a:gd name="connsiteY0" fmla="*/ 0 h 887783"/>
              <a:gd name="connsiteX1" fmla="*/ 9148677 w 9155141"/>
              <a:gd name="connsiteY1" fmla="*/ 26126 h 887783"/>
              <a:gd name="connsiteX2" fmla="*/ 9155141 w 9155141"/>
              <a:gd name="connsiteY2" fmla="*/ 887783 h 887783"/>
              <a:gd name="connsiteX3" fmla="*/ 0 w 9155141"/>
              <a:gd name="connsiteY3" fmla="*/ 854363 h 887783"/>
              <a:gd name="connsiteX4" fmla="*/ 0 w 9155141"/>
              <a:gd name="connsiteY4" fmla="*/ 0 h 887783"/>
              <a:gd name="connsiteX0" fmla="*/ 29883 w 9155141"/>
              <a:gd name="connsiteY0" fmla="*/ 257757 h 861657"/>
              <a:gd name="connsiteX1" fmla="*/ 9148677 w 9155141"/>
              <a:gd name="connsiteY1" fmla="*/ 0 h 861657"/>
              <a:gd name="connsiteX2" fmla="*/ 9155141 w 9155141"/>
              <a:gd name="connsiteY2" fmla="*/ 861657 h 861657"/>
              <a:gd name="connsiteX3" fmla="*/ 0 w 9155141"/>
              <a:gd name="connsiteY3" fmla="*/ 828237 h 861657"/>
              <a:gd name="connsiteX4" fmla="*/ 29883 w 9155141"/>
              <a:gd name="connsiteY4" fmla="*/ 257757 h 861657"/>
              <a:gd name="connsiteX0" fmla="*/ 29883 w 9155141"/>
              <a:gd name="connsiteY0" fmla="*/ 332463 h 936363"/>
              <a:gd name="connsiteX1" fmla="*/ 9148677 w 9155141"/>
              <a:gd name="connsiteY1" fmla="*/ 0 h 936363"/>
              <a:gd name="connsiteX2" fmla="*/ 9155141 w 9155141"/>
              <a:gd name="connsiteY2" fmla="*/ 936363 h 936363"/>
              <a:gd name="connsiteX3" fmla="*/ 0 w 9155141"/>
              <a:gd name="connsiteY3" fmla="*/ 902943 h 936363"/>
              <a:gd name="connsiteX4" fmla="*/ 29883 w 9155141"/>
              <a:gd name="connsiteY4" fmla="*/ 332463 h 936363"/>
              <a:gd name="connsiteX0" fmla="*/ 0 w 9170081"/>
              <a:gd name="connsiteY0" fmla="*/ 272698 h 936363"/>
              <a:gd name="connsiteX1" fmla="*/ 9163617 w 9170081"/>
              <a:gd name="connsiteY1" fmla="*/ 0 h 936363"/>
              <a:gd name="connsiteX2" fmla="*/ 9170081 w 9170081"/>
              <a:gd name="connsiteY2" fmla="*/ 936363 h 936363"/>
              <a:gd name="connsiteX3" fmla="*/ 14940 w 9170081"/>
              <a:gd name="connsiteY3" fmla="*/ 902943 h 936363"/>
              <a:gd name="connsiteX4" fmla="*/ 0 w 9170081"/>
              <a:gd name="connsiteY4" fmla="*/ 272698 h 936363"/>
              <a:gd name="connsiteX0" fmla="*/ 0 w 9170081"/>
              <a:gd name="connsiteY0" fmla="*/ 374298 h 936363"/>
              <a:gd name="connsiteX1" fmla="*/ 9163617 w 9170081"/>
              <a:gd name="connsiteY1" fmla="*/ 0 h 936363"/>
              <a:gd name="connsiteX2" fmla="*/ 9170081 w 9170081"/>
              <a:gd name="connsiteY2" fmla="*/ 936363 h 936363"/>
              <a:gd name="connsiteX3" fmla="*/ 14940 w 9170081"/>
              <a:gd name="connsiteY3" fmla="*/ 902943 h 936363"/>
              <a:gd name="connsiteX4" fmla="*/ 0 w 9170081"/>
              <a:gd name="connsiteY4" fmla="*/ 374298 h 93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081" h="936363">
                <a:moveTo>
                  <a:pt x="0" y="374298"/>
                </a:moveTo>
                <a:lnTo>
                  <a:pt x="9163617" y="0"/>
                </a:lnTo>
                <a:cubicBezTo>
                  <a:pt x="9165772" y="222474"/>
                  <a:pt x="9167926" y="713889"/>
                  <a:pt x="9170081" y="936363"/>
                </a:cubicBezTo>
                <a:lnTo>
                  <a:pt x="14940" y="902943"/>
                </a:lnTo>
                <a:lnTo>
                  <a:pt x="0" y="374298"/>
                </a:lnTo>
                <a:close/>
              </a:path>
            </a:pathLst>
          </a:custGeom>
          <a:solidFill>
            <a:srgbClr val="012158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 descr="UVA_Primary_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9029" y="6324412"/>
            <a:ext cx="1804172" cy="3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hqprint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30000"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 userDrawn="1"/>
        </p:nvSpPr>
        <p:spPr>
          <a:xfrm>
            <a:off x="-19614" y="5978148"/>
            <a:ext cx="12226775" cy="936363"/>
          </a:xfrm>
          <a:custGeom>
            <a:avLst/>
            <a:gdLst>
              <a:gd name="connsiteX0" fmla="*/ 0 w 9144000"/>
              <a:gd name="connsiteY0" fmla="*/ 0 h 854363"/>
              <a:gd name="connsiteX1" fmla="*/ 9144000 w 9144000"/>
              <a:gd name="connsiteY1" fmla="*/ 0 h 854363"/>
              <a:gd name="connsiteX2" fmla="*/ 9144000 w 9144000"/>
              <a:gd name="connsiteY2" fmla="*/ 854363 h 854363"/>
              <a:gd name="connsiteX3" fmla="*/ 0 w 9144000"/>
              <a:gd name="connsiteY3" fmla="*/ 854363 h 854363"/>
              <a:gd name="connsiteX4" fmla="*/ 0 w 9144000"/>
              <a:gd name="connsiteY4" fmla="*/ 0 h 854363"/>
              <a:gd name="connsiteX0" fmla="*/ 0 w 9182100"/>
              <a:gd name="connsiteY0" fmla="*/ 0 h 854363"/>
              <a:gd name="connsiteX1" fmla="*/ 9182100 w 9182100"/>
              <a:gd name="connsiteY1" fmla="*/ 342900 h 854363"/>
              <a:gd name="connsiteX2" fmla="*/ 9144000 w 9182100"/>
              <a:gd name="connsiteY2" fmla="*/ 854363 h 854363"/>
              <a:gd name="connsiteX3" fmla="*/ 0 w 9182100"/>
              <a:gd name="connsiteY3" fmla="*/ 854363 h 854363"/>
              <a:gd name="connsiteX4" fmla="*/ 0 w 9182100"/>
              <a:gd name="connsiteY4" fmla="*/ 0 h 854363"/>
              <a:gd name="connsiteX0" fmla="*/ 0 w 9144000"/>
              <a:gd name="connsiteY0" fmla="*/ 0 h 854363"/>
              <a:gd name="connsiteX1" fmla="*/ 9104113 w 9144000"/>
              <a:gd name="connsiteY1" fmla="*/ 342900 h 854363"/>
              <a:gd name="connsiteX2" fmla="*/ 9144000 w 9144000"/>
              <a:gd name="connsiteY2" fmla="*/ 854363 h 854363"/>
              <a:gd name="connsiteX3" fmla="*/ 0 w 9144000"/>
              <a:gd name="connsiteY3" fmla="*/ 854363 h 854363"/>
              <a:gd name="connsiteX4" fmla="*/ 0 w 9144000"/>
              <a:gd name="connsiteY4" fmla="*/ 0 h 854363"/>
              <a:gd name="connsiteX0" fmla="*/ 0 w 9148677"/>
              <a:gd name="connsiteY0" fmla="*/ 0 h 854363"/>
              <a:gd name="connsiteX1" fmla="*/ 9148677 w 9148677"/>
              <a:gd name="connsiteY1" fmla="*/ 220361 h 854363"/>
              <a:gd name="connsiteX2" fmla="*/ 9144000 w 9148677"/>
              <a:gd name="connsiteY2" fmla="*/ 854363 h 854363"/>
              <a:gd name="connsiteX3" fmla="*/ 0 w 9148677"/>
              <a:gd name="connsiteY3" fmla="*/ 854363 h 854363"/>
              <a:gd name="connsiteX4" fmla="*/ 0 w 9148677"/>
              <a:gd name="connsiteY4" fmla="*/ 0 h 854363"/>
              <a:gd name="connsiteX0" fmla="*/ 0 w 9155141"/>
              <a:gd name="connsiteY0" fmla="*/ 0 h 887783"/>
              <a:gd name="connsiteX1" fmla="*/ 9148677 w 9155141"/>
              <a:gd name="connsiteY1" fmla="*/ 220361 h 887783"/>
              <a:gd name="connsiteX2" fmla="*/ 9155141 w 9155141"/>
              <a:gd name="connsiteY2" fmla="*/ 887783 h 887783"/>
              <a:gd name="connsiteX3" fmla="*/ 0 w 9155141"/>
              <a:gd name="connsiteY3" fmla="*/ 854363 h 887783"/>
              <a:gd name="connsiteX4" fmla="*/ 0 w 9155141"/>
              <a:gd name="connsiteY4" fmla="*/ 0 h 887783"/>
              <a:gd name="connsiteX0" fmla="*/ 0 w 9155141"/>
              <a:gd name="connsiteY0" fmla="*/ 0 h 887783"/>
              <a:gd name="connsiteX1" fmla="*/ 9148677 w 9155141"/>
              <a:gd name="connsiteY1" fmla="*/ 26126 h 887783"/>
              <a:gd name="connsiteX2" fmla="*/ 9155141 w 9155141"/>
              <a:gd name="connsiteY2" fmla="*/ 887783 h 887783"/>
              <a:gd name="connsiteX3" fmla="*/ 0 w 9155141"/>
              <a:gd name="connsiteY3" fmla="*/ 854363 h 887783"/>
              <a:gd name="connsiteX4" fmla="*/ 0 w 9155141"/>
              <a:gd name="connsiteY4" fmla="*/ 0 h 887783"/>
              <a:gd name="connsiteX0" fmla="*/ 29883 w 9155141"/>
              <a:gd name="connsiteY0" fmla="*/ 257757 h 861657"/>
              <a:gd name="connsiteX1" fmla="*/ 9148677 w 9155141"/>
              <a:gd name="connsiteY1" fmla="*/ 0 h 861657"/>
              <a:gd name="connsiteX2" fmla="*/ 9155141 w 9155141"/>
              <a:gd name="connsiteY2" fmla="*/ 861657 h 861657"/>
              <a:gd name="connsiteX3" fmla="*/ 0 w 9155141"/>
              <a:gd name="connsiteY3" fmla="*/ 828237 h 861657"/>
              <a:gd name="connsiteX4" fmla="*/ 29883 w 9155141"/>
              <a:gd name="connsiteY4" fmla="*/ 257757 h 861657"/>
              <a:gd name="connsiteX0" fmla="*/ 29883 w 9155141"/>
              <a:gd name="connsiteY0" fmla="*/ 332463 h 936363"/>
              <a:gd name="connsiteX1" fmla="*/ 9148677 w 9155141"/>
              <a:gd name="connsiteY1" fmla="*/ 0 h 936363"/>
              <a:gd name="connsiteX2" fmla="*/ 9155141 w 9155141"/>
              <a:gd name="connsiteY2" fmla="*/ 936363 h 936363"/>
              <a:gd name="connsiteX3" fmla="*/ 0 w 9155141"/>
              <a:gd name="connsiteY3" fmla="*/ 902943 h 936363"/>
              <a:gd name="connsiteX4" fmla="*/ 29883 w 9155141"/>
              <a:gd name="connsiteY4" fmla="*/ 332463 h 936363"/>
              <a:gd name="connsiteX0" fmla="*/ 0 w 9170081"/>
              <a:gd name="connsiteY0" fmla="*/ 272698 h 936363"/>
              <a:gd name="connsiteX1" fmla="*/ 9163617 w 9170081"/>
              <a:gd name="connsiteY1" fmla="*/ 0 h 936363"/>
              <a:gd name="connsiteX2" fmla="*/ 9170081 w 9170081"/>
              <a:gd name="connsiteY2" fmla="*/ 936363 h 936363"/>
              <a:gd name="connsiteX3" fmla="*/ 14940 w 9170081"/>
              <a:gd name="connsiteY3" fmla="*/ 902943 h 936363"/>
              <a:gd name="connsiteX4" fmla="*/ 0 w 9170081"/>
              <a:gd name="connsiteY4" fmla="*/ 272698 h 936363"/>
              <a:gd name="connsiteX0" fmla="*/ 0 w 9170081"/>
              <a:gd name="connsiteY0" fmla="*/ 374298 h 936363"/>
              <a:gd name="connsiteX1" fmla="*/ 9163617 w 9170081"/>
              <a:gd name="connsiteY1" fmla="*/ 0 h 936363"/>
              <a:gd name="connsiteX2" fmla="*/ 9170081 w 9170081"/>
              <a:gd name="connsiteY2" fmla="*/ 936363 h 936363"/>
              <a:gd name="connsiteX3" fmla="*/ 14940 w 9170081"/>
              <a:gd name="connsiteY3" fmla="*/ 902943 h 936363"/>
              <a:gd name="connsiteX4" fmla="*/ 0 w 9170081"/>
              <a:gd name="connsiteY4" fmla="*/ 374298 h 93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081" h="936363">
                <a:moveTo>
                  <a:pt x="0" y="374298"/>
                </a:moveTo>
                <a:lnTo>
                  <a:pt x="9163617" y="0"/>
                </a:lnTo>
                <a:cubicBezTo>
                  <a:pt x="9165772" y="222474"/>
                  <a:pt x="9167926" y="713889"/>
                  <a:pt x="9170081" y="936363"/>
                </a:cubicBezTo>
                <a:lnTo>
                  <a:pt x="14940" y="902943"/>
                </a:lnTo>
                <a:lnTo>
                  <a:pt x="0" y="374298"/>
                </a:lnTo>
                <a:close/>
              </a:path>
            </a:pathLst>
          </a:custGeom>
          <a:solidFill>
            <a:srgbClr val="012158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6"/>
          <p:cNvSpPr/>
          <p:nvPr userDrawn="1"/>
        </p:nvSpPr>
        <p:spPr>
          <a:xfrm>
            <a:off x="2" y="1"/>
            <a:ext cx="12193733" cy="996305"/>
          </a:xfrm>
          <a:custGeom>
            <a:avLst/>
            <a:gdLst>
              <a:gd name="connsiteX0" fmla="*/ 0 w 9144000"/>
              <a:gd name="connsiteY0" fmla="*/ 0 h 727363"/>
              <a:gd name="connsiteX1" fmla="*/ 9144000 w 9144000"/>
              <a:gd name="connsiteY1" fmla="*/ 0 h 727363"/>
              <a:gd name="connsiteX2" fmla="*/ 9144000 w 9144000"/>
              <a:gd name="connsiteY2" fmla="*/ 727363 h 727363"/>
              <a:gd name="connsiteX3" fmla="*/ 0 w 9144000"/>
              <a:gd name="connsiteY3" fmla="*/ 727363 h 727363"/>
              <a:gd name="connsiteX4" fmla="*/ 0 w 9144000"/>
              <a:gd name="connsiteY4" fmla="*/ 0 h 727363"/>
              <a:gd name="connsiteX0" fmla="*/ 0 w 9155759"/>
              <a:gd name="connsiteY0" fmla="*/ 0 h 927253"/>
              <a:gd name="connsiteX1" fmla="*/ 9144000 w 9155759"/>
              <a:gd name="connsiteY1" fmla="*/ 0 h 927253"/>
              <a:gd name="connsiteX2" fmla="*/ 9155759 w 9155759"/>
              <a:gd name="connsiteY2" fmla="*/ 927253 h 927253"/>
              <a:gd name="connsiteX3" fmla="*/ 0 w 9155759"/>
              <a:gd name="connsiteY3" fmla="*/ 727363 h 927253"/>
              <a:gd name="connsiteX4" fmla="*/ 0 w 9155759"/>
              <a:gd name="connsiteY4" fmla="*/ 0 h 927253"/>
              <a:gd name="connsiteX0" fmla="*/ 0 w 9155759"/>
              <a:gd name="connsiteY0" fmla="*/ 0 h 936540"/>
              <a:gd name="connsiteX1" fmla="*/ 9144000 w 9155759"/>
              <a:gd name="connsiteY1" fmla="*/ 0 h 936540"/>
              <a:gd name="connsiteX2" fmla="*/ 9155759 w 9155759"/>
              <a:gd name="connsiteY2" fmla="*/ 927253 h 936540"/>
              <a:gd name="connsiteX3" fmla="*/ 29883 w 9155759"/>
              <a:gd name="connsiteY3" fmla="*/ 936540 h 936540"/>
              <a:gd name="connsiteX4" fmla="*/ 0 w 9155759"/>
              <a:gd name="connsiteY4" fmla="*/ 0 h 936540"/>
              <a:gd name="connsiteX0" fmla="*/ 0 w 9170700"/>
              <a:gd name="connsiteY0" fmla="*/ 0 h 936540"/>
              <a:gd name="connsiteX1" fmla="*/ 9144000 w 9170700"/>
              <a:gd name="connsiteY1" fmla="*/ 0 h 936540"/>
              <a:gd name="connsiteX2" fmla="*/ 9170700 w 9170700"/>
              <a:gd name="connsiteY2" fmla="*/ 747959 h 936540"/>
              <a:gd name="connsiteX3" fmla="*/ 29883 w 9170700"/>
              <a:gd name="connsiteY3" fmla="*/ 936540 h 936540"/>
              <a:gd name="connsiteX4" fmla="*/ 0 w 9170700"/>
              <a:gd name="connsiteY4" fmla="*/ 0 h 936540"/>
              <a:gd name="connsiteX0" fmla="*/ 44823 w 9215523"/>
              <a:gd name="connsiteY0" fmla="*/ 0 h 1041128"/>
              <a:gd name="connsiteX1" fmla="*/ 9188823 w 9215523"/>
              <a:gd name="connsiteY1" fmla="*/ 0 h 1041128"/>
              <a:gd name="connsiteX2" fmla="*/ 9215523 w 9215523"/>
              <a:gd name="connsiteY2" fmla="*/ 747959 h 1041128"/>
              <a:gd name="connsiteX3" fmla="*/ 0 w 9215523"/>
              <a:gd name="connsiteY3" fmla="*/ 1041128 h 1041128"/>
              <a:gd name="connsiteX4" fmla="*/ 44823 w 9215523"/>
              <a:gd name="connsiteY4" fmla="*/ 0 h 1041128"/>
              <a:gd name="connsiteX0" fmla="*/ 0 w 9170700"/>
              <a:gd name="connsiteY0" fmla="*/ 0 h 921599"/>
              <a:gd name="connsiteX1" fmla="*/ 9144000 w 9170700"/>
              <a:gd name="connsiteY1" fmla="*/ 0 h 921599"/>
              <a:gd name="connsiteX2" fmla="*/ 9170700 w 9170700"/>
              <a:gd name="connsiteY2" fmla="*/ 747959 h 921599"/>
              <a:gd name="connsiteX3" fmla="*/ 14942 w 9170700"/>
              <a:gd name="connsiteY3" fmla="*/ 921599 h 921599"/>
              <a:gd name="connsiteX4" fmla="*/ 0 w 9170700"/>
              <a:gd name="connsiteY4" fmla="*/ 0 h 921599"/>
              <a:gd name="connsiteX0" fmla="*/ 0 w 9170700"/>
              <a:gd name="connsiteY0" fmla="*/ 0 h 891717"/>
              <a:gd name="connsiteX1" fmla="*/ 9144000 w 9170700"/>
              <a:gd name="connsiteY1" fmla="*/ 0 h 891717"/>
              <a:gd name="connsiteX2" fmla="*/ 9170700 w 9170700"/>
              <a:gd name="connsiteY2" fmla="*/ 747959 h 891717"/>
              <a:gd name="connsiteX3" fmla="*/ 1 w 9170700"/>
              <a:gd name="connsiteY3" fmla="*/ 891717 h 891717"/>
              <a:gd name="connsiteX4" fmla="*/ 0 w 9170700"/>
              <a:gd name="connsiteY4" fmla="*/ 0 h 891717"/>
              <a:gd name="connsiteX0" fmla="*/ 0 w 9170700"/>
              <a:gd name="connsiteY0" fmla="*/ 0 h 891717"/>
              <a:gd name="connsiteX1" fmla="*/ 9144000 w 9170700"/>
              <a:gd name="connsiteY1" fmla="*/ 0 h 891717"/>
              <a:gd name="connsiteX2" fmla="*/ 9170700 w 9170700"/>
              <a:gd name="connsiteY2" fmla="*/ 628429 h 891717"/>
              <a:gd name="connsiteX3" fmla="*/ 1 w 9170700"/>
              <a:gd name="connsiteY3" fmla="*/ 891717 h 891717"/>
              <a:gd name="connsiteX4" fmla="*/ 0 w 9170700"/>
              <a:gd name="connsiteY4" fmla="*/ 0 h 891717"/>
              <a:gd name="connsiteX0" fmla="*/ 0 w 9170700"/>
              <a:gd name="connsiteY0" fmla="*/ 0 h 996305"/>
              <a:gd name="connsiteX1" fmla="*/ 9144000 w 9170700"/>
              <a:gd name="connsiteY1" fmla="*/ 0 h 996305"/>
              <a:gd name="connsiteX2" fmla="*/ 9170700 w 9170700"/>
              <a:gd name="connsiteY2" fmla="*/ 628429 h 996305"/>
              <a:gd name="connsiteX3" fmla="*/ 1 w 9170700"/>
              <a:gd name="connsiteY3" fmla="*/ 996305 h 996305"/>
              <a:gd name="connsiteX4" fmla="*/ 0 w 9170700"/>
              <a:gd name="connsiteY4" fmla="*/ 0 h 996305"/>
              <a:gd name="connsiteX0" fmla="*/ 0 w 9170700"/>
              <a:gd name="connsiteY0" fmla="*/ 0 h 996305"/>
              <a:gd name="connsiteX1" fmla="*/ 9144000 w 9170700"/>
              <a:gd name="connsiteY1" fmla="*/ 0 h 996305"/>
              <a:gd name="connsiteX2" fmla="*/ 9170700 w 9170700"/>
              <a:gd name="connsiteY2" fmla="*/ 553724 h 996305"/>
              <a:gd name="connsiteX3" fmla="*/ 1 w 9170700"/>
              <a:gd name="connsiteY3" fmla="*/ 996305 h 996305"/>
              <a:gd name="connsiteX4" fmla="*/ 0 w 9170700"/>
              <a:gd name="connsiteY4" fmla="*/ 0 h 996305"/>
              <a:gd name="connsiteX0" fmla="*/ 0 w 9144000"/>
              <a:gd name="connsiteY0" fmla="*/ 0 h 996305"/>
              <a:gd name="connsiteX1" fmla="*/ 9144000 w 9144000"/>
              <a:gd name="connsiteY1" fmla="*/ 0 h 996305"/>
              <a:gd name="connsiteX2" fmla="*/ 9132600 w 9144000"/>
              <a:gd name="connsiteY2" fmla="*/ 566424 h 996305"/>
              <a:gd name="connsiteX3" fmla="*/ 1 w 9144000"/>
              <a:gd name="connsiteY3" fmla="*/ 996305 h 996305"/>
              <a:gd name="connsiteX4" fmla="*/ 0 w 9144000"/>
              <a:gd name="connsiteY4" fmla="*/ 0 h 996305"/>
              <a:gd name="connsiteX0" fmla="*/ 0 w 9145300"/>
              <a:gd name="connsiteY0" fmla="*/ 0 h 996305"/>
              <a:gd name="connsiteX1" fmla="*/ 9144000 w 9145300"/>
              <a:gd name="connsiteY1" fmla="*/ 0 h 996305"/>
              <a:gd name="connsiteX2" fmla="*/ 9145300 w 9145300"/>
              <a:gd name="connsiteY2" fmla="*/ 566424 h 996305"/>
              <a:gd name="connsiteX3" fmla="*/ 1 w 9145300"/>
              <a:gd name="connsiteY3" fmla="*/ 996305 h 996305"/>
              <a:gd name="connsiteX4" fmla="*/ 0 w 9145300"/>
              <a:gd name="connsiteY4" fmla="*/ 0 h 99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5300" h="996305">
                <a:moveTo>
                  <a:pt x="0" y="0"/>
                </a:moveTo>
                <a:lnTo>
                  <a:pt x="9144000" y="0"/>
                </a:lnTo>
                <a:cubicBezTo>
                  <a:pt x="9144433" y="188808"/>
                  <a:pt x="9144867" y="377616"/>
                  <a:pt x="9145300" y="566424"/>
                </a:cubicBezTo>
                <a:lnTo>
                  <a:pt x="1" y="996305"/>
                </a:lnTo>
                <a:cubicBezTo>
                  <a:pt x="1" y="699066"/>
                  <a:pt x="0" y="297239"/>
                  <a:pt x="0" y="0"/>
                </a:cubicBezTo>
                <a:close/>
              </a:path>
            </a:pathLst>
          </a:custGeom>
          <a:solidFill>
            <a:srgbClr val="012158"/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 descr="UVA_Primary_white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941" y="277922"/>
            <a:ext cx="1877883" cy="34719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4085" y="64602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bg1"/>
                </a:solidFill>
                <a:latin typeface="ITC Franklin Gothic Std Book Extra Compressed"/>
              </a:defRPr>
            </a:lvl1pPr>
          </a:lstStyle>
          <a:p>
            <a:fld id="{0F418C06-167A-E646-9EF6-18275B625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9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5" r:id="rId2"/>
    <p:sldLayoutId id="2147483666" r:id="rId3"/>
    <p:sldLayoutId id="2147483668" r:id="rId4"/>
    <p:sldLayoutId id="2147483669" r:id="rId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hqprint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30000"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ounds.png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6499"/>
          <a:stretch/>
        </p:blipFill>
        <p:spPr>
          <a:xfrm>
            <a:off x="-1" y="0"/>
            <a:ext cx="12207161" cy="7569200"/>
          </a:xfrm>
          <a:prstGeom prst="rect">
            <a:avLst/>
          </a:prstGeom>
        </p:spPr>
      </p:pic>
      <p:pic>
        <p:nvPicPr>
          <p:cNvPr id="8" name="Picture 7" descr="grounds.png"/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6499"/>
          <a:stretch/>
        </p:blipFill>
        <p:spPr>
          <a:xfrm>
            <a:off x="-19614" y="457200"/>
            <a:ext cx="12211615" cy="6974051"/>
          </a:xfrm>
          <a:prstGeom prst="rect">
            <a:avLst/>
          </a:prstGeom>
        </p:spPr>
      </p:pic>
      <p:sp>
        <p:nvSpPr>
          <p:cNvPr id="9" name="Rectangle 3"/>
          <p:cNvSpPr/>
          <p:nvPr userDrawn="1"/>
        </p:nvSpPr>
        <p:spPr>
          <a:xfrm>
            <a:off x="-19614" y="5978148"/>
            <a:ext cx="12226775" cy="936363"/>
          </a:xfrm>
          <a:custGeom>
            <a:avLst/>
            <a:gdLst>
              <a:gd name="connsiteX0" fmla="*/ 0 w 9144000"/>
              <a:gd name="connsiteY0" fmla="*/ 0 h 854363"/>
              <a:gd name="connsiteX1" fmla="*/ 9144000 w 9144000"/>
              <a:gd name="connsiteY1" fmla="*/ 0 h 854363"/>
              <a:gd name="connsiteX2" fmla="*/ 9144000 w 9144000"/>
              <a:gd name="connsiteY2" fmla="*/ 854363 h 854363"/>
              <a:gd name="connsiteX3" fmla="*/ 0 w 9144000"/>
              <a:gd name="connsiteY3" fmla="*/ 854363 h 854363"/>
              <a:gd name="connsiteX4" fmla="*/ 0 w 9144000"/>
              <a:gd name="connsiteY4" fmla="*/ 0 h 854363"/>
              <a:gd name="connsiteX0" fmla="*/ 0 w 9182100"/>
              <a:gd name="connsiteY0" fmla="*/ 0 h 854363"/>
              <a:gd name="connsiteX1" fmla="*/ 9182100 w 9182100"/>
              <a:gd name="connsiteY1" fmla="*/ 342900 h 854363"/>
              <a:gd name="connsiteX2" fmla="*/ 9144000 w 9182100"/>
              <a:gd name="connsiteY2" fmla="*/ 854363 h 854363"/>
              <a:gd name="connsiteX3" fmla="*/ 0 w 9182100"/>
              <a:gd name="connsiteY3" fmla="*/ 854363 h 854363"/>
              <a:gd name="connsiteX4" fmla="*/ 0 w 9182100"/>
              <a:gd name="connsiteY4" fmla="*/ 0 h 854363"/>
              <a:gd name="connsiteX0" fmla="*/ 0 w 9144000"/>
              <a:gd name="connsiteY0" fmla="*/ 0 h 854363"/>
              <a:gd name="connsiteX1" fmla="*/ 9104113 w 9144000"/>
              <a:gd name="connsiteY1" fmla="*/ 342900 h 854363"/>
              <a:gd name="connsiteX2" fmla="*/ 9144000 w 9144000"/>
              <a:gd name="connsiteY2" fmla="*/ 854363 h 854363"/>
              <a:gd name="connsiteX3" fmla="*/ 0 w 9144000"/>
              <a:gd name="connsiteY3" fmla="*/ 854363 h 854363"/>
              <a:gd name="connsiteX4" fmla="*/ 0 w 9144000"/>
              <a:gd name="connsiteY4" fmla="*/ 0 h 854363"/>
              <a:gd name="connsiteX0" fmla="*/ 0 w 9148677"/>
              <a:gd name="connsiteY0" fmla="*/ 0 h 854363"/>
              <a:gd name="connsiteX1" fmla="*/ 9148677 w 9148677"/>
              <a:gd name="connsiteY1" fmla="*/ 220361 h 854363"/>
              <a:gd name="connsiteX2" fmla="*/ 9144000 w 9148677"/>
              <a:gd name="connsiteY2" fmla="*/ 854363 h 854363"/>
              <a:gd name="connsiteX3" fmla="*/ 0 w 9148677"/>
              <a:gd name="connsiteY3" fmla="*/ 854363 h 854363"/>
              <a:gd name="connsiteX4" fmla="*/ 0 w 9148677"/>
              <a:gd name="connsiteY4" fmla="*/ 0 h 854363"/>
              <a:gd name="connsiteX0" fmla="*/ 0 w 9155141"/>
              <a:gd name="connsiteY0" fmla="*/ 0 h 887783"/>
              <a:gd name="connsiteX1" fmla="*/ 9148677 w 9155141"/>
              <a:gd name="connsiteY1" fmla="*/ 220361 h 887783"/>
              <a:gd name="connsiteX2" fmla="*/ 9155141 w 9155141"/>
              <a:gd name="connsiteY2" fmla="*/ 887783 h 887783"/>
              <a:gd name="connsiteX3" fmla="*/ 0 w 9155141"/>
              <a:gd name="connsiteY3" fmla="*/ 854363 h 887783"/>
              <a:gd name="connsiteX4" fmla="*/ 0 w 9155141"/>
              <a:gd name="connsiteY4" fmla="*/ 0 h 887783"/>
              <a:gd name="connsiteX0" fmla="*/ 0 w 9155141"/>
              <a:gd name="connsiteY0" fmla="*/ 0 h 887783"/>
              <a:gd name="connsiteX1" fmla="*/ 9148677 w 9155141"/>
              <a:gd name="connsiteY1" fmla="*/ 26126 h 887783"/>
              <a:gd name="connsiteX2" fmla="*/ 9155141 w 9155141"/>
              <a:gd name="connsiteY2" fmla="*/ 887783 h 887783"/>
              <a:gd name="connsiteX3" fmla="*/ 0 w 9155141"/>
              <a:gd name="connsiteY3" fmla="*/ 854363 h 887783"/>
              <a:gd name="connsiteX4" fmla="*/ 0 w 9155141"/>
              <a:gd name="connsiteY4" fmla="*/ 0 h 887783"/>
              <a:gd name="connsiteX0" fmla="*/ 29883 w 9155141"/>
              <a:gd name="connsiteY0" fmla="*/ 257757 h 861657"/>
              <a:gd name="connsiteX1" fmla="*/ 9148677 w 9155141"/>
              <a:gd name="connsiteY1" fmla="*/ 0 h 861657"/>
              <a:gd name="connsiteX2" fmla="*/ 9155141 w 9155141"/>
              <a:gd name="connsiteY2" fmla="*/ 861657 h 861657"/>
              <a:gd name="connsiteX3" fmla="*/ 0 w 9155141"/>
              <a:gd name="connsiteY3" fmla="*/ 828237 h 861657"/>
              <a:gd name="connsiteX4" fmla="*/ 29883 w 9155141"/>
              <a:gd name="connsiteY4" fmla="*/ 257757 h 861657"/>
              <a:gd name="connsiteX0" fmla="*/ 29883 w 9155141"/>
              <a:gd name="connsiteY0" fmla="*/ 332463 h 936363"/>
              <a:gd name="connsiteX1" fmla="*/ 9148677 w 9155141"/>
              <a:gd name="connsiteY1" fmla="*/ 0 h 936363"/>
              <a:gd name="connsiteX2" fmla="*/ 9155141 w 9155141"/>
              <a:gd name="connsiteY2" fmla="*/ 936363 h 936363"/>
              <a:gd name="connsiteX3" fmla="*/ 0 w 9155141"/>
              <a:gd name="connsiteY3" fmla="*/ 902943 h 936363"/>
              <a:gd name="connsiteX4" fmla="*/ 29883 w 9155141"/>
              <a:gd name="connsiteY4" fmla="*/ 332463 h 936363"/>
              <a:gd name="connsiteX0" fmla="*/ 0 w 9170081"/>
              <a:gd name="connsiteY0" fmla="*/ 272698 h 936363"/>
              <a:gd name="connsiteX1" fmla="*/ 9163617 w 9170081"/>
              <a:gd name="connsiteY1" fmla="*/ 0 h 936363"/>
              <a:gd name="connsiteX2" fmla="*/ 9170081 w 9170081"/>
              <a:gd name="connsiteY2" fmla="*/ 936363 h 936363"/>
              <a:gd name="connsiteX3" fmla="*/ 14940 w 9170081"/>
              <a:gd name="connsiteY3" fmla="*/ 902943 h 936363"/>
              <a:gd name="connsiteX4" fmla="*/ 0 w 9170081"/>
              <a:gd name="connsiteY4" fmla="*/ 272698 h 936363"/>
              <a:gd name="connsiteX0" fmla="*/ 0 w 9170081"/>
              <a:gd name="connsiteY0" fmla="*/ 374298 h 936363"/>
              <a:gd name="connsiteX1" fmla="*/ 9163617 w 9170081"/>
              <a:gd name="connsiteY1" fmla="*/ 0 h 936363"/>
              <a:gd name="connsiteX2" fmla="*/ 9170081 w 9170081"/>
              <a:gd name="connsiteY2" fmla="*/ 936363 h 936363"/>
              <a:gd name="connsiteX3" fmla="*/ 14940 w 9170081"/>
              <a:gd name="connsiteY3" fmla="*/ 902943 h 936363"/>
              <a:gd name="connsiteX4" fmla="*/ 0 w 9170081"/>
              <a:gd name="connsiteY4" fmla="*/ 374298 h 93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081" h="936363">
                <a:moveTo>
                  <a:pt x="0" y="374298"/>
                </a:moveTo>
                <a:lnTo>
                  <a:pt x="9163617" y="0"/>
                </a:lnTo>
                <a:cubicBezTo>
                  <a:pt x="9165772" y="222474"/>
                  <a:pt x="9167926" y="713889"/>
                  <a:pt x="9170081" y="936363"/>
                </a:cubicBezTo>
                <a:lnTo>
                  <a:pt x="14940" y="902943"/>
                </a:lnTo>
                <a:lnTo>
                  <a:pt x="0" y="374298"/>
                </a:lnTo>
                <a:close/>
              </a:path>
            </a:pathLst>
          </a:custGeom>
          <a:solidFill>
            <a:srgbClr val="012158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6"/>
          <p:cNvSpPr/>
          <p:nvPr userDrawn="1"/>
        </p:nvSpPr>
        <p:spPr>
          <a:xfrm>
            <a:off x="-3507" y="1"/>
            <a:ext cx="12193733" cy="996305"/>
          </a:xfrm>
          <a:custGeom>
            <a:avLst/>
            <a:gdLst>
              <a:gd name="connsiteX0" fmla="*/ 0 w 9144000"/>
              <a:gd name="connsiteY0" fmla="*/ 0 h 727363"/>
              <a:gd name="connsiteX1" fmla="*/ 9144000 w 9144000"/>
              <a:gd name="connsiteY1" fmla="*/ 0 h 727363"/>
              <a:gd name="connsiteX2" fmla="*/ 9144000 w 9144000"/>
              <a:gd name="connsiteY2" fmla="*/ 727363 h 727363"/>
              <a:gd name="connsiteX3" fmla="*/ 0 w 9144000"/>
              <a:gd name="connsiteY3" fmla="*/ 727363 h 727363"/>
              <a:gd name="connsiteX4" fmla="*/ 0 w 9144000"/>
              <a:gd name="connsiteY4" fmla="*/ 0 h 727363"/>
              <a:gd name="connsiteX0" fmla="*/ 0 w 9155759"/>
              <a:gd name="connsiteY0" fmla="*/ 0 h 927253"/>
              <a:gd name="connsiteX1" fmla="*/ 9144000 w 9155759"/>
              <a:gd name="connsiteY1" fmla="*/ 0 h 927253"/>
              <a:gd name="connsiteX2" fmla="*/ 9155759 w 9155759"/>
              <a:gd name="connsiteY2" fmla="*/ 927253 h 927253"/>
              <a:gd name="connsiteX3" fmla="*/ 0 w 9155759"/>
              <a:gd name="connsiteY3" fmla="*/ 727363 h 927253"/>
              <a:gd name="connsiteX4" fmla="*/ 0 w 9155759"/>
              <a:gd name="connsiteY4" fmla="*/ 0 h 927253"/>
              <a:gd name="connsiteX0" fmla="*/ 0 w 9155759"/>
              <a:gd name="connsiteY0" fmla="*/ 0 h 936540"/>
              <a:gd name="connsiteX1" fmla="*/ 9144000 w 9155759"/>
              <a:gd name="connsiteY1" fmla="*/ 0 h 936540"/>
              <a:gd name="connsiteX2" fmla="*/ 9155759 w 9155759"/>
              <a:gd name="connsiteY2" fmla="*/ 927253 h 936540"/>
              <a:gd name="connsiteX3" fmla="*/ 29883 w 9155759"/>
              <a:gd name="connsiteY3" fmla="*/ 936540 h 936540"/>
              <a:gd name="connsiteX4" fmla="*/ 0 w 9155759"/>
              <a:gd name="connsiteY4" fmla="*/ 0 h 936540"/>
              <a:gd name="connsiteX0" fmla="*/ 0 w 9170700"/>
              <a:gd name="connsiteY0" fmla="*/ 0 h 936540"/>
              <a:gd name="connsiteX1" fmla="*/ 9144000 w 9170700"/>
              <a:gd name="connsiteY1" fmla="*/ 0 h 936540"/>
              <a:gd name="connsiteX2" fmla="*/ 9170700 w 9170700"/>
              <a:gd name="connsiteY2" fmla="*/ 747959 h 936540"/>
              <a:gd name="connsiteX3" fmla="*/ 29883 w 9170700"/>
              <a:gd name="connsiteY3" fmla="*/ 936540 h 936540"/>
              <a:gd name="connsiteX4" fmla="*/ 0 w 9170700"/>
              <a:gd name="connsiteY4" fmla="*/ 0 h 936540"/>
              <a:gd name="connsiteX0" fmla="*/ 44823 w 9215523"/>
              <a:gd name="connsiteY0" fmla="*/ 0 h 1041128"/>
              <a:gd name="connsiteX1" fmla="*/ 9188823 w 9215523"/>
              <a:gd name="connsiteY1" fmla="*/ 0 h 1041128"/>
              <a:gd name="connsiteX2" fmla="*/ 9215523 w 9215523"/>
              <a:gd name="connsiteY2" fmla="*/ 747959 h 1041128"/>
              <a:gd name="connsiteX3" fmla="*/ 0 w 9215523"/>
              <a:gd name="connsiteY3" fmla="*/ 1041128 h 1041128"/>
              <a:gd name="connsiteX4" fmla="*/ 44823 w 9215523"/>
              <a:gd name="connsiteY4" fmla="*/ 0 h 1041128"/>
              <a:gd name="connsiteX0" fmla="*/ 0 w 9170700"/>
              <a:gd name="connsiteY0" fmla="*/ 0 h 921599"/>
              <a:gd name="connsiteX1" fmla="*/ 9144000 w 9170700"/>
              <a:gd name="connsiteY1" fmla="*/ 0 h 921599"/>
              <a:gd name="connsiteX2" fmla="*/ 9170700 w 9170700"/>
              <a:gd name="connsiteY2" fmla="*/ 747959 h 921599"/>
              <a:gd name="connsiteX3" fmla="*/ 14942 w 9170700"/>
              <a:gd name="connsiteY3" fmla="*/ 921599 h 921599"/>
              <a:gd name="connsiteX4" fmla="*/ 0 w 9170700"/>
              <a:gd name="connsiteY4" fmla="*/ 0 h 921599"/>
              <a:gd name="connsiteX0" fmla="*/ 0 w 9170700"/>
              <a:gd name="connsiteY0" fmla="*/ 0 h 891717"/>
              <a:gd name="connsiteX1" fmla="*/ 9144000 w 9170700"/>
              <a:gd name="connsiteY1" fmla="*/ 0 h 891717"/>
              <a:gd name="connsiteX2" fmla="*/ 9170700 w 9170700"/>
              <a:gd name="connsiteY2" fmla="*/ 747959 h 891717"/>
              <a:gd name="connsiteX3" fmla="*/ 1 w 9170700"/>
              <a:gd name="connsiteY3" fmla="*/ 891717 h 891717"/>
              <a:gd name="connsiteX4" fmla="*/ 0 w 9170700"/>
              <a:gd name="connsiteY4" fmla="*/ 0 h 891717"/>
              <a:gd name="connsiteX0" fmla="*/ 0 w 9170700"/>
              <a:gd name="connsiteY0" fmla="*/ 0 h 891717"/>
              <a:gd name="connsiteX1" fmla="*/ 9144000 w 9170700"/>
              <a:gd name="connsiteY1" fmla="*/ 0 h 891717"/>
              <a:gd name="connsiteX2" fmla="*/ 9170700 w 9170700"/>
              <a:gd name="connsiteY2" fmla="*/ 628429 h 891717"/>
              <a:gd name="connsiteX3" fmla="*/ 1 w 9170700"/>
              <a:gd name="connsiteY3" fmla="*/ 891717 h 891717"/>
              <a:gd name="connsiteX4" fmla="*/ 0 w 9170700"/>
              <a:gd name="connsiteY4" fmla="*/ 0 h 891717"/>
              <a:gd name="connsiteX0" fmla="*/ 0 w 9170700"/>
              <a:gd name="connsiteY0" fmla="*/ 0 h 996305"/>
              <a:gd name="connsiteX1" fmla="*/ 9144000 w 9170700"/>
              <a:gd name="connsiteY1" fmla="*/ 0 h 996305"/>
              <a:gd name="connsiteX2" fmla="*/ 9170700 w 9170700"/>
              <a:gd name="connsiteY2" fmla="*/ 628429 h 996305"/>
              <a:gd name="connsiteX3" fmla="*/ 1 w 9170700"/>
              <a:gd name="connsiteY3" fmla="*/ 996305 h 996305"/>
              <a:gd name="connsiteX4" fmla="*/ 0 w 9170700"/>
              <a:gd name="connsiteY4" fmla="*/ 0 h 996305"/>
              <a:gd name="connsiteX0" fmla="*/ 0 w 9170700"/>
              <a:gd name="connsiteY0" fmla="*/ 0 h 996305"/>
              <a:gd name="connsiteX1" fmla="*/ 9144000 w 9170700"/>
              <a:gd name="connsiteY1" fmla="*/ 0 h 996305"/>
              <a:gd name="connsiteX2" fmla="*/ 9170700 w 9170700"/>
              <a:gd name="connsiteY2" fmla="*/ 553724 h 996305"/>
              <a:gd name="connsiteX3" fmla="*/ 1 w 9170700"/>
              <a:gd name="connsiteY3" fmla="*/ 996305 h 996305"/>
              <a:gd name="connsiteX4" fmla="*/ 0 w 9170700"/>
              <a:gd name="connsiteY4" fmla="*/ 0 h 996305"/>
              <a:gd name="connsiteX0" fmla="*/ 0 w 9144000"/>
              <a:gd name="connsiteY0" fmla="*/ 0 h 996305"/>
              <a:gd name="connsiteX1" fmla="*/ 9144000 w 9144000"/>
              <a:gd name="connsiteY1" fmla="*/ 0 h 996305"/>
              <a:gd name="connsiteX2" fmla="*/ 9132600 w 9144000"/>
              <a:gd name="connsiteY2" fmla="*/ 566424 h 996305"/>
              <a:gd name="connsiteX3" fmla="*/ 1 w 9144000"/>
              <a:gd name="connsiteY3" fmla="*/ 996305 h 996305"/>
              <a:gd name="connsiteX4" fmla="*/ 0 w 9144000"/>
              <a:gd name="connsiteY4" fmla="*/ 0 h 996305"/>
              <a:gd name="connsiteX0" fmla="*/ 0 w 9145300"/>
              <a:gd name="connsiteY0" fmla="*/ 0 h 996305"/>
              <a:gd name="connsiteX1" fmla="*/ 9144000 w 9145300"/>
              <a:gd name="connsiteY1" fmla="*/ 0 h 996305"/>
              <a:gd name="connsiteX2" fmla="*/ 9145300 w 9145300"/>
              <a:gd name="connsiteY2" fmla="*/ 566424 h 996305"/>
              <a:gd name="connsiteX3" fmla="*/ 1 w 9145300"/>
              <a:gd name="connsiteY3" fmla="*/ 996305 h 996305"/>
              <a:gd name="connsiteX4" fmla="*/ 0 w 9145300"/>
              <a:gd name="connsiteY4" fmla="*/ 0 h 99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5300" h="996305">
                <a:moveTo>
                  <a:pt x="0" y="0"/>
                </a:moveTo>
                <a:lnTo>
                  <a:pt x="9144000" y="0"/>
                </a:lnTo>
                <a:cubicBezTo>
                  <a:pt x="9144433" y="188808"/>
                  <a:pt x="9144867" y="377616"/>
                  <a:pt x="9145300" y="566424"/>
                </a:cubicBezTo>
                <a:lnTo>
                  <a:pt x="1" y="996305"/>
                </a:lnTo>
                <a:cubicBezTo>
                  <a:pt x="1" y="699066"/>
                  <a:pt x="0" y="297239"/>
                  <a:pt x="0" y="0"/>
                </a:cubicBezTo>
                <a:close/>
              </a:path>
            </a:pathLst>
          </a:custGeom>
          <a:solidFill>
            <a:srgbClr val="012158"/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 descr="UVA_Primary_white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367" y="277922"/>
            <a:ext cx="1877883" cy="3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7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hqprint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30000"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53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97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E4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0"/>
            <a:ext cx="1727200" cy="2057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82669" y="5126805"/>
            <a:ext cx="1603756" cy="10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95270E-8C3F-CC40-A6E0-900918F530D2}"/>
              </a:ext>
            </a:extLst>
          </p:cNvPr>
          <p:cNvSpPr/>
          <p:nvPr/>
        </p:nvSpPr>
        <p:spPr>
          <a:xfrm>
            <a:off x="5967600" y="3213557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webkit-standard"/>
                <a:ea typeface="+mn-ea"/>
                <a:cs typeface="+mn-cs"/>
                <a:sym typeface="Helvetica Light"/>
              </a:rPr>
              <a:t> </a:t>
            </a:r>
            <a:endParaRPr kumimoji="0" lang="en-US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ea typeface="+mn-ea"/>
              <a:cs typeface="+mn-cs"/>
              <a:sym typeface="Helvetica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3E1BB6-F7A1-DA4A-A519-FFFF508ED808}"/>
              </a:ext>
            </a:extLst>
          </p:cNvPr>
          <p:cNvSpPr/>
          <p:nvPr/>
        </p:nvSpPr>
        <p:spPr>
          <a:xfrm>
            <a:off x="5047861" y="4949344"/>
            <a:ext cx="2640563" cy="1507439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PRESENTATION TITLE HERE"/>
          <p:cNvSpPr txBox="1">
            <a:spLocks noGrp="1"/>
          </p:cNvSpPr>
          <p:nvPr>
            <p:ph type="body" sz="quarter" idx="11"/>
          </p:nvPr>
        </p:nvSpPr>
        <p:spPr>
          <a:xfrm>
            <a:off x="1641232" y="1735613"/>
            <a:ext cx="9293182" cy="1759910"/>
          </a:xfrm>
          <a:prstGeom prst="rect">
            <a:avLst/>
          </a:prstGeom>
        </p:spPr>
        <p:txBody>
          <a:bodyPr/>
          <a:lstStyle/>
          <a:p>
            <a:pPr>
              <a:defRPr sz="8800"/>
            </a:pPr>
            <a:r>
              <a:rPr lang="en-US" sz="4400" cap="none" dirty="0">
                <a:latin typeface="ITC Franklin Gothic Std Demi Co" panose="020B0504030503020204" pitchFamily="34" charset="0"/>
              </a:rPr>
              <a:t>Exploratory Data Analysis</a:t>
            </a:r>
            <a:endParaRPr lang="en-US" sz="6000" cap="none" dirty="0">
              <a:latin typeface="ITC Franklin Gothic Std Demi Co" panose="020B0504030503020204" pitchFamily="34" charset="0"/>
            </a:endParaRPr>
          </a:p>
          <a:p>
            <a:pPr>
              <a:defRPr sz="8800"/>
            </a:pPr>
            <a:endParaRPr lang="en-US" sz="2800" cap="none" dirty="0">
              <a:latin typeface="ITC Franklin Gothic Std Demi Co" panose="020B0504030503020204" pitchFamily="34" charset="0"/>
            </a:endParaRPr>
          </a:p>
          <a:p>
            <a:pPr>
              <a:defRPr sz="8800"/>
            </a:pPr>
            <a:r>
              <a:rPr lang="en-US" sz="2800" cap="none" dirty="0">
                <a:latin typeface="ITC Franklin Gothic Std Demi Co" panose="020B0504030503020204" pitchFamily="34" charset="0"/>
              </a:rPr>
              <a:t>Data Science for Public Good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0CF21-5B3B-A249-B61E-C5DF8A50A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271" y="5968292"/>
            <a:ext cx="2640563" cy="560667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8E233E1-EAE4-CB4F-A9C8-784FA3B298F2}"/>
              </a:ext>
            </a:extLst>
          </p:cNvPr>
          <p:cNvSpPr txBox="1">
            <a:spLocks/>
          </p:cNvSpPr>
          <p:nvPr/>
        </p:nvSpPr>
        <p:spPr>
          <a:xfrm>
            <a:off x="272142" y="4457587"/>
            <a:ext cx="12192000" cy="41958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ITC Franklin Gothic Std Book"/>
              </a:rPr>
              <a:t>Joshua Goldstein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ITC Franklin Gothic Std Book"/>
              </a:rPr>
              <a:t>Vicki Lancaster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ITC Franklin Gothic Std Book"/>
              </a:rPr>
              <a:t>June 12 2020</a:t>
            </a:r>
          </a:p>
        </p:txBody>
      </p:sp>
    </p:spTree>
    <p:extLst>
      <p:ext uri="{BB962C8B-B14F-4D97-AF65-F5344CB8AC3E}">
        <p14:creationId xmlns:p14="http://schemas.microsoft.com/office/powerpoint/2010/main" val="221624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8348-B81C-5342-8B0A-00F3038B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F38E-0DDD-6844-B6D2-79F1528D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The first published presentation of EDA (1970 - 1971) was the preliminary edition of a book by John W. Tukey. His 1977 book is a definitive account,</a:t>
            </a:r>
          </a:p>
          <a:p>
            <a:pPr marL="0" indent="0">
              <a:buNone/>
            </a:pPr>
            <a:r>
              <a:rPr lang="en-US" sz="3000" dirty="0"/>
              <a:t>	Tukey, J. W. (1977). </a:t>
            </a:r>
            <a:r>
              <a:rPr lang="en-US" sz="3000" i="1" dirty="0"/>
              <a:t>Exploratory Data Analysis</a:t>
            </a:r>
            <a:r>
              <a:rPr lang="en-US" sz="3000" dirty="0"/>
              <a:t>. Addison-	Wesley, Reading Mass. </a:t>
            </a:r>
          </a:p>
          <a:p>
            <a:pPr marL="0" indent="0">
              <a:buNone/>
            </a:pPr>
            <a:r>
              <a:rPr lang="en-US" sz="3000" dirty="0"/>
              <a:t>He wanted to dispel the </a:t>
            </a:r>
            <a:r>
              <a:rPr lang="en-US" sz="3000" i="1" dirty="0"/>
              <a:t>myth </a:t>
            </a:r>
            <a:r>
              <a:rPr lang="en-US" sz="3000" dirty="0"/>
              <a:t>that we are not allowed to look at the data prior to modeling. At that time there was a tension between two opposing points of view:</a:t>
            </a:r>
          </a:p>
          <a:p>
            <a:r>
              <a:rPr lang="en-US" sz="3000" dirty="0"/>
              <a:t>that a hypothesis must not be data driven; and </a:t>
            </a:r>
          </a:p>
          <a:p>
            <a:r>
              <a:rPr lang="en-US" sz="3000" dirty="0"/>
              <a:t>that EDA was needed prior to inferential analyses to understand how rich a model the data could support. </a:t>
            </a:r>
          </a:p>
        </p:txBody>
      </p:sp>
    </p:spTree>
    <p:extLst>
      <p:ext uri="{BB962C8B-B14F-4D97-AF65-F5344CB8AC3E}">
        <p14:creationId xmlns:p14="http://schemas.microsoft.com/office/powerpoint/2010/main" val="221455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F702-9789-C74B-8B94-4593C25B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Themes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FA7A-AB7B-C54B-BD49-F7810C18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Tukey identifies four themes that run through EDA:</a:t>
            </a:r>
          </a:p>
          <a:p>
            <a:endParaRPr lang="en-US" sz="3600" dirty="0"/>
          </a:p>
          <a:p>
            <a:r>
              <a:rPr lang="en-US" sz="3600" dirty="0"/>
              <a:t>Resistance</a:t>
            </a:r>
          </a:p>
          <a:p>
            <a:r>
              <a:rPr lang="en-US" sz="3600" dirty="0"/>
              <a:t>Residuals</a:t>
            </a:r>
          </a:p>
          <a:p>
            <a:r>
              <a:rPr lang="en-US" sz="3600" dirty="0"/>
              <a:t>Re-expression</a:t>
            </a:r>
          </a:p>
          <a:p>
            <a:r>
              <a:rPr lang="en-US" sz="3600" dirty="0"/>
              <a:t>Displays</a:t>
            </a:r>
          </a:p>
        </p:txBody>
      </p:sp>
    </p:spTree>
    <p:extLst>
      <p:ext uri="{BB962C8B-B14F-4D97-AF65-F5344CB8AC3E}">
        <p14:creationId xmlns:p14="http://schemas.microsoft.com/office/powerpoint/2010/main" val="155847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89B2-2D04-A74D-BB0B-0DEC7672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Themes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0E81-9DCB-6B4E-8A26-EDBE9972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Resistance </a:t>
            </a:r>
            <a:r>
              <a:rPr lang="en-US" dirty="0"/>
              <a:t>is a term used to denote a property of measures of location or spread that make them relatively unaffected by the presence of outliers. The median is an example of a resistant measure of location and the interquartile range (IQR) is an example of a resistant measure of spread. </a:t>
            </a:r>
          </a:p>
          <a:p>
            <a:pPr marL="0" indent="0">
              <a:buNone/>
            </a:pPr>
            <a:r>
              <a:rPr lang="en-US" dirty="0"/>
              <a:t>A summary statistic is </a:t>
            </a:r>
            <a:r>
              <a:rPr lang="en-US" i="1" dirty="0"/>
              <a:t>resistant </a:t>
            </a:r>
            <a:r>
              <a:rPr lang="en-US" dirty="0"/>
              <a:t>if</a:t>
            </a:r>
          </a:p>
          <a:p>
            <a:r>
              <a:rPr lang="en-US" dirty="0"/>
              <a:t>it is insensitive to any small change in a large part of the data, and</a:t>
            </a:r>
          </a:p>
          <a:p>
            <a:r>
              <a:rPr lang="en-US" dirty="0"/>
              <a:t>to any large change in a small part of the data. </a:t>
            </a:r>
          </a:p>
        </p:txBody>
      </p:sp>
    </p:spTree>
    <p:extLst>
      <p:ext uri="{BB962C8B-B14F-4D97-AF65-F5344CB8AC3E}">
        <p14:creationId xmlns:p14="http://schemas.microsoft.com/office/powerpoint/2010/main" val="291799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F40903-5178-6142-9043-F50D36EE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72" y="5554464"/>
            <a:ext cx="8702686" cy="864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D40C3F-0C3F-7E41-9609-9A924BEA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15" y="4407647"/>
            <a:ext cx="89916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CC498-7D0D-734A-88DD-26777925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Themes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41E04-734E-8645-BEBC-B06F3FB1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Resistant </a:t>
            </a:r>
            <a:r>
              <a:rPr lang="en-US" dirty="0"/>
              <a:t>summary statistics: </a:t>
            </a:r>
          </a:p>
          <a:p>
            <a:r>
              <a:rPr lang="en-US" dirty="0"/>
              <a:t>pay attention to the </a:t>
            </a:r>
            <a:r>
              <a:rPr lang="en-US" i="1" dirty="0"/>
              <a:t>main body </a:t>
            </a:r>
            <a:r>
              <a:rPr lang="en-US" dirty="0"/>
              <a:t>of the data and given little attention the outliers; and </a:t>
            </a:r>
          </a:p>
          <a:p>
            <a:r>
              <a:rPr lang="en-US" dirty="0"/>
              <a:t>are useful in graphical methods, particularly in the construction of box plots. </a:t>
            </a:r>
          </a:p>
          <a:p>
            <a:pPr marL="0" indent="0">
              <a:buNone/>
            </a:pPr>
            <a:r>
              <a:rPr lang="en-US" dirty="0"/>
              <a:t>With outlier: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Outlier removed:</a:t>
            </a:r>
          </a:p>
        </p:txBody>
      </p:sp>
    </p:spTree>
    <p:extLst>
      <p:ext uri="{BB962C8B-B14F-4D97-AF65-F5344CB8AC3E}">
        <p14:creationId xmlns:p14="http://schemas.microsoft.com/office/powerpoint/2010/main" val="4017124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DA9C-7FF6-C448-9413-5AEFAA88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Themes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04CE-CD2D-034D-B6E4-5A98E549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‘Robust’ versus ‘Resistant’ </a:t>
            </a:r>
            <a:endParaRPr lang="en-US" dirty="0"/>
          </a:p>
          <a:p>
            <a:r>
              <a:rPr lang="en-US" i="1" dirty="0"/>
              <a:t>Robust </a:t>
            </a:r>
            <a:r>
              <a:rPr lang="en-US" dirty="0"/>
              <a:t>is used to describe an </a:t>
            </a:r>
            <a:r>
              <a:rPr lang="en-US" i="1" dirty="0"/>
              <a:t>inference procedure </a:t>
            </a:r>
            <a:r>
              <a:rPr lang="en-US" dirty="0"/>
              <a:t>that is stable when model assumptions are violated. For example, the </a:t>
            </a:r>
            <a:r>
              <a:rPr lang="en-US" i="1" dirty="0"/>
              <a:t>t-test </a:t>
            </a:r>
            <a:r>
              <a:rPr lang="en-US" dirty="0"/>
              <a:t>is </a:t>
            </a:r>
            <a:r>
              <a:rPr lang="en-US" i="1" dirty="0"/>
              <a:t>robust </a:t>
            </a:r>
            <a:r>
              <a:rPr lang="en-US" dirty="0"/>
              <a:t>with respect to the assumption of normality. </a:t>
            </a:r>
          </a:p>
          <a:p>
            <a:pPr marL="0" indent="0">
              <a:buNone/>
            </a:pPr>
            <a:r>
              <a:rPr lang="en-US" b="1" dirty="0"/>
              <a:t>	Robustness:</a:t>
            </a:r>
            <a:r>
              <a:rPr lang="en-US" dirty="0"/>
              <a:t> sensitivity to model assumptions. </a:t>
            </a:r>
          </a:p>
          <a:p>
            <a:r>
              <a:rPr lang="en-US" i="1" dirty="0"/>
              <a:t>Resistance </a:t>
            </a:r>
            <a:r>
              <a:rPr lang="en-US" dirty="0"/>
              <a:t>is used to describe a </a:t>
            </a:r>
            <a:r>
              <a:rPr lang="en-US" i="1" dirty="0"/>
              <a:t>statistic </a:t>
            </a:r>
            <a:r>
              <a:rPr lang="en-US" dirty="0"/>
              <a:t>that is arithmetically stable under gross contamination of the data values. For example, the </a:t>
            </a:r>
            <a:r>
              <a:rPr lang="en-US" i="1" dirty="0"/>
              <a:t>median </a:t>
            </a:r>
            <a:r>
              <a:rPr lang="en-US" dirty="0"/>
              <a:t>is a </a:t>
            </a:r>
            <a:r>
              <a:rPr lang="en-US" i="1" dirty="0"/>
              <a:t>resistant </a:t>
            </a:r>
            <a:r>
              <a:rPr lang="en-US" dirty="0"/>
              <a:t>estimator. </a:t>
            </a:r>
          </a:p>
          <a:p>
            <a:pPr marL="0" indent="0">
              <a:buNone/>
            </a:pPr>
            <a:r>
              <a:rPr lang="en-US" b="1" dirty="0"/>
              <a:t>	Resistance:</a:t>
            </a:r>
            <a:r>
              <a:rPr lang="en-US" dirty="0"/>
              <a:t> sensitivity to the data.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59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A482-10A7-404C-BF03-1689FB23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Themes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3741-4647-1646-B275-E77082C9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EDA characterized statistical modeling as decomposing the data into structure and noise,</a:t>
            </a:r>
          </a:p>
          <a:p>
            <a:pPr marL="0" indent="0">
              <a:buNone/>
            </a:pPr>
            <a:r>
              <a:rPr lang="en-US" i="1" dirty="0"/>
              <a:t>			data </a:t>
            </a:r>
            <a:r>
              <a:rPr lang="en-US" dirty="0"/>
              <a:t>= fit + </a:t>
            </a:r>
            <a:r>
              <a:rPr lang="en-US" i="1" dirty="0"/>
              <a:t>residuals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and then examining residuals to identify structure and move it into the fit. The fitting process would then be repeated and followed by subsequent residual analysis. </a:t>
            </a:r>
          </a:p>
          <a:p>
            <a:pPr marL="0" indent="0">
              <a:buNone/>
            </a:pPr>
            <a:r>
              <a:rPr lang="en-US" dirty="0"/>
              <a:t>This process has its roots in the general statistical paradigm of partitioning variability into two distinct parts, explained and unexplained variation.</a:t>
            </a:r>
          </a:p>
        </p:txBody>
      </p:sp>
    </p:spTree>
    <p:extLst>
      <p:ext uri="{BB962C8B-B14F-4D97-AF65-F5344CB8AC3E}">
        <p14:creationId xmlns:p14="http://schemas.microsoft.com/office/powerpoint/2010/main" val="228460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AF6F03-A309-114F-90D2-FDFB909C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89" y="1199403"/>
            <a:ext cx="5410200" cy="4889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D09E9-23B8-2845-853A-84D5704E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Themes of EDA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B53C71-608A-1847-9C6A-5DE8A6FFC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563" y="1440703"/>
            <a:ext cx="5486400" cy="4406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6D2FB7-0955-A241-9AA1-9504F15A9C47}"/>
              </a:ext>
            </a:extLst>
          </p:cNvPr>
          <p:cNvSpPr/>
          <p:nvPr/>
        </p:nvSpPr>
        <p:spPr>
          <a:xfrm>
            <a:off x="4513729" y="6088903"/>
            <a:ext cx="5127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Velleman, Paul F., and David C. Hoaglin. "Exploratory data analysis." (2012).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1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D5D4-8C39-A042-BD45-1F3F21E0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Themes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970C-E973-9444-A8B9-823A0DBB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philosophy of EDA is that an analysis of a set of data is not complete without a careful examination of the </a:t>
            </a:r>
            <a:r>
              <a:rPr lang="en-US" i="1" dirty="0"/>
              <a:t>residuals</a:t>
            </a:r>
            <a:r>
              <a:rPr lang="en-US" dirty="0"/>
              <a:t>. </a:t>
            </a:r>
          </a:p>
          <a:p>
            <a:r>
              <a:rPr lang="en-US" i="1" dirty="0"/>
              <a:t>Resistant analyses </a:t>
            </a:r>
            <a:r>
              <a:rPr lang="en-US" dirty="0"/>
              <a:t>provide clear separation between dominant behavior and unusual behavior in data. </a:t>
            </a:r>
          </a:p>
          <a:p>
            <a:r>
              <a:rPr lang="en-US" i="1" dirty="0"/>
              <a:t>Residuals </a:t>
            </a:r>
            <a:r>
              <a:rPr lang="en-US" dirty="0"/>
              <a:t>contain any drastic departures from the pattern, as well as random fluctuations.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7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D238-3FE6-DB4A-A1B1-F767BA00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Themes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FE3D-703A-BC41-B93E-45D3DA5A2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/>
              <a:t>Re-expression </a:t>
            </a:r>
            <a:r>
              <a:rPr lang="en-US" sz="2800" dirty="0"/>
              <a:t>involves the question of what scale would help to simplify the analysis of the data. </a:t>
            </a:r>
            <a:r>
              <a:rPr lang="en-US" sz="2800" i="1" dirty="0"/>
              <a:t>Re-expression </a:t>
            </a:r>
            <a:r>
              <a:rPr lang="en-US" sz="2800" dirty="0"/>
              <a:t>into another scale may help to </a:t>
            </a:r>
          </a:p>
          <a:p>
            <a:r>
              <a:rPr lang="en-US" sz="2800" dirty="0"/>
              <a:t>achieve symmetry,</a:t>
            </a:r>
          </a:p>
          <a:p>
            <a:r>
              <a:rPr lang="en-US" sz="2800" dirty="0"/>
              <a:t>facilitate interpretation,</a:t>
            </a:r>
          </a:p>
          <a:p>
            <a:r>
              <a:rPr lang="en-US" sz="2800" dirty="0"/>
              <a:t>promote constancy of variance,</a:t>
            </a:r>
          </a:p>
          <a:p>
            <a:r>
              <a:rPr lang="en-US" sz="2800" dirty="0"/>
              <a:t>achieve a more linear relationship, or</a:t>
            </a:r>
          </a:p>
          <a:p>
            <a:r>
              <a:rPr lang="en-US" sz="2800" dirty="0"/>
              <a:t>simplify structure for two-way tables </a:t>
            </a:r>
          </a:p>
          <a:p>
            <a:pPr marL="0" indent="0">
              <a:buNone/>
            </a:pPr>
            <a:r>
              <a:rPr lang="en-US" sz="2800" dirty="0"/>
              <a:t>depending on the structure of the data. </a:t>
            </a:r>
            <a:r>
              <a:rPr lang="en-US" sz="2800" i="1" dirty="0"/>
              <a:t>Re-expression </a:t>
            </a:r>
            <a:r>
              <a:rPr lang="en-US" sz="2800" dirty="0"/>
              <a:t>most often comes from the family of functions known as power transformations, which take </a:t>
            </a:r>
            <a:r>
              <a:rPr lang="en-US" sz="2800" i="1" dirty="0"/>
              <a:t>y </a:t>
            </a:r>
            <a:r>
              <a:rPr lang="en-US" sz="2800" dirty="0"/>
              <a:t>into </a:t>
            </a:r>
            <a:r>
              <a:rPr lang="en-US" sz="2800" i="1" dirty="0" err="1"/>
              <a:t>y</a:t>
            </a:r>
            <a:r>
              <a:rPr lang="en-US" sz="2800" i="1" baseline="30000" dirty="0" err="1"/>
              <a:t>p</a:t>
            </a:r>
            <a:r>
              <a:rPr lang="en-US" sz="2800" dirty="0"/>
              <a:t>, together with the logarithm.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436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7679A1-06AB-2348-A0AF-268DA86F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614" y="515435"/>
            <a:ext cx="4047483" cy="6342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6D88-97A2-4C41-ADF8-156D5C4D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Themes of EDA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E60E47-9720-A449-A096-B9F0480B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88" y="2249907"/>
            <a:ext cx="5276012" cy="44224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“Ladder” of transformations.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Box-Cox family: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93C19-D58E-8A41-BA3A-C9735E57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97" y="4461131"/>
            <a:ext cx="3999064" cy="126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5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38" y="1523766"/>
            <a:ext cx="10909529" cy="44224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analysis is </a:t>
            </a:r>
            <a:r>
              <a:rPr lang="en-US" i="1" dirty="0"/>
              <a:t>not </a:t>
            </a:r>
            <a:r>
              <a:rPr lang="en-US" dirty="0"/>
              <a:t>a case of simply applying a directory of tools to a given problem, but rather one of </a:t>
            </a:r>
          </a:p>
          <a:p>
            <a:r>
              <a:rPr lang="en-US" dirty="0"/>
              <a:t>critical assessment,</a:t>
            </a:r>
          </a:p>
          <a:p>
            <a:r>
              <a:rPr lang="en-US" dirty="0"/>
              <a:t>exploration,</a:t>
            </a:r>
          </a:p>
          <a:p>
            <a:r>
              <a:rPr lang="en-US" dirty="0"/>
              <a:t>testing, and</a:t>
            </a:r>
          </a:p>
          <a:p>
            <a:r>
              <a:rPr lang="en-US" dirty="0"/>
              <a:t>evaluation. </a:t>
            </a:r>
          </a:p>
          <a:p>
            <a:pPr marL="0" indent="0">
              <a:buNone/>
            </a:pPr>
            <a:r>
              <a:rPr lang="en-US" dirty="0"/>
              <a:t>It is a domain the requires </a:t>
            </a:r>
            <a:r>
              <a:rPr lang="en-US" i="1" dirty="0"/>
              <a:t>intelligence </a:t>
            </a:r>
            <a:r>
              <a:rPr lang="en-US" dirty="0"/>
              <a:t>and </a:t>
            </a:r>
            <a:r>
              <a:rPr lang="en-US" i="1" dirty="0"/>
              <a:t>care</a:t>
            </a:r>
            <a:r>
              <a:rPr lang="en-US" dirty="0"/>
              <a:t>, as well as the application of </a:t>
            </a:r>
            <a:r>
              <a:rPr lang="en-US" i="1" dirty="0"/>
              <a:t>knowledge </a:t>
            </a:r>
            <a:r>
              <a:rPr lang="en-US" dirty="0"/>
              <a:t>and </a:t>
            </a:r>
            <a:r>
              <a:rPr lang="en-US" i="1" dirty="0"/>
              <a:t>expertise </a:t>
            </a:r>
            <a:r>
              <a:rPr lang="en-US" dirty="0"/>
              <a:t>about the data. It is a challenging and demanding discipline. It is a discipline that is continuing to evolve.				(Hand, 1999) </a:t>
            </a:r>
          </a:p>
        </p:txBody>
      </p:sp>
    </p:spTree>
    <p:extLst>
      <p:ext uri="{BB962C8B-B14F-4D97-AF65-F5344CB8AC3E}">
        <p14:creationId xmlns:p14="http://schemas.microsoft.com/office/powerpoint/2010/main" val="3530607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BB0D-37F7-4B4A-A0F7-2793C5D8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Themes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57F9-D472-3248-A64D-62D8E1EA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88" y="2249907"/>
            <a:ext cx="3906568" cy="44224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standard normal </a:t>
            </a:r>
            <a:r>
              <a:rPr lang="en-US" i="1" dirty="0"/>
              <a:t>quantile-quantile plot </a:t>
            </a:r>
            <a:r>
              <a:rPr lang="en-US" dirty="0"/>
              <a:t>provides suggestions for transforming to achieve normality.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AACD1-661B-1144-AF23-1F36848A5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517" y="1122043"/>
            <a:ext cx="5728429" cy="57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1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66C5-4022-2347-BF30-E941ABFF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Themes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83EB-556D-A047-A819-1064C786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Displays </a:t>
            </a:r>
            <a:r>
              <a:rPr lang="en-US" dirty="0"/>
              <a:t>meet the need to see the behavior of the data, to reveal the unexpected features, such as </a:t>
            </a:r>
            <a:r>
              <a:rPr lang="en-US" i="1" dirty="0"/>
              <a:t>outliers</a:t>
            </a:r>
            <a:r>
              <a:rPr lang="en-US" dirty="0"/>
              <a:t>; and confirm or disprove </a:t>
            </a:r>
            <a:r>
              <a:rPr lang="en-US" i="1" dirty="0"/>
              <a:t>assumptions</a:t>
            </a:r>
            <a:r>
              <a:rPr lang="en-US" dirty="0"/>
              <a:t>, such as the distributional assumptions of normality. </a:t>
            </a:r>
          </a:p>
          <a:p>
            <a:pPr marL="0" indent="0">
              <a:buNone/>
            </a:pPr>
            <a:r>
              <a:rPr lang="en-US" dirty="0"/>
              <a:t>Tukey argued that (good) graphical methods should allow unexpected values to present themselves - once identified, models can be expanded or changed to account for them.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50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4738-14CB-0443-BAFC-795A821E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Displays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31A6-282A-ED44-B186-63C696C3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cool</a:t>
            </a:r>
            <a:r>
              <a:rPr lang="en-US" i="1" dirty="0"/>
              <a:t> </a:t>
            </a:r>
            <a:r>
              <a:rPr lang="en-US" dirty="0"/>
              <a:t>example that illustrates the power of EDA. </a:t>
            </a:r>
          </a:p>
          <a:p>
            <a:r>
              <a:rPr lang="en-US" dirty="0"/>
              <a:t>For the LANL Environmental Restoration Project, an extensive site characterization was performed. </a:t>
            </a:r>
          </a:p>
          <a:p>
            <a:r>
              <a:rPr lang="en-US" dirty="0"/>
              <a:t>Surface soil samples are collected and compared to LANL background data. In particular, surface soil samples were collected from MDA G and analyzed for elemental uranium. </a:t>
            </a:r>
          </a:p>
        </p:txBody>
      </p:sp>
    </p:spTree>
    <p:extLst>
      <p:ext uri="{BB962C8B-B14F-4D97-AF65-F5344CB8AC3E}">
        <p14:creationId xmlns:p14="http://schemas.microsoft.com/office/powerpoint/2010/main" val="896400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1161-03CB-2D4B-B69C-E26BE891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Displays of EDA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43F98D-0308-0A42-A534-8B3038C0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42" y="1204630"/>
            <a:ext cx="8854515" cy="51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BA49-4904-784A-95E6-84E4AEE0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Displays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6EDF-63DA-2545-A98F-C69FABD4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can explain the bimodality in the data? Hypothesis:</a:t>
            </a:r>
          </a:p>
          <a:p>
            <a:r>
              <a:rPr lang="en-US" dirty="0"/>
              <a:t>Contaminations differ spatially because of historical disposal operations. </a:t>
            </a:r>
          </a:p>
          <a:p>
            <a:r>
              <a:rPr lang="en-US" dirty="0"/>
              <a:t>Geology issues - different rocks causing different background concentration distributions. </a:t>
            </a:r>
          </a:p>
          <a:p>
            <a:r>
              <a:rPr lang="en-US" dirty="0"/>
              <a:t>Chemistry issues - different analytical methods, data comparability issues. </a:t>
            </a:r>
          </a:p>
          <a:p>
            <a:r>
              <a:rPr lang="en-US" dirty="0"/>
              <a:t>Sample collection issues - different sampling methods, different field team, data comparability issues. </a:t>
            </a:r>
          </a:p>
        </p:txBody>
      </p:sp>
    </p:spTree>
    <p:extLst>
      <p:ext uri="{BB962C8B-B14F-4D97-AF65-F5344CB8AC3E}">
        <p14:creationId xmlns:p14="http://schemas.microsoft.com/office/powerpoint/2010/main" val="570149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833A-A936-B14C-9B3C-524E4035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Displays of 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79360-B27A-C34C-87C1-EC0A8349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82" y="1200865"/>
            <a:ext cx="7146951" cy="56571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ADD546-1E48-8544-ADB0-B9818379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26" y="2544534"/>
            <a:ext cx="4054656" cy="44224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Uranium concentration (mg/kg) by analytic technique.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29C92-805C-D247-9BC4-1F61C9D81461}"/>
              </a:ext>
            </a:extLst>
          </p:cNvPr>
          <p:cNvSpPr/>
          <p:nvPr/>
        </p:nvSpPr>
        <p:spPr>
          <a:xfrm>
            <a:off x="745945" y="5518248"/>
            <a:ext cx="40546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Longmire, Patrick A., et al.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Statistical analyses of the background distribution of groundwater solutes, Los Alamos National Laboratory, New Mexico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No. LA-UR-04-7242. Los Alamos National Laboratory, 2004.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3315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4669-44E8-A04E-9C12-571BBC76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Displays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4D1C-8A2C-AA46-A3B8-CDE0377B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problem was one of lack of comparability due to inclusion of two very different analytical methods. </a:t>
            </a:r>
          </a:p>
          <a:p>
            <a:pPr marL="0" indent="0">
              <a:buNone/>
            </a:pPr>
            <a:r>
              <a:rPr lang="en-US" dirty="0"/>
              <a:t>EDA plots brought about a change in policy, KPA is no longer being used for uranium analysis in the LANL ER Project.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99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AD76-5857-DD4F-94A1-78647E52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“Checklist”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1F52-0D12-0040-B7E5-08427AB6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displays of individual variables and identify any special issues.</a:t>
            </a:r>
          </a:p>
          <a:p>
            <a:r>
              <a:rPr lang="en-US" dirty="0"/>
              <a:t>Check any models for the data by examining residuals.</a:t>
            </a:r>
          </a:p>
          <a:p>
            <a:r>
              <a:rPr lang="en-US" dirty="0"/>
              <a:t>Be aware of the opportunity to re-express variables to simplify models or satisfy model assumptions.</a:t>
            </a:r>
          </a:p>
          <a:p>
            <a:r>
              <a:rPr lang="en-US" dirty="0"/>
              <a:t>Be willing to remove or fit special terms for outliers or influential cases.</a:t>
            </a:r>
          </a:p>
          <a:p>
            <a:r>
              <a:rPr lang="en-US" dirty="0"/>
              <a:t>Iterate!</a:t>
            </a:r>
          </a:p>
        </p:txBody>
      </p:sp>
    </p:spTree>
    <p:extLst>
      <p:ext uri="{BB962C8B-B14F-4D97-AF65-F5344CB8AC3E}">
        <p14:creationId xmlns:p14="http://schemas.microsoft.com/office/powerpoint/2010/main" val="274770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8A7E-4A03-3C4D-98CD-BFFA6AA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625B-75B1-9D41-ACC6-58721D5F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38" y="1523766"/>
            <a:ext cx="10726836" cy="442244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What is </a:t>
            </a:r>
            <a:r>
              <a:rPr lang="en-US" sz="2400" i="1" dirty="0"/>
              <a:t>exploratory data analysis </a:t>
            </a:r>
            <a:r>
              <a:rPr lang="en-US" sz="2400" dirty="0"/>
              <a:t>(EDA)? </a:t>
            </a:r>
          </a:p>
          <a:p>
            <a:pPr marL="0" indent="0">
              <a:buNone/>
            </a:pPr>
            <a:r>
              <a:rPr lang="en-US" sz="2400" dirty="0"/>
              <a:t>EDA is a process that uses non-inferential statistics, such as graphical methods, to gain insight into a set of data. </a:t>
            </a:r>
          </a:p>
          <a:p>
            <a:pPr marL="0" indent="0">
              <a:buNone/>
            </a:pPr>
            <a:r>
              <a:rPr lang="en-US" sz="2400" i="1" dirty="0"/>
              <a:t>“It characterizes the notion that statistical insights and modeling are driven by data.”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you think of your data set as a story written in numbers, then EDA is the process of translating the story written in numbers to one illustrated with pictures. </a:t>
            </a:r>
          </a:p>
          <a:p>
            <a:pPr marL="0" indent="0">
              <a:buNone/>
            </a:pPr>
            <a:r>
              <a:rPr lang="en-US" sz="2400" dirty="0"/>
              <a:t>EDA methods are used:</a:t>
            </a:r>
          </a:p>
          <a:p>
            <a:r>
              <a:rPr lang="en-US" sz="2400" dirty="0"/>
              <a:t>to </a:t>
            </a:r>
            <a:r>
              <a:rPr lang="en-US" sz="2400" i="1" dirty="0"/>
              <a:t>isolate </a:t>
            </a:r>
            <a:r>
              <a:rPr lang="en-US" sz="2400" dirty="0"/>
              <a:t>patterns and relationships,</a:t>
            </a:r>
          </a:p>
          <a:p>
            <a:r>
              <a:rPr lang="en-US" sz="2400" i="1" dirty="0"/>
              <a:t>uncover </a:t>
            </a:r>
            <a:r>
              <a:rPr lang="en-US" sz="2400" dirty="0"/>
              <a:t>unexpected behavior,</a:t>
            </a:r>
          </a:p>
          <a:p>
            <a:r>
              <a:rPr lang="en-US" sz="2400" dirty="0"/>
              <a:t>to </a:t>
            </a:r>
            <a:r>
              <a:rPr lang="en-US" sz="2400" i="1" dirty="0"/>
              <a:t>confirm </a:t>
            </a:r>
            <a:r>
              <a:rPr lang="en-US" sz="2400" dirty="0"/>
              <a:t>or </a:t>
            </a:r>
            <a:r>
              <a:rPr lang="en-US" sz="2400" i="1" dirty="0"/>
              <a:t>disprove </a:t>
            </a:r>
            <a:r>
              <a:rPr lang="en-US" sz="2400" dirty="0"/>
              <a:t>or assumptions, and </a:t>
            </a:r>
          </a:p>
          <a:p>
            <a:r>
              <a:rPr lang="en-US" sz="2400" dirty="0"/>
              <a:t>to </a:t>
            </a:r>
            <a:r>
              <a:rPr lang="en-US" sz="2400" i="1" dirty="0"/>
              <a:t>reveal </a:t>
            </a:r>
            <a:r>
              <a:rPr lang="en-US" sz="2400" dirty="0"/>
              <a:t>information.</a:t>
            </a:r>
          </a:p>
        </p:txBody>
      </p:sp>
    </p:spTree>
    <p:extLst>
      <p:ext uri="{BB962C8B-B14F-4D97-AF65-F5344CB8AC3E}">
        <p14:creationId xmlns:p14="http://schemas.microsoft.com/office/powerpoint/2010/main" val="283816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D134-195D-8E49-AF53-49B959F3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5678-A6DE-AB47-AF31-7766303A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is </a:t>
            </a:r>
            <a:r>
              <a:rPr lang="en-US" i="1" dirty="0"/>
              <a:t>exploratory data analysis </a:t>
            </a:r>
            <a:r>
              <a:rPr lang="en-US" dirty="0"/>
              <a:t>important? </a:t>
            </a:r>
          </a:p>
          <a:p>
            <a:pPr marL="0" indent="0">
              <a:buNone/>
            </a:pPr>
            <a:r>
              <a:rPr lang="en-US" dirty="0"/>
              <a:t>Most classical procedures are based on </a:t>
            </a:r>
            <a:r>
              <a:rPr lang="en-US" i="1" dirty="0"/>
              <a:t>assumptions about the characteristics </a:t>
            </a:r>
            <a:r>
              <a:rPr lang="en-US" dirty="0"/>
              <a:t>of a variable, and the validity of the analyses depends upon </a:t>
            </a:r>
            <a:r>
              <a:rPr lang="en-US" i="1" dirty="0"/>
              <a:t>the validity of the assumptions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graphical methods </a:t>
            </a:r>
            <a:r>
              <a:rPr lang="en-US" dirty="0"/>
              <a:t>of EDA provide powerful diagnostic tools for confirming assumptions, or when assumptions are not met, for suggesting corrective actions.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7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06C9-6B00-A440-B848-DA0A2325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B39C-4EB6-8F43-9EDB-4B434D4F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Results of a one-sample t-test on ‘some data’: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 p &gt; 0.05, fail to reject the null hypothesis.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4000" b="1" dirty="0"/>
              <a:t>THE END…?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F7A31-D246-584A-AA53-398DCC938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734" y="2204337"/>
            <a:ext cx="6989407" cy="17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CC6C-4D00-0747-A1EC-4878C7BC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B3C3-2A91-4947-B60C-C066505A2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But, if you had done a few EDA plots on the data first ...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39BB3-4ABA-9644-865A-07A14509E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14" y="2164097"/>
            <a:ext cx="5636548" cy="435772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2FFF79-5CEA-1346-869F-C1C2DFB0AB91}"/>
              </a:ext>
            </a:extLst>
          </p:cNvPr>
          <p:cNvSpPr txBox="1">
            <a:spLocks/>
          </p:cNvSpPr>
          <p:nvPr/>
        </p:nvSpPr>
        <p:spPr>
          <a:xfrm>
            <a:off x="7130858" y="3690844"/>
            <a:ext cx="4439968" cy="31671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ITC Franklin Gothic Std Book" panose="020B05040305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ITC Franklin Gothic Std Book" panose="020B05040305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ITC Franklin Gothic Std Book" panose="020B05040305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ITC Franklin Gothic Std Book" panose="020B05040305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ITC Franklin Gothic Std Book" panose="020B05040305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you would have noticed a “potential” outlier.</a:t>
            </a:r>
          </a:p>
        </p:txBody>
      </p:sp>
    </p:spTree>
    <p:extLst>
      <p:ext uri="{BB962C8B-B14F-4D97-AF65-F5344CB8AC3E}">
        <p14:creationId xmlns:p14="http://schemas.microsoft.com/office/powerpoint/2010/main" val="420284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64B6-700F-DB43-BB4C-A2549560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B502-7359-C246-81E3-D0671271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it turns out the outlier is due to an assignable cause (for example a data entry error) and it is corrected ...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E257D-2528-4648-B236-A6CC3C7E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06" y="2381761"/>
            <a:ext cx="5418788" cy="43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2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64B6-700F-DB43-BB4C-A2549560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5CFD57-8C71-394C-8F1F-320B30C6D9A1}"/>
              </a:ext>
            </a:extLst>
          </p:cNvPr>
          <p:cNvSpPr txBox="1">
            <a:spLocks/>
          </p:cNvSpPr>
          <p:nvPr/>
        </p:nvSpPr>
        <p:spPr>
          <a:xfrm>
            <a:off x="7130857" y="3690844"/>
            <a:ext cx="4850471" cy="31671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ITC Franklin Gothic Std Book" panose="020B05040305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ITC Franklin Gothic Std Book" panose="020B05040305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ITC Franklin Gothic Std Book" panose="020B05040305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ITC Franklin Gothic Std Book" panose="020B05040305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ITC Franklin Gothic Std Book" panose="020B05040305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…the results of your t-test are now different.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CF07B-36FD-214A-922E-C508FFE2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27" y="1443282"/>
            <a:ext cx="6220414" cy="510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1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8EF1-72E3-A749-96CB-710AF97C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0298-AE23-9E48-8FBF-62D30217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i="1" dirty="0"/>
              <a:t>“There is no single statistical tool that is as powerful as a well chosen graph.”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Graphical Methods for Data Analysis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John M. Chambers</a:t>
            </a:r>
          </a:p>
          <a:p>
            <a:pPr marL="0" indent="0">
              <a:buNone/>
            </a:pPr>
            <a:r>
              <a:rPr lang="en-US" dirty="0"/>
              <a:t>	William S. Cleveland</a:t>
            </a:r>
          </a:p>
          <a:p>
            <a:pPr marL="0" indent="0">
              <a:buNone/>
            </a:pPr>
            <a:r>
              <a:rPr lang="en-US" dirty="0"/>
              <a:t>	Beat Kleiner </a:t>
            </a:r>
          </a:p>
          <a:p>
            <a:pPr marL="0" indent="0">
              <a:buNone/>
            </a:pPr>
            <a:r>
              <a:rPr lang="en-US" dirty="0"/>
              <a:t>	Paul A. Tukey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1192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SI lunch and learn Nov 2018" id="{216A16C2-0C32-B942-BC74-ADEEC444F9A3}" vid="{02727821-2E31-934A-A32E-C14E5F12B740}"/>
    </a:ext>
  </a:extLst>
</a:theme>
</file>

<file path=ppt/theme/theme10.xml><?xml version="1.0" encoding="utf-8"?>
<a:theme xmlns:a="http://schemas.openxmlformats.org/drawingml/2006/main" name="Image Small Placehol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lie Keller Keynote Datapalooza 2019 V.4" id="{B378DE51-6AD5-2B46-B3FB-C787098E7B24}" vid="{C8502BE9-6D23-4040-AE2D-16AC44A52F5F}"/>
    </a:ext>
  </a:extLst>
</a:theme>
</file>

<file path=ppt/theme/theme11.xml><?xml version="1.0" encoding="utf-8"?>
<a:theme xmlns:a="http://schemas.openxmlformats.org/drawingml/2006/main" name="2_Quo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200" dirty="0" smtClean="0">
            <a:latin typeface="ITC Franklin Gothic Std Book" panose="020B05040305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llie Keller Keynote Datapalooza 2019 V.4" id="{B378DE51-6AD5-2B46-B3FB-C787098E7B24}" vid="{A33D364A-5459-824D-BD63-A628ED6AFFDF}"/>
    </a:ext>
  </a:extLst>
</a:theme>
</file>

<file path=ppt/theme/theme12.xml><?xml version="1.0" encoding="utf-8"?>
<a:theme xmlns:a="http://schemas.openxmlformats.org/drawingml/2006/main" name="Quo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lie Keller Keynote Datapalooza 2019 V.4" id="{B378DE51-6AD5-2B46-B3FB-C787098E7B24}" vid="{6E65268A-90BD-E746-9434-590A0B5AC538}"/>
    </a:ext>
  </a:extLst>
</a:theme>
</file>

<file path=ppt/theme/theme13.xml><?xml version="1.0" encoding="utf-8"?>
<a:theme xmlns:a="http://schemas.openxmlformats.org/drawingml/2006/main" name="Title Page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lie Keller Keynote Datapalooza 2019 V.4" id="{B378DE51-6AD5-2B46-B3FB-C787098E7B24}" vid="{98495C8F-282C-A64F-8757-ED63A5FF11F4}"/>
    </a:ext>
  </a:extLst>
</a:theme>
</file>

<file path=ppt/theme/theme14.xml><?xml version="1.0" encoding="utf-8"?>
<a:theme xmlns:a="http://schemas.openxmlformats.org/drawingml/2006/main" name="2_Image Small Placehol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_Quo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lie Keller Keynote Datapalooza 2019 V.4" id="{B378DE51-6AD5-2B46-B3FB-C787098E7B24}" vid="{A33D364A-5459-824D-BD63-A628ED6AFFDF}"/>
    </a:ext>
  </a:extLst>
</a:theme>
</file>

<file path=ppt/theme/theme16.xml><?xml version="1.0" encoding="utf-8"?>
<a:theme xmlns:a="http://schemas.openxmlformats.org/drawingml/2006/main" name="1_Image Small Placehol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lie Keller Keynote Datapalooza 2019 V.4" id="{B378DE51-6AD5-2B46-B3FB-C787098E7B24}" vid="{4368A4E1-956E-1D4D-B20B-BDE19238EAF7}"/>
    </a:ext>
  </a:extLst>
</a:theme>
</file>

<file path=ppt/theme/theme17.xml><?xml version="1.0" encoding="utf-8"?>
<a:theme xmlns:a="http://schemas.openxmlformats.org/drawingml/2006/main" name="1_Title Page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none" rtlCol="0">
        <a:sp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i="0" u="none" strike="noStrike" kern="1200" cap="none" spc="0" normalizeH="0" baseline="0" noProof="0" dirty="0" smtClean="0">
            <a:ln>
              <a:noFill/>
            </a:ln>
            <a:effectLst/>
            <a:uLnTx/>
            <a:uFillTx/>
            <a:latin typeface="ITC Franklin Gothic Std Book" panose="020B0504030503020204" pitchFamily="34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llie Keller Keynote Datapalooza 2019 V.4" id="{B378DE51-6AD5-2B46-B3FB-C787098E7B24}" vid="{98495C8F-282C-A64F-8757-ED63A5FF11F4}"/>
    </a:ext>
  </a:extLst>
</a:theme>
</file>

<file path=ppt/theme/theme18.xml><?xml version="1.0" encoding="utf-8"?>
<a:theme xmlns:a="http://schemas.openxmlformats.org/drawingml/2006/main" name="3_Image Small Placehol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lie Keller Keynote Datapalooza 2019 V.4" id="{B378DE51-6AD5-2B46-B3FB-C787098E7B24}" vid="{C8502BE9-6D23-4040-AE2D-16AC44A52F5F}"/>
    </a:ext>
  </a:ext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3200" dirty="0">
            <a:solidFill>
              <a:srgbClr val="233E50"/>
            </a:solidFill>
            <a:latin typeface="ITC Franklin Gothic Std Book" panose="020B05040305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SI lunch and learn Nov 2018" id="{216A16C2-0C32-B942-BC74-ADEEC444F9A3}" vid="{D0C4570A-1D77-7046-B3DE-723FE9619450}"/>
    </a:ext>
  </a:ext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1: im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SI lunch and learn Nov 2018" id="{216A16C2-0C32-B942-BC74-ADEEC444F9A3}" vid="{434CA7D8-5399-7149-85E4-3B3D3052645F}"/>
    </a:ext>
  </a:extLst>
</a:theme>
</file>

<file path=ppt/theme/theme4.xml><?xml version="1.0" encoding="utf-8"?>
<a:theme xmlns:a="http://schemas.openxmlformats.org/drawingml/2006/main" name="O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SI lunch and learn Nov 2018" id="{216A16C2-0C32-B942-BC74-ADEEC444F9A3}" vid="{DFC5AA49-074C-B140-8DAD-ED0AE7B80A03}"/>
    </a:ext>
  </a:extLst>
</a:theme>
</file>

<file path=ppt/theme/theme5.xml><?xml version="1.0" encoding="utf-8"?>
<a:theme xmlns:a="http://schemas.openxmlformats.org/drawingml/2006/main" name="O2: im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SI lunch and learn Nov 2018" id="{216A16C2-0C32-B942-BC74-ADEEC444F9A3}" vid="{DB7182D6-1745-874B-95D6-18CAC20F0806}"/>
    </a:ext>
  </a:extLst>
</a:theme>
</file>

<file path=ppt/theme/theme6.xml><?xml version="1.0" encoding="utf-8"?>
<a:theme xmlns:a="http://schemas.openxmlformats.org/drawingml/2006/main" name="O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SI lunch and learn Nov 2018" id="{216A16C2-0C32-B942-BC74-ADEEC444F9A3}" vid="{73DE15A0-8418-BB4A-B272-16A28AFE5ABD}"/>
    </a:ext>
  </a:extLst>
</a:theme>
</file>

<file path=ppt/theme/theme7.xml><?xml version="1.0" encoding="utf-8"?>
<a:theme xmlns:a="http://schemas.openxmlformats.org/drawingml/2006/main" name="O3: im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SI lunch and learn Nov 2018" id="{216A16C2-0C32-B942-BC74-ADEEC444F9A3}" vid="{CAF1A107-3AEE-A946-94CD-C3F923F9FBB3}"/>
    </a:ext>
  </a:extLst>
</a:theme>
</file>

<file path=ppt/theme/theme8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SI lunch and learn Nov 2018" id="{216A16C2-0C32-B942-BC74-ADEEC444F9A3}" vid="{7069C071-F26A-1A4A-B28C-A371727EB3E6}"/>
    </a:ext>
  </a:extLst>
</a:theme>
</file>

<file path=ppt/theme/theme9.xml><?xml version="1.0" encoding="utf-8"?>
<a:theme xmlns:a="http://schemas.openxmlformats.org/drawingml/2006/main" name="Title Pag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lie Keller Keynote Datapalooza 2019 V.4" id="{B378DE51-6AD5-2B46-B3FB-C787098E7B24}" vid="{ABE16229-AED9-D140-8E6D-80BC540ABF8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C7EABC70075D478B747307275858D0" ma:contentTypeVersion="7" ma:contentTypeDescription="Create a new document." ma:contentTypeScope="" ma:versionID="0ae66ec7cb8c5b34abc764d35d0d03bc">
  <xsd:schema xmlns:xsd="http://www.w3.org/2001/XMLSchema" xmlns:xs="http://www.w3.org/2001/XMLSchema" xmlns:p="http://schemas.microsoft.com/office/2006/metadata/properties" xmlns:ns2="8b84ec8a-a026-44fa-8a36-37fd9b34b733" xmlns:ns3="c2922497-efa2-49d8-8f2a-b8a322d29f44" targetNamespace="http://schemas.microsoft.com/office/2006/metadata/properties" ma:root="true" ma:fieldsID="f211ae169d020c590e159b408e01f411" ns2:_="" ns3:_="">
    <xsd:import namespace="8b84ec8a-a026-44fa-8a36-37fd9b34b733"/>
    <xsd:import namespace="c2922497-efa2-49d8-8f2a-b8a322d29f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84ec8a-a026-44fa-8a36-37fd9b34b7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22497-efa2-49d8-8f2a-b8a322d29f4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19567B-BDBD-46AF-BBFB-511794A97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84ec8a-a026-44fa-8a36-37fd9b34b733"/>
    <ds:schemaRef ds:uri="c2922497-efa2-49d8-8f2a-b8a322d29f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C8BCE4-E7A4-4F71-BE85-274BB623D4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92EF6C-D6BB-4608-BA35-E518DFB13D6B}">
  <ds:schemaRefs>
    <ds:schemaRef ds:uri="5ba80a41-9917-4a22-8f13-cb051ddce64c"/>
    <ds:schemaRef ds:uri="7a2657dd-b8a5-4c99-8d51-b0b9d254c98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title page</Template>
  <TotalTime>322</TotalTime>
  <Words>1249</Words>
  <Application>Microsoft Macintosh PowerPoint</Application>
  <PresentationFormat>Widescreen</PresentationFormat>
  <Paragraphs>161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27</vt:i4>
      </vt:variant>
    </vt:vector>
  </HeadingPairs>
  <TitlesOfParts>
    <vt:vector size="57" baseType="lpstr">
      <vt:lpstr>-webkit-standard</vt:lpstr>
      <vt:lpstr>Arial</vt:lpstr>
      <vt:lpstr>Calibri</vt:lpstr>
      <vt:lpstr>Calibri Light</vt:lpstr>
      <vt:lpstr>Helvetica Light</vt:lpstr>
      <vt:lpstr>ITC Franklin Gothic Std Book</vt:lpstr>
      <vt:lpstr>ITC Franklin Gothic Std Book Compressed</vt:lpstr>
      <vt:lpstr>ITC Franklin Gothic Std Book Condensed</vt:lpstr>
      <vt:lpstr>ITC Franklin Gothic Std Book Extra Compressed</vt:lpstr>
      <vt:lpstr>ITC Franklin Gothic Std Demi Co</vt:lpstr>
      <vt:lpstr>ITC Franklin Gothic Std Demi Compressed</vt:lpstr>
      <vt:lpstr>ITC Franklin Gothic Std Heavy</vt:lpstr>
      <vt:lpstr>contents</vt:lpstr>
      <vt:lpstr>O1</vt:lpstr>
      <vt:lpstr>O1: image</vt:lpstr>
      <vt:lpstr>O2</vt:lpstr>
      <vt:lpstr>O2: image</vt:lpstr>
      <vt:lpstr>O3</vt:lpstr>
      <vt:lpstr>O3: image</vt:lpstr>
      <vt:lpstr>blank</vt:lpstr>
      <vt:lpstr>Title Page 2</vt:lpstr>
      <vt:lpstr>Image Small Placeholder</vt:lpstr>
      <vt:lpstr>2_Quote</vt:lpstr>
      <vt:lpstr>Quote</vt:lpstr>
      <vt:lpstr>Title Page 4</vt:lpstr>
      <vt:lpstr>2_Image Small Placeholder</vt:lpstr>
      <vt:lpstr>1_Quote</vt:lpstr>
      <vt:lpstr>1_Image Small Placeholder</vt:lpstr>
      <vt:lpstr>1_Title Page 4</vt:lpstr>
      <vt:lpstr>3_Image Small Placeholder</vt:lpstr>
      <vt:lpstr>PowerPoint Presentation</vt:lpstr>
      <vt:lpstr>Data Analysis Introduction</vt:lpstr>
      <vt:lpstr>EDA Introduction</vt:lpstr>
      <vt:lpstr>EDA Introduction</vt:lpstr>
      <vt:lpstr>EDA Introduction</vt:lpstr>
      <vt:lpstr>EDA Introduction</vt:lpstr>
      <vt:lpstr>EDA Introduction</vt:lpstr>
      <vt:lpstr>EDA Introduction</vt:lpstr>
      <vt:lpstr>EDA Introduction</vt:lpstr>
      <vt:lpstr>EDA Introduction</vt:lpstr>
      <vt:lpstr>Four Themes of EDA</vt:lpstr>
      <vt:lpstr>Four Themes of EDA</vt:lpstr>
      <vt:lpstr>Four Themes of EDA</vt:lpstr>
      <vt:lpstr>Four Themes of EDA</vt:lpstr>
      <vt:lpstr>Four Themes of EDA</vt:lpstr>
      <vt:lpstr>Four Themes of EDA</vt:lpstr>
      <vt:lpstr>Four Themes of EDA</vt:lpstr>
      <vt:lpstr>Four Themes of EDA</vt:lpstr>
      <vt:lpstr>Four Themes of EDA</vt:lpstr>
      <vt:lpstr>Four Themes of EDA</vt:lpstr>
      <vt:lpstr>Four Themes of EDA</vt:lpstr>
      <vt:lpstr>Displays of EDA</vt:lpstr>
      <vt:lpstr>Displays of EDA</vt:lpstr>
      <vt:lpstr>Displays of EDA</vt:lpstr>
      <vt:lpstr>Displays of EDA</vt:lpstr>
      <vt:lpstr>Displays of EDA</vt:lpstr>
      <vt:lpstr>EDA “Checklist”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Stephanie Shioo</dc:creator>
  <cp:keywords/>
  <dc:description/>
  <cp:lastModifiedBy>Goldstein, Joshua Randall (jrg3bs)</cp:lastModifiedBy>
  <cp:revision>83</cp:revision>
  <cp:lastPrinted>2020-02-07T17:49:54Z</cp:lastPrinted>
  <dcterms:created xsi:type="dcterms:W3CDTF">2018-11-22T14:02:12Z</dcterms:created>
  <dcterms:modified xsi:type="dcterms:W3CDTF">2020-06-12T17:04:35Z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0x010100F4C7EABC70075D478B747307275858D0</vt:lpwstr>
  </property>
  <property fmtid="{D5CDD505-2E9C-101B-9397-08002B2CF9AE}" pid="3" name="Order">
    <vt:r8>17156100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