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37E7-1831-E549-ADA8-8C66E4D90F29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41368-030C-4048-AFC1-47B493F2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020"/>
            <a:ext cx="10363200" cy="1470025"/>
          </a:xfrm>
        </p:spPr>
        <p:txBody>
          <a:bodyPr/>
          <a:lstStyle>
            <a:lvl1pPr algn="ctr">
              <a:defRPr>
                <a:latin typeface="Raleway Light"/>
                <a:cs typeface="Raleway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902"/>
            <a:ext cx="4945311" cy="475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82139"/>
            <a:ext cx="4945311" cy="475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65036"/>
            <a:ext cx="4945311" cy="47586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ocomplexity-PP-SectionTitle10-SDAL-BKGD-Light_2015-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" y="0"/>
            <a:ext cx="121595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 Light"/>
                <a:cs typeface="Raleway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Screen Shot 2015-12-08 at 7.0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624"/>
            <a:ext cx="4945311" cy="475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 b="0" i="0"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>
            <a:lvl1pPr algn="ctr">
              <a:defRPr>
                <a:latin typeface="Gill Sans"/>
                <a:cs typeface="Gill 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/>
          <a:lstStyle>
            <a:lvl1pPr algn="ctr">
              <a:defRPr b="1">
                <a:latin typeface="Raleway Light "/>
                <a:cs typeface="Raleway Light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ight"/>
                <a:cs typeface="Helvetica Light"/>
              </a:defRPr>
            </a:lvl1pPr>
            <a:lvl2pPr>
              <a:defRPr>
                <a:latin typeface="Helvetica Light"/>
                <a:cs typeface="Helvetica Light"/>
              </a:defRPr>
            </a:lvl2pPr>
            <a:lvl3pPr>
              <a:defRPr>
                <a:latin typeface="Helvetica Light"/>
                <a:cs typeface="Helvetica Light"/>
              </a:defRPr>
            </a:lvl3pPr>
            <a:lvl4pPr>
              <a:defRPr>
                <a:latin typeface="Helvetica Light"/>
                <a:cs typeface="Helvetica Light"/>
              </a:defRPr>
            </a:lvl4pPr>
            <a:lvl5pPr>
              <a:defRPr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624"/>
            <a:ext cx="4945311" cy="475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624"/>
            <a:ext cx="4945311" cy="475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 Light "/>
                <a:cs typeface="Raleway Light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38237"/>
            <a:ext cx="5384800" cy="4525963"/>
          </a:xfrm>
        </p:spPr>
        <p:txBody>
          <a:bodyPr/>
          <a:lstStyle>
            <a:lvl1pPr>
              <a:defRPr sz="3733">
                <a:latin typeface="Helvetica Light"/>
                <a:cs typeface="Helvetica Light"/>
              </a:defRPr>
            </a:lvl1pPr>
            <a:lvl2pPr>
              <a:defRPr sz="3200">
                <a:latin typeface="Helvetica Light"/>
                <a:cs typeface="Helvetica Light"/>
              </a:defRPr>
            </a:lvl2pPr>
            <a:lvl3pPr>
              <a:defRPr sz="2667">
                <a:latin typeface="Helvetica Light"/>
                <a:cs typeface="Helvetica Light"/>
              </a:defRPr>
            </a:lvl3pPr>
            <a:lvl4pPr>
              <a:defRPr sz="2400">
                <a:latin typeface="Helvetica Light"/>
                <a:cs typeface="Helvetica Light"/>
              </a:defRPr>
            </a:lvl4pPr>
            <a:lvl5pPr>
              <a:defRPr sz="2400">
                <a:latin typeface="Helvetica Light"/>
                <a:cs typeface="Helvetica Ligh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38237"/>
            <a:ext cx="5384800" cy="4525963"/>
          </a:xfrm>
        </p:spPr>
        <p:txBody>
          <a:bodyPr/>
          <a:lstStyle>
            <a:lvl1pPr>
              <a:defRPr sz="3733">
                <a:latin typeface="Helvetica Light"/>
                <a:cs typeface="Helvetica Light"/>
              </a:defRPr>
            </a:lvl1pPr>
            <a:lvl2pPr>
              <a:defRPr sz="3200">
                <a:latin typeface="Helvetica Light"/>
                <a:cs typeface="Helvetica Light"/>
              </a:defRPr>
            </a:lvl2pPr>
            <a:lvl3pPr>
              <a:defRPr sz="2667">
                <a:latin typeface="Helvetica Light"/>
                <a:cs typeface="Helvetica Light"/>
              </a:defRPr>
            </a:lvl3pPr>
            <a:lvl4pPr>
              <a:defRPr sz="2400">
                <a:latin typeface="Helvetica Light"/>
                <a:cs typeface="Helvetica Light"/>
              </a:defRPr>
            </a:lvl4pPr>
            <a:lvl5pPr>
              <a:defRPr sz="2400">
                <a:latin typeface="Helvetica Light"/>
                <a:cs typeface="Helvetica Ligh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624"/>
            <a:ext cx="4945311" cy="475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 "/>
                <a:cs typeface="Gill Sans 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7953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3733" b="1">
                <a:latin typeface="Gill Sans Light"/>
                <a:cs typeface="Gill Sans Ligh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17712"/>
            <a:ext cx="5386917" cy="3951288"/>
          </a:xfrm>
        </p:spPr>
        <p:txBody>
          <a:bodyPr/>
          <a:lstStyle>
            <a:lvl1pPr>
              <a:defRPr sz="3200">
                <a:latin typeface="Gill Sans Light"/>
                <a:cs typeface="Gill Sans Light"/>
              </a:defRPr>
            </a:lvl1pPr>
            <a:lvl2pPr>
              <a:defRPr sz="2667">
                <a:latin typeface="Gill Sans Light"/>
                <a:cs typeface="Gill Sans Light"/>
              </a:defRPr>
            </a:lvl2pPr>
            <a:lvl3pPr>
              <a:defRPr sz="2400">
                <a:latin typeface="Gill Sans Light"/>
                <a:cs typeface="Gill Sans Light"/>
              </a:defRPr>
            </a:lvl3pPr>
            <a:lvl4pPr>
              <a:defRPr sz="2133">
                <a:latin typeface="Gill Sans Light"/>
                <a:cs typeface="Gill Sans Light"/>
              </a:defRPr>
            </a:lvl4pPr>
            <a:lvl5pPr>
              <a:defRPr sz="2133">
                <a:latin typeface="Gill Sans Light"/>
                <a:cs typeface="Gill Sans Ligh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377953"/>
            <a:ext cx="5389033" cy="639763"/>
          </a:xfrm>
        </p:spPr>
        <p:txBody>
          <a:bodyPr anchor="b">
            <a:noAutofit/>
          </a:bodyPr>
          <a:lstStyle>
            <a:lvl1pPr marL="0" indent="0">
              <a:buNone/>
              <a:defRPr sz="3733" b="1">
                <a:latin typeface="Gill Sans Light"/>
                <a:cs typeface="Gill Sans Ligh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017712"/>
            <a:ext cx="5389033" cy="3951288"/>
          </a:xfrm>
        </p:spPr>
        <p:txBody>
          <a:bodyPr/>
          <a:lstStyle>
            <a:lvl1pPr>
              <a:defRPr sz="3200">
                <a:latin typeface="Gill Sans Light"/>
                <a:cs typeface="Gill Sans Light"/>
              </a:defRPr>
            </a:lvl1pPr>
            <a:lvl2pPr>
              <a:defRPr sz="2667">
                <a:latin typeface="Gill Sans Light"/>
                <a:cs typeface="Gill Sans Light"/>
              </a:defRPr>
            </a:lvl2pPr>
            <a:lvl3pPr>
              <a:defRPr sz="2400">
                <a:latin typeface="Gill Sans Light"/>
                <a:cs typeface="Gill Sans Light"/>
              </a:defRPr>
            </a:lvl3pPr>
            <a:lvl4pPr>
              <a:defRPr sz="2133">
                <a:latin typeface="Gill Sans Light"/>
                <a:cs typeface="Gill Sans Light"/>
              </a:defRPr>
            </a:lvl4pPr>
            <a:lvl5pPr>
              <a:defRPr sz="2133">
                <a:latin typeface="Gill Sans Light"/>
                <a:cs typeface="Gill Sans Ligh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624"/>
            <a:ext cx="4945311" cy="4758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143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ftr="0" dt="0"/>
  <p:txStyles>
    <p:titleStyle>
      <a:lvl1pPr algn="r" defTabSz="609585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Raleway Light "/>
          <a:ea typeface="+mj-ea"/>
          <a:cs typeface="Raleway Light "/>
        </a:defRPr>
      </a:lvl1pPr>
    </p:titleStyle>
    <p:bodyStyle>
      <a:lvl1pPr marL="908028" indent="-457189" algn="l" defTabSz="609585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1371566" indent="-380990" algn="l" defTabSz="609585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830872" indent="-30055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2444690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303734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complexity-PP-SectionTitle10-SDAL-BKGD-Light_2015-1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6" y="-25400"/>
            <a:ext cx="1215957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38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ctr" defTabSz="609585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Raleway Light"/>
          <a:ea typeface="+mj-ea"/>
          <a:cs typeface="Raleway Light"/>
        </a:defRPr>
      </a:lvl1pPr>
    </p:titleStyle>
    <p:bodyStyle>
      <a:lvl1pPr marL="908028" indent="-457189" algn="l" defTabSz="609585" rtl="0" eaLnBrk="1" latinLnBrk="0" hangingPunct="1">
        <a:spcBef>
          <a:spcPct val="20000"/>
        </a:spcBef>
        <a:buFont typeface="Arial"/>
        <a:buChar char="•"/>
        <a:defRPr sz="3733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1371566" indent="-380990" algn="l" defTabSz="609585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830872" indent="-30055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2444690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303734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020"/>
            <a:ext cx="7059168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Repurposing Administrative Data for Statistical Purposes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32588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Aaron D. Schroeder, Ph.D.</a:t>
            </a:r>
          </a:p>
          <a:p>
            <a:r>
              <a:rPr lang="en-US" dirty="0"/>
              <a:t>Senior Data Research Scientist</a:t>
            </a:r>
          </a:p>
          <a:p>
            <a:r>
              <a:rPr lang="en-US" dirty="0"/>
              <a:t>Social &amp; Decision Analytics Lab</a:t>
            </a:r>
          </a:p>
          <a:p>
            <a:r>
              <a:rPr lang="en-US" dirty="0"/>
              <a:t>Biocomplexity Institute of Virginia Tech</a:t>
            </a:r>
          </a:p>
        </p:txBody>
      </p:sp>
    </p:spTree>
    <p:extLst>
      <p:ext uri="{BB962C8B-B14F-4D97-AF65-F5344CB8AC3E}">
        <p14:creationId xmlns:p14="http://schemas.microsoft.com/office/powerpoint/2010/main" val="85810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6007" y="345932"/>
            <a:ext cx="71506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Structure, </a:t>
            </a:r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Quality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Metadata &amp; Provenance</a:t>
            </a:r>
          </a:p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Completeness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874277" y="1943524"/>
            <a:ext cx="6674067" cy="42541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Seems straight-forward -- Nope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A set of data is complete with respect to a </a:t>
            </a:r>
            <a:r>
              <a:rPr lang="en-US" i="1" dirty="0"/>
              <a:t>given purpose </a:t>
            </a:r>
            <a:r>
              <a:rPr lang="en-US" dirty="0"/>
              <a:t>if the set contains all the relevant data for that purpose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A common measure is the proportion of data that has values to the proportion that “should” have values.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/>
              <a:t>Completeness is </a:t>
            </a:r>
            <a:r>
              <a:rPr lang="en-US" sz="1600" i="1" dirty="0"/>
              <a:t>application-specific</a:t>
            </a:r>
            <a:endParaRPr lang="en-US" sz="1600" dirty="0"/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/>
              <a:t>Incorrect to simply measure number of missing field values in a record without considering which fields are necessary</a:t>
            </a:r>
          </a:p>
          <a:p>
            <a:pPr marL="1200150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400" dirty="0"/>
              <a:t>MLS Data had MANY highly incomplete fields that were not necessary for the study at hand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Data that are missing can be categorized as: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400" dirty="0"/>
              <a:t>record fields not containing data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400" dirty="0"/>
              <a:t>records not containing necessary fields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400" dirty="0"/>
              <a:t>datasets not containing the requisite records</a:t>
            </a:r>
          </a:p>
        </p:txBody>
      </p:sp>
    </p:spTree>
    <p:extLst>
      <p:ext uri="{BB962C8B-B14F-4D97-AF65-F5344CB8AC3E}">
        <p14:creationId xmlns:p14="http://schemas.microsoft.com/office/powerpoint/2010/main" val="107837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6007" y="345932"/>
            <a:ext cx="71506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Structure, </a:t>
            </a:r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Quality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Metadata &amp; Provenance</a:t>
            </a:r>
          </a:p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Value Validity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874277" y="1943524"/>
            <a:ext cx="6674067" cy="40232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000" dirty="0"/>
              <a:t>Data elements with proper values have </a:t>
            </a:r>
            <a:r>
              <a:rPr lang="en-US" sz="2000" b="1" i="1" dirty="0"/>
              <a:t>value validity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000" dirty="0"/>
              <a:t>The percentage of data elements whose attributes possess values within the range expected for a legitimate entry is a measure of value validity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000" dirty="0"/>
              <a:t>Checking for value validity generally comes in the form of straight-forward domain constraint rules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How many entries contain non-valid values for a non-empty text field representing gender?</a:t>
            </a:r>
          </a:p>
          <a:p>
            <a:pPr marL="1200150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i="1" dirty="0"/>
              <a:t>&lt; count gender where gender is not </a:t>
            </a:r>
            <a:r>
              <a:rPr lang="en-US" sz="1600" dirty="0"/>
              <a:t>(</a:t>
            </a:r>
            <a:r>
              <a:rPr lang="en-US" sz="1600" i="1" dirty="0"/>
              <a:t>male, female</a:t>
            </a:r>
            <a:r>
              <a:rPr lang="en-US" sz="1600" dirty="0"/>
              <a:t>) </a:t>
            </a:r>
            <a:r>
              <a:rPr lang="en-US" sz="1600" i="1" dirty="0"/>
              <a:t>&gt;</a:t>
            </a:r>
            <a:r>
              <a:rPr lang="en-US" i="1" dirty="0"/>
              <a:t> 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How many entries contain non-valid values for a non-empty integer field representing age?</a:t>
            </a:r>
          </a:p>
          <a:p>
            <a:pPr marL="1200150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i="1" dirty="0"/>
              <a:t>&lt; count age where age is not between </a:t>
            </a:r>
            <a:r>
              <a:rPr lang="en-US" sz="1600" dirty="0"/>
              <a:t>[0</a:t>
            </a:r>
            <a:r>
              <a:rPr lang="en-US" sz="1600" i="1" dirty="0"/>
              <a:t>, </a:t>
            </a:r>
            <a:r>
              <a:rPr lang="en-US" sz="1600" dirty="0"/>
              <a:t>110] </a:t>
            </a:r>
            <a:r>
              <a:rPr lang="en-US" sz="1600" i="1" dirty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98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83478" y="1993392"/>
            <a:ext cx="6455664" cy="4014216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36007" y="345932"/>
            <a:ext cx="71506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Structure, </a:t>
            </a:r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Quality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Metadata &amp; Provenance</a:t>
            </a:r>
          </a:p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Value Validity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Table 7"/>
          <p:cNvGraphicFramePr/>
          <p:nvPr/>
        </p:nvGraphicFramePr>
        <p:xfrm>
          <a:off x="5103969" y="2472942"/>
          <a:ext cx="6214683" cy="1848614"/>
        </p:xfrm>
        <a:graphic>
          <a:graphicData uri="http://schemas.openxmlformats.org/drawingml/2006/table">
            <a:tbl>
              <a:tblPr/>
              <a:tblGrid>
                <a:gridCol w="79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585">
                <a:tc>
                  <a:txBody>
                    <a:bodyPr/>
                    <a:lstStyle/>
                    <a:p>
                      <a:pPr algn="ctr"/>
                      <a:r>
                        <a:rPr lang="en-US" sz="1100" b="1" spc="-1" dirty="0" err="1">
                          <a:latin typeface="Arial"/>
                        </a:rPr>
                        <a:t>zip_code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pc="-1">
                          <a:latin typeface="Arial"/>
                        </a:rPr>
                        <a:t>area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pc="-1">
                          <a:latin typeface="Arial"/>
                        </a:rPr>
                        <a:t>subdivision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pc="-1">
                          <a:latin typeface="Arial"/>
                        </a:rPr>
                        <a:t>neighborhood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pc="-1">
                          <a:latin typeface="Arial"/>
                        </a:rPr>
                        <a:t>zoning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pc="-1">
                          <a:latin typeface="Arial"/>
                        </a:rPr>
                        <a:t>parcel_id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85"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23185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JCC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Governors Land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River Reach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R-4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4511000022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93"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23188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JCC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Wellington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RESIDENT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1330800178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93"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23188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JCC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Powhatan Secondary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RES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3741600013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58"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23185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JCC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 err="1">
                          <a:latin typeface="Arial"/>
                        </a:rPr>
                        <a:t>Kingsmill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 err="1">
                          <a:latin typeface="Arial"/>
                        </a:rPr>
                        <a:t>Padgetts</a:t>
                      </a:r>
                      <a:r>
                        <a:rPr lang="en-US" sz="1100" spc="-1" dirty="0">
                          <a:latin typeface="Arial"/>
                        </a:rPr>
                        <a:t> Ordinary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R 4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5041100213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93"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23185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JCC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Pointe @ Jamestown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RES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4640600108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93">
                <a:tc>
                  <a:txBody>
                    <a:bodyPr/>
                    <a:lstStyle/>
                    <a:p>
                      <a:pPr algn="ctr"/>
                      <a:r>
                        <a:rPr lang="en-US" sz="1100" spc="-1" dirty="0">
                          <a:latin typeface="Arial"/>
                        </a:rPr>
                        <a:t>23185</a:t>
                      </a:r>
                      <a:endParaRPr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JCC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Paddock Green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Paddock Green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pc="-1">
                          <a:latin typeface="Arial"/>
                        </a:rPr>
                        <a:t>R1</a:t>
                      </a:r>
                      <a:endParaRPr sz="110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81638" marR="81638" marT="41476" marB="41476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Shape 3"/>
          <p:cNvSpPr txBox="1"/>
          <p:nvPr/>
        </p:nvSpPr>
        <p:spPr>
          <a:xfrm>
            <a:off x="5103969" y="4440858"/>
            <a:ext cx="6214683" cy="134159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algn="just"/>
            <a:r>
              <a:rPr lang="en-US" sz="1400" spc="-1" dirty="0"/>
              <a:t>Comparison constraint: </a:t>
            </a:r>
            <a:r>
              <a:rPr lang="en-US" sz="1400" b="1" spc="-1" dirty="0"/>
              <a:t>zoning 2015, James City County </a:t>
            </a:r>
            <a:r>
              <a:rPr lang="en-US" sz="1400" spc="-1" dirty="0"/>
              <a:t>= {A-1, R-1, R-2, R-3, R-4, R-5, R-6, R-7, R-8, LB, B-1, M-1, M-2, RT, PUD, MU, PL, EO}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100" spc="-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100" spc="-1" dirty="0"/>
              <a:t>During Data Profiling issues are described, not “fixed”</a:t>
            </a:r>
            <a:endParaRPr lang="en-US" sz="11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100" spc="-1" dirty="0"/>
              <a:t>The appropriate fix depends upon the needs of the research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100" spc="-1" dirty="0"/>
              <a:t>It may be appropriate to simply normalize all zoning entries to the </a:t>
            </a:r>
            <a:r>
              <a:rPr lang="en-US" sz="1100" dirty="0"/>
              <a:t>five major categories of zoning: Residential, Mixed Residential-Commercial, Commercial, Industrial, and Special</a:t>
            </a:r>
          </a:p>
          <a:p>
            <a:pPr algn="just"/>
            <a:endParaRPr sz="1400" dirty="0"/>
          </a:p>
        </p:txBody>
      </p:sp>
      <p:sp>
        <p:nvSpPr>
          <p:cNvPr id="10" name="Oval 9"/>
          <p:cNvSpPr/>
          <p:nvPr/>
        </p:nvSpPr>
        <p:spPr>
          <a:xfrm>
            <a:off x="9453879" y="2417577"/>
            <a:ext cx="764508" cy="1959344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spcCol="0" rtlCol="0" anchor="ctr"/>
          <a:lstStyle/>
          <a:p>
            <a:pPr algn="ctr"/>
            <a:endParaRPr lang="en-US" sz="1400"/>
          </a:p>
        </p:txBody>
      </p:sp>
      <p:sp>
        <p:nvSpPr>
          <p:cNvPr id="11" name="Down Arrow 10"/>
          <p:cNvSpPr/>
          <p:nvPr/>
        </p:nvSpPr>
        <p:spPr>
          <a:xfrm>
            <a:off x="9721486" y="4300744"/>
            <a:ext cx="254836" cy="2077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spcCol="0"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833698" y="2089597"/>
            <a:ext cx="2887788" cy="292150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 algn="ctr"/>
            <a:r>
              <a:rPr lang="en-US" dirty="0"/>
              <a:t>Pulled from current James City County MLS Data</a:t>
            </a:r>
          </a:p>
        </p:txBody>
      </p:sp>
    </p:spTree>
    <p:extLst>
      <p:ext uri="{BB962C8B-B14F-4D97-AF65-F5344CB8AC3E}">
        <p14:creationId xmlns:p14="http://schemas.microsoft.com/office/powerpoint/2010/main" val="25213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6007" y="345932"/>
            <a:ext cx="71506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Structure, </a:t>
            </a:r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Quality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Metadata &amp; Provenance</a:t>
            </a:r>
          </a:p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Consistency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099401" y="1945624"/>
            <a:ext cx="6223820" cy="409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600" dirty="0"/>
              <a:t>The Degree to Which Two or More Attributes Satisfy a Dependency Constraint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Simple example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Location disagreements like zip and state (</a:t>
            </a:r>
            <a:r>
              <a:rPr lang="en-US" sz="1400" b="1" dirty="0"/>
              <a:t>Record-Level</a:t>
            </a:r>
            <a:r>
              <a:rPr lang="en-US" sz="140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More complex example (</a:t>
            </a:r>
            <a:r>
              <a:rPr lang="en-US" sz="1600" b="1" dirty="0"/>
              <a:t>Longitudinal</a:t>
            </a:r>
            <a:r>
              <a:rPr lang="en-US" sz="1600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Consistency with locally derived “truth”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VDOE Student Record, no definitive list of student demographics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Truth must be derived from multiple observations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/>
              <a:t>Student Record has multiple observations per school year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/>
              <a:t>Query here shows disagreement on gender for some of the observations when Student Record is matched to itself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select count(distinct </a:t>
            </a:r>
            <a:r>
              <a:rPr lang="en-US" sz="1400" b="1" dirty="0" err="1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a.internal_id</a:t>
            </a: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b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from </a:t>
            </a:r>
            <a:r>
              <a:rPr lang="en-US" sz="1400" b="1" dirty="0" err="1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vdoe.student_record</a:t>
            </a: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a</a:t>
            </a:r>
            <a:b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join </a:t>
            </a:r>
            <a:r>
              <a:rPr lang="en-US" sz="1400" b="1" dirty="0" err="1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vdoe.student_record</a:t>
            </a: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b</a:t>
            </a:r>
            <a:b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on </a:t>
            </a:r>
            <a:r>
              <a:rPr lang="en-US" sz="1400" b="1" dirty="0" err="1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a.internal_id</a:t>
            </a: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b.internal_id</a:t>
            </a:r>
            <a:b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and </a:t>
            </a:r>
            <a:r>
              <a:rPr lang="en-US" sz="1400" b="1" dirty="0" err="1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a.gender</a:t>
            </a:r>
            <a:r>
              <a:rPr lang="en-US" sz="1400" b="1" dirty="0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&lt;&gt; </a:t>
            </a:r>
            <a:r>
              <a:rPr lang="en-US" sz="1400" b="1" dirty="0" err="1">
                <a:solidFill>
                  <a:srgbClr val="6538DA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b.gender</a:t>
            </a:r>
            <a:endParaRPr lang="en-US" sz="1400" b="1" dirty="0">
              <a:solidFill>
                <a:srgbClr val="6538DA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1657350" lvl="3" indent="-285750">
              <a:buFont typeface="Arial" charset="0"/>
              <a:buChar char="•"/>
            </a:pPr>
            <a:r>
              <a:rPr lang="en-US" sz="1400" b="1" dirty="0"/>
              <a:t>16,310 / 2,346,058 individuals have more than one value for gender</a:t>
            </a:r>
          </a:p>
        </p:txBody>
      </p:sp>
    </p:spTree>
    <p:extLst>
      <p:ext uri="{BB962C8B-B14F-4D97-AF65-F5344CB8AC3E}">
        <p14:creationId xmlns:p14="http://schemas.microsoft.com/office/powerpoint/2010/main" val="208354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6007" y="345932"/>
            <a:ext cx="715060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Structure, Quality, </a:t>
            </a:r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Metadata &amp; Provenance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81726" y="1617080"/>
            <a:ext cx="7059169" cy="49081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2945" tIns="41473" rIns="82945" bIns="41473" rtlCol="0">
            <a:spAutoFit/>
          </a:bodyPr>
          <a:lstStyle/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Observation Unit Definition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Datasets (tables) without definition and/or non-meaningful/confusing naming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Observation Unit Attributes Definition 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Attributes (columns) without definition and/or non-meaningful/confusing naming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Semantic Confusion 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Attributes with the same name but different definitions</a:t>
            </a:r>
          </a:p>
          <a:p>
            <a:pPr marL="253604"/>
            <a:r>
              <a:rPr lang="en-US" sz="1050" dirty="0">
                <a:latin typeface="Helvetica" charset="0"/>
                <a:ea typeface="Helvetica" charset="0"/>
                <a:cs typeface="Helvetica" charset="0"/>
              </a:rPr>
              <a:t>  e.g. An attribute named “Grade” can refer to both a 'score' for a test or the 'level/year’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Multiple Attribute Names 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Attributes with different names but the same definition</a:t>
            </a:r>
          </a:p>
          <a:p>
            <a:pPr marL="253604"/>
            <a:r>
              <a:rPr lang="en-US" sz="1050" dirty="0">
                <a:latin typeface="Helvetica" charset="0"/>
                <a:ea typeface="Helvetica" charset="0"/>
                <a:cs typeface="Helvetica" charset="0"/>
              </a:rPr>
              <a:t>  e.g. Attributes name “Grade” and “Year” both referring to 'level/year' of schooling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Inconsistent Attribute Formats 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Attributes of the same type that are formatted differently</a:t>
            </a:r>
          </a:p>
          <a:p>
            <a:pPr marL="253604"/>
            <a:r>
              <a:rPr lang="en-US" sz="1050" dirty="0">
                <a:latin typeface="Helvetica" charset="0"/>
                <a:ea typeface="Helvetica" charset="0"/>
                <a:cs typeface="Helvetica" charset="0"/>
              </a:rPr>
              <a:t>  e.g. Most commonly an issue when dealing with dates and times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Data Process History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Attributes collected at different locations, with different tools</a:t>
            </a:r>
          </a:p>
          <a:p>
            <a:pPr marL="253604"/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System of Origin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Where was this data originally collected?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Intermediate Storage Systems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Chain of Custody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Contact Information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Who can I contact with my questions?</a:t>
            </a:r>
          </a:p>
          <a:p>
            <a:pPr marL="253604"/>
            <a:r>
              <a:rPr lang="en-US" sz="1400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Transformation</a:t>
            </a:r>
          </a:p>
          <a:p>
            <a:pPr marL="253604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What happened to the data since collection and why?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25241" y="3810213"/>
            <a:ext cx="27432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Light"/>
                <a:cs typeface="Gill Sans Light"/>
              </a:rPr>
              <a:t>Getting this stuff in order is a BIG part of Data Repurposing!</a:t>
            </a:r>
          </a:p>
        </p:txBody>
      </p:sp>
    </p:spTree>
    <p:extLst>
      <p:ext uri="{BB962C8B-B14F-4D97-AF65-F5344CB8AC3E}">
        <p14:creationId xmlns:p14="http://schemas.microsoft.com/office/powerpoint/2010/main" val="10334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15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Research-Enabling Standards for Integrated Administrative Data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Minimum: Table and Field Definitions, Field Valid Values and Definitions</a:t>
            </a:r>
          </a:p>
          <a:p>
            <a:pPr lvl="1"/>
            <a:r>
              <a:rPr lang="en-US" dirty="0"/>
              <a:t>Extra: Valid Value Timing and Relationship Data</a:t>
            </a:r>
          </a:p>
          <a:p>
            <a:r>
              <a:rPr lang="en-US" dirty="0"/>
              <a:t>Provenance</a:t>
            </a:r>
          </a:p>
          <a:p>
            <a:pPr lvl="1"/>
            <a:r>
              <a:rPr lang="en-US" dirty="0"/>
              <a:t>Minimum: System of Origin/Collection and Contact</a:t>
            </a:r>
          </a:p>
          <a:p>
            <a:pPr lvl="1"/>
            <a:r>
              <a:rPr lang="en-US" dirty="0"/>
              <a:t>Extra: Intermediate Storage Systems and Contacts</a:t>
            </a:r>
          </a:p>
          <a:p>
            <a:pPr lvl="1"/>
            <a:r>
              <a:rPr lang="en-US" dirty="0"/>
              <a:t>Extra +: Transformations Used and Reasons Why</a:t>
            </a:r>
          </a:p>
          <a:p>
            <a:r>
              <a:rPr lang="en-US" dirty="0"/>
              <a:t>Just starting with the Minimums will accomplish quite a bit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8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Every Repurposing Is a New “Investigation”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US" dirty="0"/>
              <a:t>Locating the Data Repurposing Discussion</a:t>
            </a:r>
          </a:p>
          <a:p>
            <a:r>
              <a:rPr lang="en-US" dirty="0"/>
              <a:t>Overview of the SDAL “Investigative Process” for Repurposing Data</a:t>
            </a:r>
          </a:p>
          <a:p>
            <a:r>
              <a:rPr lang="en-US" dirty="0"/>
              <a:t>Recommendations for Research-Enabling Standards for Integrated Administrative Data Systems to Aid Future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8233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/>
          <p:nvPr/>
        </p:nvCxnSpPr>
        <p:spPr>
          <a:xfrm flipH="1">
            <a:off x="4709160" y="2984472"/>
            <a:ext cx="1186961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2008" y="2987253"/>
            <a:ext cx="1186961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259541" y="2243808"/>
            <a:ext cx="3236181" cy="2472856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97472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Data Repurposing</a:t>
            </a:r>
            <a:br>
              <a:rPr lang="en-US" sz="3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Locating the Discussion</a:t>
            </a:r>
            <a:endParaRPr lang="en-US" sz="3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013938" y="2625467"/>
            <a:ext cx="268917" cy="723573"/>
            <a:chOff x="6013938" y="2941979"/>
            <a:chExt cx="268917" cy="723573"/>
          </a:xfrm>
        </p:grpSpPr>
        <p:sp>
          <p:nvSpPr>
            <p:cNvPr id="4" name="Smiley Face 3"/>
            <p:cNvSpPr/>
            <p:nvPr/>
          </p:nvSpPr>
          <p:spPr>
            <a:xfrm>
              <a:off x="6013938" y="2941979"/>
              <a:ext cx="268917" cy="268421"/>
            </a:xfrm>
            <a:prstGeom prst="smileyFace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145536" y="3210403"/>
              <a:ext cx="0" cy="262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013938" y="3472989"/>
              <a:ext cx="131598" cy="19256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45536" y="3472989"/>
              <a:ext cx="131598" cy="19256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29672" y="3303767"/>
              <a:ext cx="23172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84" y="2830238"/>
            <a:ext cx="250415" cy="250415"/>
          </a:xfrm>
          <a:prstGeom prst="rect">
            <a:avLst/>
          </a:prstGeom>
          <a:noFill/>
        </p:spPr>
      </p:pic>
      <p:sp>
        <p:nvSpPr>
          <p:cNvPr id="51" name="Rounded Rectangle 50"/>
          <p:cNvSpPr/>
          <p:nvPr/>
        </p:nvSpPr>
        <p:spPr>
          <a:xfrm>
            <a:off x="7645548" y="2625466"/>
            <a:ext cx="1081454" cy="72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51105" y="4456503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139806" y="3480236"/>
            <a:ext cx="5729" cy="1082972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8328112" y="3713612"/>
            <a:ext cx="1081454" cy="72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979851" y="2625466"/>
            <a:ext cx="1081454" cy="72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7192" y="239939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HIPPA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34281" y="2399393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FERPA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75958" y="3480236"/>
            <a:ext cx="7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Law</a:t>
            </a:r>
          </a:p>
        </p:txBody>
      </p:sp>
      <p:cxnSp>
        <p:nvCxnSpPr>
          <p:cNvPr id="65" name="Elbow Connector 64"/>
          <p:cNvCxnSpPr>
            <a:stCxn id="60" idx="2"/>
            <a:endCxn id="59" idx="3"/>
          </p:cNvCxnSpPr>
          <p:nvPr/>
        </p:nvCxnSpPr>
        <p:spPr>
          <a:xfrm rot="5400000">
            <a:off x="9101892" y="3656713"/>
            <a:ext cx="726360" cy="111012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1" idx="2"/>
            <a:endCxn id="59" idx="1"/>
          </p:cNvCxnSpPr>
          <p:nvPr/>
        </p:nvCxnSpPr>
        <p:spPr>
          <a:xfrm rot="16200000" flipH="1">
            <a:off x="7894013" y="3641300"/>
            <a:ext cx="726360" cy="141837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820647" y="2243808"/>
            <a:ext cx="3236181" cy="2472856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97" y="2830238"/>
            <a:ext cx="250415" cy="250415"/>
          </a:xfrm>
          <a:prstGeom prst="rect">
            <a:avLst/>
          </a:prstGeom>
          <a:noFill/>
        </p:spPr>
      </p:pic>
      <p:sp>
        <p:nvSpPr>
          <p:cNvPr id="72" name="Rounded Rectangle 71"/>
          <p:cNvSpPr/>
          <p:nvPr/>
        </p:nvSpPr>
        <p:spPr>
          <a:xfrm>
            <a:off x="2206654" y="2625466"/>
            <a:ext cx="1081454" cy="72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2889218" y="3713612"/>
            <a:ext cx="1081454" cy="72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540957" y="2625466"/>
            <a:ext cx="1081454" cy="723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68298" y="2399393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HIPPA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06612" y="2398475"/>
            <a:ext cx="5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DFARS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33610" y="348023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FISMA</a:t>
            </a:r>
          </a:p>
        </p:txBody>
      </p:sp>
      <p:cxnSp>
        <p:nvCxnSpPr>
          <p:cNvPr id="78" name="Elbow Connector 77"/>
          <p:cNvCxnSpPr/>
          <p:nvPr/>
        </p:nvCxnSpPr>
        <p:spPr>
          <a:xfrm rot="5400000">
            <a:off x="3662998" y="3656713"/>
            <a:ext cx="726360" cy="111012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6200000" flipH="1">
            <a:off x="2455119" y="3641300"/>
            <a:ext cx="726360" cy="141837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66441" y="5301681"/>
            <a:ext cx="229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Specific Question</a:t>
            </a:r>
          </a:p>
        </p:txBody>
      </p:sp>
      <p:cxnSp>
        <p:nvCxnSpPr>
          <p:cNvPr id="85" name="Elbow Connector 84"/>
          <p:cNvCxnSpPr>
            <a:stCxn id="76" idx="0"/>
            <a:endCxn id="61" idx="0"/>
          </p:cNvCxnSpPr>
          <p:nvPr/>
        </p:nvCxnSpPr>
        <p:spPr>
          <a:xfrm rot="16200000" flipH="1">
            <a:off x="6141697" y="354816"/>
            <a:ext cx="918" cy="4088237"/>
          </a:xfrm>
          <a:prstGeom prst="bentConnector3">
            <a:avLst>
              <a:gd name="adj1" fmla="val -38310784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4599997" y="3937991"/>
            <a:ext cx="206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Data Repurposing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Determining Data Fitness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83586" y="1418853"/>
            <a:ext cx="336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Secure/Privacy-Protecting Linkage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rot="10800000" flipV="1">
            <a:off x="7710854" y="1621102"/>
            <a:ext cx="72732" cy="41949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H="1">
            <a:off x="9533929" y="1621103"/>
            <a:ext cx="1612629" cy="2091115"/>
          </a:xfrm>
          <a:prstGeom prst="bentConnector4">
            <a:avLst>
              <a:gd name="adj1" fmla="val -14176"/>
              <a:gd name="adj2" fmla="val 9982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66440" y="2124277"/>
            <a:ext cx="2346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Distortion/Perturbation, Synthetic,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PUMS, SCIF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458035" y="2398475"/>
            <a:ext cx="0" cy="5318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876527" y="2385929"/>
            <a:ext cx="0" cy="556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47" y="2740609"/>
            <a:ext cx="530965" cy="530965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951565" y="322194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IDS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48799" y="5978214"/>
            <a:ext cx="372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DATA GOVERNANCE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Block Arc 112"/>
          <p:cNvSpPr/>
          <p:nvPr/>
        </p:nvSpPr>
        <p:spPr>
          <a:xfrm rot="10800000">
            <a:off x="2538835" y="5136101"/>
            <a:ext cx="7219122" cy="832104"/>
          </a:xfrm>
          <a:prstGeom prst="blockArc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6" grpId="0"/>
      <p:bldP spid="59" grpId="0" animBg="1"/>
      <p:bldP spid="60" grpId="0" animBg="1"/>
      <p:bldP spid="61" grpId="0"/>
      <p:bldP spid="62" grpId="0"/>
      <p:bldP spid="63" grpId="0"/>
      <p:bldP spid="70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83" grpId="0"/>
      <p:bldP spid="91" grpId="0"/>
      <p:bldP spid="92" grpId="0"/>
      <p:bldP spid="101" grpId="0"/>
      <p:bldP spid="111" grpId="0"/>
      <p:bldP spid="112" grpId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178019"/>
            <a:ext cx="5157216" cy="6679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7608" y="365760"/>
            <a:ext cx="5696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ea typeface="Raleway" charset="0"/>
                <a:cs typeface="Helvetica" panose="020B0604020202020204" pitchFamily="34" charset="0"/>
              </a:rPr>
              <a:t>SDAL</a:t>
            </a:r>
          </a:p>
          <a:p>
            <a:pPr algn="ctr"/>
            <a:r>
              <a:rPr lang="en-US" sz="2400" b="1" dirty="0">
                <a:latin typeface="Helvetica" panose="020B0604020202020204" pitchFamily="34" charset="0"/>
                <a:ea typeface="Raleway" charset="0"/>
                <a:cs typeface="Helvetica" panose="020B0604020202020204" pitchFamily="34" charset="0"/>
              </a:rPr>
              <a:t>Data Science Processes &amp; Platforms</a:t>
            </a:r>
          </a:p>
          <a:p>
            <a:pPr algn="ctr"/>
            <a:r>
              <a:rPr lang="en-US" sz="2400" b="1" dirty="0">
                <a:latin typeface="Helvetica" panose="020B0604020202020204" pitchFamily="34" charset="0"/>
                <a:ea typeface="Raleway" charset="0"/>
                <a:cs typeface="Helvetica" panose="020B0604020202020204" pitchFamily="34" charset="0"/>
              </a:rPr>
              <a:t>for Evidence-Based Policy</a:t>
            </a:r>
          </a:p>
        </p:txBody>
      </p:sp>
      <p:sp>
        <p:nvSpPr>
          <p:cNvPr id="4" name="Oval 3"/>
          <p:cNvSpPr/>
          <p:nvPr/>
        </p:nvSpPr>
        <p:spPr>
          <a:xfrm>
            <a:off x="841248" y="3419856"/>
            <a:ext cx="3886200" cy="2752344"/>
          </a:xfrm>
          <a:prstGeom prst="ellipse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5352" y="1843398"/>
            <a:ext cx="5358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Data Analytics Process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Data Fitness Analysis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Data Analysis &amp; Hypothesis Testing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Creation of Community Data Tools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Data Fitness Analysis</a:t>
            </a:r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Profiling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Preparation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Linkage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Exploration &amp; Assessment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 flipV="1">
            <a:off x="4727448" y="3291840"/>
            <a:ext cx="1517904" cy="150418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3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36007" y="345932"/>
            <a:ext cx="716889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3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Helvetica" charset="0"/>
                <a:ea typeface="Helvetica" charset="0"/>
                <a:cs typeface="Helvetica" charset="0"/>
              </a:rPr>
              <a:t>Structure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Quality, Metadata &amp; Provenance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6006" y="1710122"/>
            <a:ext cx="7168897" cy="4524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3813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Missing Variables </a:t>
            </a:r>
          </a:p>
          <a:p>
            <a:pPr marL="338138" indent="0">
              <a:buNone/>
            </a:pPr>
            <a:r>
              <a:rPr lang="en-US" sz="1600" dirty="0"/>
              <a:t>values in column headers instead of variable names</a:t>
            </a:r>
          </a:p>
          <a:p>
            <a:pPr lvl="1"/>
            <a:r>
              <a:rPr lang="en-US" sz="1200" dirty="0"/>
              <a:t>e.g. Value-ranges being used as column headers (0-9|10-19|20-29|…)</a:t>
            </a:r>
          </a:p>
          <a:p>
            <a:pPr marL="33813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Combined Variables </a:t>
            </a:r>
          </a:p>
          <a:p>
            <a:pPr marL="338138" indent="0">
              <a:buNone/>
            </a:pPr>
            <a:r>
              <a:rPr lang="en-US" sz="1600" dirty="0"/>
              <a:t>more than one variable represented in a attribute (column) value</a:t>
            </a:r>
          </a:p>
          <a:p>
            <a:pPr lvl="1"/>
            <a:r>
              <a:rPr lang="en-US" sz="1200" dirty="0"/>
              <a:t>e.g. An attribute combining gender and age (m25, f32,...)</a:t>
            </a:r>
          </a:p>
          <a:p>
            <a:pPr marL="33813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Multiple Observation Directions </a:t>
            </a:r>
          </a:p>
          <a:p>
            <a:pPr marL="338138" indent="0">
              <a:buNone/>
            </a:pPr>
            <a:r>
              <a:rPr lang="en-US" sz="1600" dirty="0"/>
              <a:t>variables in both columns and rows</a:t>
            </a:r>
          </a:p>
          <a:p>
            <a:pPr lvl="1"/>
            <a:r>
              <a:rPr lang="en-US" sz="1200" dirty="0"/>
              <a:t>e.g. A dataset with an element(column) for each day of the month (horizontal) and an element(column) for 'month' (vertical)</a:t>
            </a:r>
          </a:p>
          <a:p>
            <a:pPr lvl="1"/>
            <a:r>
              <a:rPr lang="en-US" sz="1200" dirty="0"/>
              <a:t>note. the messiest and can be dealt with multiple ways according to the needs of the specific analysis</a:t>
            </a:r>
          </a:p>
          <a:p>
            <a:pPr marL="33813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Combined Observation Unit Types </a:t>
            </a:r>
          </a:p>
          <a:p>
            <a:pPr marL="338138" indent="0">
              <a:buNone/>
            </a:pPr>
            <a:r>
              <a:rPr lang="en-US" sz="1600" dirty="0"/>
              <a:t>more than one observation unit type per table</a:t>
            </a:r>
          </a:p>
          <a:p>
            <a:pPr lvl="1"/>
            <a:r>
              <a:rPr lang="en-US" sz="1200" dirty="0"/>
              <a:t>e.g. A table containing both individual demographic data and a periodic measurement like weekly attendance where demographic data and weekly attendance are separate observational units and need to be in separate datasets.</a:t>
            </a:r>
          </a:p>
          <a:p>
            <a:pPr marL="338138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Divided Observation Unit Type </a:t>
            </a:r>
          </a:p>
          <a:p>
            <a:pPr marL="338138" indent="0">
              <a:buNone/>
            </a:pPr>
            <a:r>
              <a:rPr lang="en-US" sz="1600" dirty="0"/>
              <a:t>observation unit type is split among multiple tables</a:t>
            </a:r>
          </a:p>
          <a:p>
            <a:pPr lvl="1"/>
            <a:r>
              <a:rPr lang="en-US" sz="1200" dirty="0"/>
              <a:t>e.g. Individual demographic information split among several datasets; for example, separate tables for gender, ethnicity, and surname.</a:t>
            </a:r>
          </a:p>
        </p:txBody>
      </p:sp>
    </p:spTree>
    <p:extLst>
      <p:ext uri="{BB962C8B-B14F-4D97-AF65-F5344CB8AC3E}">
        <p14:creationId xmlns:p14="http://schemas.microsoft.com/office/powerpoint/2010/main" val="202776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36007" y="345932"/>
            <a:ext cx="71506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3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Helvetica" charset="0"/>
                <a:ea typeface="Helvetica" charset="0"/>
                <a:cs typeface="Helvetica" charset="0"/>
              </a:rPr>
              <a:t>Structure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Quality, Metadata &amp; Provenance</a:t>
            </a:r>
          </a:p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Combined Observation Unit Types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831065"/>
              </p:ext>
            </p:extLst>
          </p:nvPr>
        </p:nvGraphicFramePr>
        <p:xfrm>
          <a:off x="4767335" y="2349617"/>
          <a:ext cx="6887951" cy="3245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33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effectLst/>
                        </a:rPr>
                        <a:t>List Number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Agency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Agency Phone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Agency Email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Listing Agent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Listing Agent Phone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Listing Agent Email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Co-Listing Agent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Property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Card Format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Book Section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Selling Agency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Selling Agency Phone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Selling Agency Email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Selling Agent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Selling Agent Phone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Selling Agent Email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Co-Selling Agent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End 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book_sec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Listing Date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Sold 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Under Cont. 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Fall-thru 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Status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Status Change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Withdraw 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Cancel 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Contingent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Cont. Remarks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Orig. List Price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Price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Sold Price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high_price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Low Price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assessed_val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Partial Tax Assmnt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financing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Area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Relocation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St. #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box_nbr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St. Dir.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Street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Address 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streetdirsuffix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Street Suffix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carrier_route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City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county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country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Zip 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geo_county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Taxes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geo_lat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geo_lon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Est. Fin. SqFt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sqft1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sqft2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sqft3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sqft4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Year Built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2+ Bdroms on 1st Flr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Realtor.com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lot_size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Total Acres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Condo Level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sell_broker_comm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Variable Commission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stories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Total Rooms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Total Bedrooms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total_bath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Baths - Full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Baths - Half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baths_3_4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Garage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garage_stall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Water Frontage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Zoning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taxes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Tax Year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Subdivision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Public Remarks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Agent Remarks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Parcel 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Legal 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Directions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Foreclosure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Owner Phone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Owner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Neighborhood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mod_timestamp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Ltd Service Agent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Occupied By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Owner/Agent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Mster Bdrm 1st Floor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SqFt Source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Listing 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Stories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# Fireplaces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Golf Frontage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IDX Y/N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Supplement Attached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Seller Concession(s)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Special Assmnts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Rollback Taxes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SellingBroker Incent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Ownership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Describe Concession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How Sold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Selling Broker Comp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userdefined22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Assessed Value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Est.Unfinished Sq Ft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Tax Rate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Garage Bays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userdefined27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userdefined28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userdefined29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userdefined30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Est. Closing Date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userdefined32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userdefined33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Lot 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Short/CompromiseSale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userdefined36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userdefined37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userdefined38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userdefined39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userdefined40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userdefined49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userdefined50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userdefined51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userdefined52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userdefined53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userdefined54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userdefined55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userdefined56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Photo URL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Days on Market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Rooms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Features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9" marR="9409" marT="940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67335" y="5742584"/>
            <a:ext cx="688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1000" dirty="0">
                <a:latin typeface="Arial Narrow"/>
                <a:cs typeface="Arial Narrow"/>
              </a:rPr>
              <a:t>This is a single record with 128 fields all keyed to the variable “List Number”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1000" dirty="0">
                <a:latin typeface="Arial Narrow"/>
                <a:cs typeface="Arial Narrow"/>
              </a:rPr>
              <a:t>Structured this way, it is not possible to analyze property changes over time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1000" dirty="0">
                <a:latin typeface="Arial Narrow"/>
                <a:cs typeface="Arial Narrow"/>
              </a:rPr>
              <a:t>Pulling out a definitive list of unique properties using “Parcel ID” seems like a possibility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1000" dirty="0">
                <a:latin typeface="Arial Narrow"/>
                <a:cs typeface="Arial Narrow"/>
              </a:rPr>
              <a:t>However, “Parcel ID” is left blank in over 7% of entries – extra work required – perhaps including address, but address is not standardized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9384" y="1863302"/>
            <a:ext cx="586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Narrow"/>
                <a:cs typeface="Arial Narrow"/>
              </a:rPr>
              <a:t>Current Structure of Williamsburg MLS Data</a:t>
            </a:r>
          </a:p>
        </p:txBody>
      </p:sp>
    </p:spTree>
    <p:extLst>
      <p:ext uri="{BB962C8B-B14F-4D97-AF65-F5344CB8AC3E}">
        <p14:creationId xmlns:p14="http://schemas.microsoft.com/office/powerpoint/2010/main" val="55574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870448" y="2505456"/>
            <a:ext cx="5330952" cy="3886200"/>
            <a:chOff x="1804946" y="1921822"/>
            <a:chExt cx="5503628" cy="4349363"/>
          </a:xfrm>
        </p:grpSpPr>
        <p:sp>
          <p:nvSpPr>
            <p:cNvPr id="12" name="Rectangle 11"/>
            <p:cNvSpPr/>
            <p:nvPr/>
          </p:nvSpPr>
          <p:spPr>
            <a:xfrm>
              <a:off x="1804946" y="3177465"/>
              <a:ext cx="1836751" cy="1852654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B4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Property ID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&amp;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71823" y="1921822"/>
              <a:ext cx="1836751" cy="13424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B4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Property Characteristics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71823" y="3432570"/>
              <a:ext cx="1836751" cy="13424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B4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Property Sales Information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71823" y="4928740"/>
              <a:ext cx="1836751" cy="13424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00B4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Property Tax Information</a:t>
              </a:r>
            </a:p>
          </p:txBody>
        </p:sp>
        <p:cxnSp>
          <p:nvCxnSpPr>
            <p:cNvPr id="16" name="Straight Connector 15"/>
            <p:cNvCxnSpPr>
              <a:stCxn id="13" idx="3"/>
            </p:cNvCxnSpPr>
            <p:nvPr/>
          </p:nvCxnSpPr>
          <p:spPr>
            <a:xfrm flipV="1">
              <a:off x="3641697" y="2593044"/>
              <a:ext cx="1830126" cy="1510748"/>
            </a:xfrm>
            <a:prstGeom prst="line">
              <a:avLst/>
            </a:prstGeom>
            <a:ln w="38100" cmpd="sng">
              <a:solidFill>
                <a:srgbClr val="00B4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7" idx="1"/>
            </p:cNvCxnSpPr>
            <p:nvPr/>
          </p:nvCxnSpPr>
          <p:spPr>
            <a:xfrm>
              <a:off x="3641697" y="4103792"/>
              <a:ext cx="1830126" cy="1"/>
            </a:xfrm>
            <a:prstGeom prst="line">
              <a:avLst/>
            </a:prstGeom>
            <a:ln w="38100" cmpd="sng">
              <a:solidFill>
                <a:srgbClr val="00B4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1"/>
              <a:endCxn id="12" idx="3"/>
            </p:cNvCxnSpPr>
            <p:nvPr/>
          </p:nvCxnSpPr>
          <p:spPr>
            <a:xfrm flipH="1" flipV="1">
              <a:off x="3641698" y="4103792"/>
              <a:ext cx="1830125" cy="1496170"/>
            </a:xfrm>
            <a:prstGeom prst="line">
              <a:avLst/>
            </a:prstGeom>
            <a:ln w="38100" cmpd="sng">
              <a:solidFill>
                <a:srgbClr val="00B4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8335" y="3697564"/>
              <a:ext cx="353250" cy="442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730" y="2218433"/>
              <a:ext cx="326666" cy="624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/>
                  <a:cs typeface="Arial Narrow"/>
                </a:rPr>
                <a:t>∞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7730" y="3667084"/>
              <a:ext cx="326666" cy="624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/>
                  <a:cs typeface="Arial Narrow"/>
                </a:rPr>
                <a:t>∞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87730" y="5352573"/>
              <a:ext cx="326666" cy="624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/>
                  <a:cs typeface="Arial Narrow"/>
                </a:rPr>
                <a:t>∞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001947" y="2056516"/>
            <a:ext cx="4418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Narrow"/>
                <a:cs typeface="Arial Narrow"/>
              </a:rPr>
              <a:t>Ideal Restructuring </a:t>
            </a:r>
            <a:r>
              <a:rPr lang="en-US" sz="1600">
                <a:latin typeface="Arial Narrow"/>
                <a:cs typeface="Arial Narrow"/>
              </a:rPr>
              <a:t>of MLS </a:t>
            </a:r>
            <a:r>
              <a:rPr lang="en-US" sz="1600" dirty="0">
                <a:latin typeface="Arial Narrow"/>
                <a:cs typeface="Arial Narrow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36007" y="345932"/>
            <a:ext cx="71506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Structure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Quality, Metadata &amp; Provenance</a:t>
            </a:r>
          </a:p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Combined Observation Unit Types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36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6007" y="345932"/>
            <a:ext cx="715060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Structure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Quality, Metadata &amp; Provenance</a:t>
            </a:r>
          </a:p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Divided Observation Unit Types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6613738" y="2192793"/>
            <a:ext cx="3195145" cy="3600986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/>
              <a:t>gender1	      id	    gender2</a:t>
            </a:r>
          </a:p>
          <a:p>
            <a:r>
              <a:rPr lang="en-US" sz="1200" dirty="0"/>
              <a:t>F	43XXX13	M</a:t>
            </a:r>
          </a:p>
          <a:p>
            <a:r>
              <a:rPr lang="en-US" sz="1200" dirty="0"/>
              <a:t>F	43XXX14	M</a:t>
            </a:r>
          </a:p>
          <a:p>
            <a:r>
              <a:rPr lang="en-US" sz="1200" dirty="0"/>
              <a:t>M	76XXX46	F</a:t>
            </a:r>
          </a:p>
          <a:p>
            <a:r>
              <a:rPr lang="en-US" sz="1200" dirty="0"/>
              <a:t>F	74XXX98	M</a:t>
            </a:r>
          </a:p>
          <a:p>
            <a:r>
              <a:rPr lang="en-US" sz="1200" dirty="0"/>
              <a:t>F	76XXX23	M</a:t>
            </a:r>
          </a:p>
          <a:p>
            <a:r>
              <a:rPr lang="en-US" sz="1200" dirty="0"/>
              <a:t>F	77XXX40	M</a:t>
            </a:r>
          </a:p>
          <a:p>
            <a:r>
              <a:rPr lang="en-US" sz="1200" dirty="0"/>
              <a:t>M	74XXX98	F</a:t>
            </a:r>
          </a:p>
          <a:p>
            <a:r>
              <a:rPr lang="en-US" sz="1200" dirty="0"/>
              <a:t>M	78XXX73	F</a:t>
            </a:r>
          </a:p>
          <a:p>
            <a:r>
              <a:rPr lang="en-US" sz="1200" dirty="0"/>
              <a:t>F	78XXX74	M</a:t>
            </a:r>
          </a:p>
          <a:p>
            <a:r>
              <a:rPr lang="en-US" sz="1200" dirty="0"/>
              <a:t>M	77XXX84	F</a:t>
            </a:r>
          </a:p>
          <a:p>
            <a:r>
              <a:rPr lang="en-US" sz="1200" dirty="0"/>
              <a:t>F	79XXX87	M</a:t>
            </a:r>
          </a:p>
          <a:p>
            <a:r>
              <a:rPr lang="en-US" sz="1200" dirty="0"/>
              <a:t>M	71XXX95	F</a:t>
            </a:r>
          </a:p>
          <a:p>
            <a:r>
              <a:rPr lang="en-US" sz="1200" dirty="0"/>
              <a:t>M	21XXX96	F</a:t>
            </a:r>
          </a:p>
          <a:p>
            <a:r>
              <a:rPr lang="en-US" sz="1200" dirty="0"/>
              <a:t>M	71XXX54	F</a:t>
            </a:r>
          </a:p>
          <a:p>
            <a:r>
              <a:rPr lang="en-US" sz="1200" dirty="0"/>
              <a:t>F	71XXX55	M</a:t>
            </a:r>
          </a:p>
          <a:p>
            <a:r>
              <a:rPr lang="en-US" sz="1200" dirty="0"/>
              <a:t>F	77XXX86	M</a:t>
            </a:r>
          </a:p>
          <a:p>
            <a:r>
              <a:rPr lang="en-US" sz="1200" dirty="0"/>
              <a:t>F	80XXX24	M</a:t>
            </a:r>
          </a:p>
          <a:p>
            <a:r>
              <a:rPr lang="en-US" sz="1200" dirty="0"/>
              <a:t>M	76XXX79	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3239234"/>
            <a:ext cx="4571889" cy="255454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/>
                <a:cs typeface="Arial Narrow"/>
              </a:rPr>
              <a:t>NC Student Data</a:t>
            </a:r>
          </a:p>
          <a:p>
            <a:pPr algn="ctr"/>
            <a:r>
              <a:rPr lang="en-US" sz="2000" dirty="0">
                <a:latin typeface="Arial Narrow"/>
                <a:cs typeface="Arial Narrow"/>
              </a:rPr>
              <a:t>Demographics Recorded in Multiple Tables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Actual 2011 data from different tables linked via unique 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Many more tables with apparently separately collected demographics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Derivation of Demographic Truth is now Probabilistic</a:t>
            </a:r>
          </a:p>
        </p:txBody>
      </p:sp>
    </p:spTree>
    <p:extLst>
      <p:ext uri="{BB962C8B-B14F-4D97-AF65-F5344CB8AC3E}">
        <p14:creationId xmlns:p14="http://schemas.microsoft.com/office/powerpoint/2010/main" val="15057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98168"/>
            <a:ext cx="5114418" cy="66245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36007" y="345932"/>
            <a:ext cx="715060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Repurposing Data for Statistical Purposes</a:t>
            </a:r>
          </a:p>
          <a:p>
            <a:pPr algn="ctr"/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Data Fitness Analysis: </a:t>
            </a:r>
            <a:r>
              <a:rPr lang="en-US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Profiling</a:t>
            </a:r>
          </a:p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Structure, </a:t>
            </a:r>
            <a:r>
              <a:rPr lang="en-US" sz="1600" b="1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Quality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, Metadata &amp; Provenance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53684" r="30952" b="19361"/>
          <a:stretch/>
        </p:blipFill>
        <p:spPr>
          <a:xfrm>
            <a:off x="896112" y="3544875"/>
            <a:ext cx="3558068" cy="2103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421649" y="1484736"/>
            <a:ext cx="7579324" cy="5232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38138"/>
            <a:r>
              <a:rPr lang="en-US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Completeness </a:t>
            </a:r>
            <a:endParaRPr lang="en-US" sz="1600" b="1" dirty="0">
              <a:solidFill>
                <a:schemeClr val="accent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percentage of elements properly populated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e.g. Testing for NULLs and empty strings where not appropriate</a:t>
            </a:r>
          </a:p>
          <a:p>
            <a:pPr marL="338138"/>
            <a:r>
              <a:rPr lang="en-US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Value Validity 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percentage of elements whose attributes possess meaningful values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e.g. A comparison constraint like {male; female}  or an interval constraint like age = [0,110]</a:t>
            </a:r>
          </a:p>
          <a:p>
            <a:pPr marL="338138"/>
            <a:r>
              <a:rPr lang="en-US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Consistency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measure of the degree to which two or more data attributes satisfy a well-defined dependency constraint – relationship validation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e.g. Zip-code – state consistency  or gender – pregnancy consistency</a:t>
            </a:r>
          </a:p>
          <a:p>
            <a:pPr marL="338138"/>
            <a:r>
              <a:rPr lang="en-US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Uniqueness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the number of unique values taken by an attribute, or a combination of attributes in a dataset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e.g. Frequency distribution of an element</a:t>
            </a:r>
          </a:p>
          <a:p>
            <a:pPr marL="338138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 note. The more homogeneous the data values of an element, the less useful the element is for analysis</a:t>
            </a:r>
          </a:p>
          <a:p>
            <a:pPr marL="338138"/>
            <a:r>
              <a:rPr lang="en-US" b="1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Duplication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measure of the degree of replication of distinct observations per observation unit type</a:t>
            </a:r>
          </a:p>
          <a:p>
            <a:pPr marL="338138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e.g. Greater than 1 registration per student per official reporting period</a:t>
            </a:r>
          </a:p>
          <a:p>
            <a:pPr marL="338138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 note. Duplication occurs as a result of choice of level of aggregation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18134"/>
      </p:ext>
    </p:extLst>
  </p:cSld>
  <p:clrMapOvr>
    <a:masterClrMapping/>
  </p:clrMapOvr>
</p:sld>
</file>

<file path=ppt/theme/theme1.xml><?xml version="1.0" encoding="utf-8"?>
<a:theme xmlns:a="http://schemas.openxmlformats.org/drawingml/2006/main" name="SDAL 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>
          <a:defRPr sz="2000" dirty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SDAL_Biocomplex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>
            <a:latin typeface="Gill Sans Light"/>
            <a:cs typeface="Gill Sans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2017</Words>
  <Application>Microsoft Macintosh PowerPoint</Application>
  <PresentationFormat>Widescreen</PresentationFormat>
  <Paragraphs>425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Narrow</vt:lpstr>
      <vt:lpstr>Calibri</vt:lpstr>
      <vt:lpstr>Gill Sans</vt:lpstr>
      <vt:lpstr>Gill Sans  </vt:lpstr>
      <vt:lpstr>Gill Sans Light</vt:lpstr>
      <vt:lpstr>Helvetica</vt:lpstr>
      <vt:lpstr>Helvetica Light</vt:lpstr>
      <vt:lpstr>Raleway Light</vt:lpstr>
      <vt:lpstr>Raleway Light </vt:lpstr>
      <vt:lpstr>SDAL 2016</vt:lpstr>
      <vt:lpstr>2_SDAL_Biocomplexity</vt:lpstr>
      <vt:lpstr>Repurposing Administrative Data for Statistical Purposes</vt:lpstr>
      <vt:lpstr>Every Repurposing Is a New “Investigation”</vt:lpstr>
      <vt:lpstr>Data Repurposing Locating the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Research-Enabling Standards for Integrated Administrative Data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Repurposing Administrative Data for Statistical Purposes</dc:title>
  <cp:lastModifiedBy>Schroeder, Aaron (ads7fg)</cp:lastModifiedBy>
  <cp:revision>1</cp:revision>
  <dcterms:modified xsi:type="dcterms:W3CDTF">2021-06-23T12:42:09Z</dcterms:modified>
</cp:coreProperties>
</file>