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f9aa9f2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f9aa9f2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each round there is a private messaging tool that allows you to send messages such as “I will participate” or “I will not participate”. You can click on which of your friends you want to send a message. You may choose not to send messages.”  “Press next to proceed”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9aa9f2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9aa9f2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inbox shows what your friends sent to you. Dog sent “I will not participate.”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9aa9f2e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9aa9f2e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FF"/>
              </a:buClr>
              <a:buSzPts val="1200"/>
              <a:buChar char="●"/>
            </a:pPr>
            <a:r>
              <a:rPr lang="en" sz="1200">
                <a:solidFill>
                  <a:srgbClr val="0000FF"/>
                </a:solidFill>
              </a:rPr>
              <a:t>You can click on your </a:t>
            </a:r>
            <a:r>
              <a:rPr b="1" lang="en" sz="1200">
                <a:solidFill>
                  <a:srgbClr val="0000FF"/>
                </a:solidFill>
              </a:rPr>
              <a:t>friends’ avatars</a:t>
            </a:r>
            <a:r>
              <a:rPr lang="en" sz="1200">
                <a:solidFill>
                  <a:srgbClr val="0000FF"/>
                </a:solidFill>
              </a:rPr>
              <a:t> to see messages between you and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be2468fa2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be2468fa2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said: “Please note that your group of 5 players will not be able to move to the next round unless you press next. You must pay attention and be careful so you make good decisions, but be aware that if you delay, you delay the whole group.”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be2468fa2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be2468fa2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 not say this, but we should.  “If you feel that the screen is frozen or you cannot proceed, please raise your hand”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be2468f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be2468f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make sure to mention that they must click the empty square to consent and then press NEXT.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be2468fa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be2468fa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be2468fa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be2468fa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be2468fa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be2468fa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be2468fa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be2468fa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be2468fa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be2468fa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f9aa9f2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f9aa9f2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be2468f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be2468f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private messaging tool allows you to send messages to your friends.  Not your group.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korkmaz@virginia.edu" TargetMode="External"/><Relationship Id="rId4" Type="http://schemas.openxmlformats.org/officeDocument/2006/relationships/hyperlink" Target="mailto:monica.capra@cg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2525" y="223700"/>
            <a:ext cx="8520600" cy="47862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b="1" lang="en" sz="1400"/>
              <a:t>Project Title</a:t>
            </a:r>
            <a:r>
              <a:rPr b="1" lang="en" sz="1400"/>
              <a:t>:</a:t>
            </a:r>
            <a:r>
              <a:rPr lang="en" sz="1400"/>
              <a:t> The Dynamics of Common Knowledge on Social Networks: An Experimental Approach</a:t>
            </a:r>
            <a:endParaRPr sz="14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b="1" lang="en" sz="1100"/>
              <a:t>Researchers:</a:t>
            </a:r>
            <a:r>
              <a:rPr lang="en" sz="1100"/>
              <a:t> </a:t>
            </a:r>
            <a:endParaRPr sz="1100"/>
          </a:p>
          <a:p>
            <a:pPr indent="0" lvl="0" marL="0" rtl="0" algn="l">
              <a:spcBef>
                <a:spcPts val="0"/>
              </a:spcBef>
              <a:spcAft>
                <a:spcPts val="0"/>
              </a:spcAft>
              <a:buNone/>
            </a:pPr>
            <a:r>
              <a:t/>
            </a:r>
            <a:endParaRPr sz="1100"/>
          </a:p>
          <a:p>
            <a:pPr indent="0" lvl="0" marL="0" rtl="0" algn="just">
              <a:lnSpc>
                <a:spcPct val="115000"/>
              </a:lnSpc>
              <a:spcBef>
                <a:spcPts val="0"/>
              </a:spcBef>
              <a:spcAft>
                <a:spcPts val="0"/>
              </a:spcAft>
              <a:buNone/>
            </a:pPr>
            <a:r>
              <a:rPr lang="en" sz="1100"/>
              <a:t>Gizem Korkmaz, Research Associate Professor, Biocomplexity Institute, University of Virginia </a:t>
            </a:r>
            <a:endParaRPr sz="1100"/>
          </a:p>
          <a:p>
            <a:pPr indent="0" lvl="0" marL="0" rtl="0" algn="l">
              <a:lnSpc>
                <a:spcPct val="115000"/>
              </a:lnSpc>
              <a:spcBef>
                <a:spcPts val="0"/>
              </a:spcBef>
              <a:spcAft>
                <a:spcPts val="0"/>
              </a:spcAft>
              <a:buNone/>
            </a:pPr>
            <a:r>
              <a:rPr lang="en" sz="1100"/>
              <a:t>Email: </a:t>
            </a:r>
            <a:r>
              <a:rPr lang="en" sz="1100" u="sng">
                <a:solidFill>
                  <a:schemeClr val="hlink"/>
                </a:solidFill>
                <a:hlinkClick r:id="rId3"/>
              </a:rPr>
              <a:t>gkorkmaz@virginia.edu</a:t>
            </a:r>
            <a:endParaRPr sz="1100"/>
          </a:p>
          <a:p>
            <a:pPr indent="0" lvl="0" marL="0" rtl="0" algn="l">
              <a:lnSpc>
                <a:spcPct val="115000"/>
              </a:lnSpc>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C. Monica Capra, Professor of Economics, Claremont Graduate University</a:t>
            </a:r>
            <a:endParaRPr sz="1100"/>
          </a:p>
          <a:p>
            <a:pPr indent="0" lvl="0" marL="0" rtl="0" algn="l">
              <a:spcBef>
                <a:spcPts val="0"/>
              </a:spcBef>
              <a:spcAft>
                <a:spcPts val="0"/>
              </a:spcAft>
              <a:buClr>
                <a:schemeClr val="dk1"/>
              </a:buClr>
              <a:buSzPts val="1100"/>
              <a:buFont typeface="Arial"/>
              <a:buNone/>
            </a:pPr>
            <a:r>
              <a:rPr lang="en" sz="1100"/>
              <a:t>Address: 170 E. 10th St., Claremont, CA 91784; Phone: (909) 607-3372</a:t>
            </a:r>
            <a:endParaRPr sz="1100"/>
          </a:p>
          <a:p>
            <a:pPr indent="0" lvl="0" marL="0" rtl="0" algn="l">
              <a:spcBef>
                <a:spcPts val="0"/>
              </a:spcBef>
              <a:spcAft>
                <a:spcPts val="0"/>
              </a:spcAft>
              <a:buClr>
                <a:schemeClr val="dk1"/>
              </a:buClr>
              <a:buSzPts val="1100"/>
              <a:buFont typeface="Arial"/>
              <a:buNone/>
            </a:pPr>
            <a:r>
              <a:rPr lang="en" sz="1100"/>
              <a:t>E-mail: </a:t>
            </a:r>
            <a:r>
              <a:rPr lang="en" sz="1100" u="sng">
                <a:solidFill>
                  <a:schemeClr val="accent5"/>
                </a:solidFill>
                <a:hlinkClick r:id="rId4"/>
              </a:rPr>
              <a:t>monica.capra@cgu.edu</a:t>
            </a:r>
            <a:endParaRPr sz="1100"/>
          </a:p>
          <a:p>
            <a:pPr indent="0" lvl="0" marL="0" rtl="0" algn="l">
              <a:lnSpc>
                <a:spcPct val="115000"/>
              </a:lnSpc>
              <a:spcBef>
                <a:spcPts val="0"/>
              </a:spcBef>
              <a:spcAft>
                <a:spcPts val="0"/>
              </a:spcAft>
              <a:buNone/>
            </a:pPr>
            <a:r>
              <a:t/>
            </a:r>
            <a:endParaRPr sz="1100" u="sng">
              <a:solidFill>
                <a:schemeClr val="hlink"/>
              </a:solidFill>
            </a:endParaRPr>
          </a:p>
          <a:p>
            <a:pPr indent="0" lvl="0" marL="0" rtl="0" algn="l">
              <a:lnSpc>
                <a:spcPct val="115000"/>
              </a:lnSpc>
              <a:spcBef>
                <a:spcPts val="0"/>
              </a:spcBef>
              <a:spcAft>
                <a:spcPts val="0"/>
              </a:spcAft>
              <a:buNone/>
            </a:pPr>
            <a:r>
              <a:rPr lang="en" sz="1100"/>
              <a:t>Teja Pristavec, PhD, Postdoctoral Associate</a:t>
            </a:r>
            <a:r>
              <a:rPr lang="en" sz="1100">
                <a:solidFill>
                  <a:srgbClr val="222222"/>
                </a:solidFill>
                <a:highlight>
                  <a:srgbClr val="FFFFFF"/>
                </a:highlight>
              </a:rPr>
              <a:t>, </a:t>
            </a:r>
            <a:r>
              <a:rPr lang="en" sz="1100"/>
              <a:t>Biocomplexity Institute, University of Virginia</a:t>
            </a:r>
            <a:endParaRPr sz="1100"/>
          </a:p>
          <a:p>
            <a:pPr indent="0" lvl="0" marL="0" rtl="0" algn="l">
              <a:lnSpc>
                <a:spcPct val="115000"/>
              </a:lnSpc>
              <a:spcBef>
                <a:spcPts val="0"/>
              </a:spcBef>
              <a:spcAft>
                <a:spcPts val="0"/>
              </a:spcAft>
              <a:buNone/>
            </a:pPr>
            <a:r>
              <a:rPr lang="en" sz="1100"/>
              <a:t>Email: </a:t>
            </a:r>
            <a:r>
              <a:rPr lang="en" sz="1100" u="sng">
                <a:solidFill>
                  <a:schemeClr val="hlink"/>
                </a:solidFill>
              </a:rPr>
              <a:t>tp2sk@virginia.edu</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Graduate Students (VT):</a:t>
            </a:r>
            <a:endParaRPr b="1" sz="1100"/>
          </a:p>
          <a:p>
            <a:pPr indent="0" lvl="0" marL="0" rtl="0" algn="l">
              <a:lnSpc>
                <a:spcPct val="115000"/>
              </a:lnSpc>
              <a:spcBef>
                <a:spcPts val="0"/>
              </a:spcBef>
              <a:spcAft>
                <a:spcPts val="0"/>
              </a:spcAft>
              <a:buNone/>
            </a:pPr>
            <a:r>
              <a:rPr lang="en" sz="1100"/>
              <a:t>Name (</a:t>
            </a:r>
            <a:r>
              <a:rPr lang="en" sz="1100" u="sng">
                <a:solidFill>
                  <a:schemeClr val="hlink"/>
                </a:solidFill>
              </a:rPr>
              <a:t>email</a:t>
            </a:r>
            <a:r>
              <a:rPr lang="en" sz="1100"/>
              <a:t>) </a:t>
            </a:r>
            <a:endParaRPr sz="1100"/>
          </a:p>
          <a:p>
            <a:pPr indent="0" lvl="0" marL="0" rtl="0" algn="l">
              <a:lnSpc>
                <a:spcPct val="115000"/>
              </a:lnSpc>
              <a:spcBef>
                <a:spcPts val="0"/>
              </a:spcBef>
              <a:spcAft>
                <a:spcPts val="0"/>
              </a:spcAft>
              <a:buNone/>
            </a:pPr>
            <a:r>
              <a:t/>
            </a:r>
            <a:endParaRPr sz="1100"/>
          </a:p>
        </p:txBody>
      </p:sp>
      <p:sp>
        <p:nvSpPr>
          <p:cNvPr id="55" name="Google Shape;55;p13"/>
          <p:cNvSpPr txBox="1"/>
          <p:nvPr/>
        </p:nvSpPr>
        <p:spPr>
          <a:xfrm>
            <a:off x="461225" y="470625"/>
            <a:ext cx="8323200" cy="4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980000"/>
                </a:solidFill>
              </a:rPr>
              <a:t>Welcome an</a:t>
            </a:r>
            <a:r>
              <a:rPr b="1" lang="en" sz="2000">
                <a:solidFill>
                  <a:srgbClr val="980000"/>
                </a:solidFill>
              </a:rPr>
              <a:t>d thank you for your interest in </a:t>
            </a:r>
            <a:br>
              <a:rPr b="1" lang="en" sz="2000">
                <a:solidFill>
                  <a:srgbClr val="980000"/>
                </a:solidFill>
              </a:rPr>
            </a:br>
            <a:r>
              <a:rPr b="1" lang="en" sz="2000">
                <a:solidFill>
                  <a:srgbClr val="980000"/>
                </a:solidFill>
              </a:rPr>
              <a:t>joining in our experiment!</a:t>
            </a:r>
            <a:endParaRPr b="1" sz="2000">
              <a:solidFill>
                <a:srgbClr val="980000"/>
              </a:solidFill>
            </a:endParaRPr>
          </a:p>
          <a:p>
            <a:pPr indent="0" lvl="0" marL="0" rtl="0" algn="ctr">
              <a:spcBef>
                <a:spcPts val="0"/>
              </a:spcBef>
              <a:spcAft>
                <a:spcPts val="0"/>
              </a:spcAft>
              <a:buNone/>
            </a:pPr>
            <a:r>
              <a:t/>
            </a:r>
            <a:endParaRPr b="1" sz="2000">
              <a:solidFill>
                <a:srgbClr val="980000"/>
              </a:solidFill>
            </a:endParaRPr>
          </a:p>
          <a:p>
            <a:pPr indent="0" lvl="0" marL="0" rtl="0" algn="ctr">
              <a:spcBef>
                <a:spcPts val="0"/>
              </a:spcBef>
              <a:spcAft>
                <a:spcPts val="0"/>
              </a:spcAft>
              <a:buNone/>
            </a:pPr>
            <a:r>
              <a:t/>
            </a:r>
            <a:endParaRPr b="1" sz="20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3197800" y="801125"/>
            <a:ext cx="5946200" cy="3909500"/>
          </a:xfrm>
          <a:prstGeom prst="rect">
            <a:avLst/>
          </a:prstGeom>
          <a:noFill/>
          <a:ln cap="flat" cmpd="sng" w="19050">
            <a:solidFill>
              <a:srgbClr val="0000FF"/>
            </a:solidFill>
            <a:prstDash val="solid"/>
            <a:round/>
            <a:headEnd len="sm" w="sm" type="none"/>
            <a:tailEnd len="sm" w="sm" type="none"/>
          </a:ln>
        </p:spPr>
      </p:pic>
      <p:sp>
        <p:nvSpPr>
          <p:cNvPr id="120" name="Google Shape;120;p22"/>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Platform</a:t>
            </a:r>
            <a:endParaRPr/>
          </a:p>
        </p:txBody>
      </p:sp>
      <p:sp>
        <p:nvSpPr>
          <p:cNvPr id="121" name="Google Shape;121;p22"/>
          <p:cNvSpPr/>
          <p:nvPr/>
        </p:nvSpPr>
        <p:spPr>
          <a:xfrm>
            <a:off x="4279675" y="1005150"/>
            <a:ext cx="1495500" cy="4461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a:off x="4279675" y="2657425"/>
            <a:ext cx="16953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rot="1538683">
            <a:off x="6986771" y="1876680"/>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rot="1538683">
            <a:off x="6986771" y="161795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rot="1538683">
            <a:off x="6119471" y="3424730"/>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nvSpPr>
        <p:spPr>
          <a:xfrm>
            <a:off x="144525" y="718675"/>
            <a:ext cx="3129900" cy="424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333333"/>
                </a:solidFill>
              </a:rPr>
              <a:t>Each round has a </a:t>
            </a:r>
            <a:r>
              <a:rPr b="1" lang="en" sz="1100">
                <a:solidFill>
                  <a:srgbClr val="333333"/>
                </a:solidFill>
              </a:rPr>
              <a:t>messaging part</a:t>
            </a:r>
            <a:r>
              <a:rPr lang="en" sz="1100">
                <a:solidFill>
                  <a:srgbClr val="333333"/>
                </a:solidFill>
              </a:rPr>
              <a:t> followed by a </a:t>
            </a:r>
            <a:r>
              <a:rPr b="1" lang="en" sz="1100">
                <a:solidFill>
                  <a:srgbClr val="333333"/>
                </a:solidFill>
              </a:rPr>
              <a:t>decision part</a:t>
            </a:r>
            <a:r>
              <a:rPr lang="en" sz="1100">
                <a:solidFill>
                  <a:srgbClr val="333333"/>
                </a:solidFill>
              </a:rPr>
              <a:t>:</a:t>
            </a:r>
            <a:endParaRPr sz="1100">
              <a:solidFill>
                <a:srgbClr val="333333"/>
              </a:solidFill>
            </a:endParaRPr>
          </a:p>
          <a:p>
            <a:pPr indent="-298450" lvl="0" marL="457200" rtl="0" algn="l">
              <a:lnSpc>
                <a:spcPct val="115000"/>
              </a:lnSpc>
              <a:spcBef>
                <a:spcPts val="800"/>
              </a:spcBef>
              <a:spcAft>
                <a:spcPts val="0"/>
              </a:spcAft>
              <a:buClr>
                <a:srgbClr val="333333"/>
              </a:buClr>
              <a:buSzPts val="1100"/>
              <a:buChar char="●"/>
            </a:pPr>
            <a:r>
              <a:rPr lang="en" sz="1100">
                <a:solidFill>
                  <a:srgbClr val="333333"/>
                </a:solidFill>
              </a:rPr>
              <a:t>In the </a:t>
            </a:r>
            <a:r>
              <a:rPr b="1" lang="en" sz="1100">
                <a:solidFill>
                  <a:srgbClr val="980000"/>
                </a:solidFill>
              </a:rPr>
              <a:t>Messaging Part</a:t>
            </a:r>
            <a:r>
              <a:rPr lang="en" sz="1100">
                <a:solidFill>
                  <a:srgbClr val="333333"/>
                </a:solidFill>
              </a:rPr>
              <a:t>:</a:t>
            </a:r>
            <a:endParaRPr sz="1100">
              <a:solidFill>
                <a:srgbClr val="333333"/>
              </a:solidFill>
            </a:endParaRPr>
          </a:p>
          <a:p>
            <a:pPr indent="-298450" lvl="1" marL="571500" rtl="0" algn="l">
              <a:lnSpc>
                <a:spcPct val="115000"/>
              </a:lnSpc>
              <a:spcBef>
                <a:spcPts val="0"/>
              </a:spcBef>
              <a:spcAft>
                <a:spcPts val="0"/>
              </a:spcAft>
              <a:buClr>
                <a:schemeClr val="dk1"/>
              </a:buClr>
              <a:buSzPts val="1100"/>
              <a:buChar char="○"/>
            </a:pPr>
            <a:r>
              <a:rPr lang="en" sz="1100">
                <a:solidFill>
                  <a:srgbClr val="333333"/>
                </a:solidFill>
              </a:rPr>
              <a:t>You can use the </a:t>
            </a:r>
            <a:r>
              <a:rPr lang="en" sz="1100">
                <a:solidFill>
                  <a:srgbClr val="FF0000"/>
                </a:solidFill>
              </a:rPr>
              <a:t>Private Messaging Tool</a:t>
            </a:r>
            <a:r>
              <a:rPr lang="en" sz="1100">
                <a:solidFill>
                  <a:srgbClr val="333333"/>
                </a:solidFill>
              </a:rPr>
              <a:t> to send messages </a:t>
            </a:r>
            <a:r>
              <a:rPr b="1" lang="en" sz="1100">
                <a:solidFill>
                  <a:srgbClr val="333333"/>
                </a:solidFill>
              </a:rPr>
              <a:t>"I will participate"</a:t>
            </a:r>
            <a:r>
              <a:rPr lang="en" sz="1100">
                <a:solidFill>
                  <a:srgbClr val="333333"/>
                </a:solidFill>
              </a:rPr>
              <a:t> or </a:t>
            </a:r>
            <a:r>
              <a:rPr b="1" lang="en" sz="1100">
                <a:solidFill>
                  <a:srgbClr val="333333"/>
                </a:solidFill>
              </a:rPr>
              <a:t>"I will not participate"</a:t>
            </a:r>
            <a:r>
              <a:rPr lang="en" sz="1100">
                <a:solidFill>
                  <a:srgbClr val="333333"/>
                </a:solidFill>
              </a:rPr>
              <a:t> to reveal your intention to participate or not in the group event. </a:t>
            </a:r>
            <a:endParaRPr sz="1100">
              <a:solidFill>
                <a:srgbClr val="333333"/>
              </a:solidFill>
            </a:endParaRPr>
          </a:p>
          <a:p>
            <a:pPr indent="-298450" lvl="1" marL="571500" rtl="0" algn="l">
              <a:lnSpc>
                <a:spcPct val="115000"/>
              </a:lnSpc>
              <a:spcBef>
                <a:spcPts val="0"/>
              </a:spcBef>
              <a:spcAft>
                <a:spcPts val="0"/>
              </a:spcAft>
              <a:buClr>
                <a:schemeClr val="dk1"/>
              </a:buClr>
              <a:buSzPts val="1100"/>
              <a:buChar char="○"/>
            </a:pPr>
            <a:r>
              <a:rPr lang="en" sz="1100">
                <a:solidFill>
                  <a:srgbClr val="333333"/>
                </a:solidFill>
              </a:rPr>
              <a:t>You can also choose not to send any messages.</a:t>
            </a:r>
            <a:endParaRPr sz="1100">
              <a:solidFill>
                <a:srgbClr val="333333"/>
              </a:solidFill>
            </a:endParaRPr>
          </a:p>
          <a:p>
            <a:pPr indent="-298450" lvl="1" marL="571500" rtl="0" algn="l">
              <a:lnSpc>
                <a:spcPct val="115000"/>
              </a:lnSpc>
              <a:spcBef>
                <a:spcPts val="0"/>
              </a:spcBef>
              <a:spcAft>
                <a:spcPts val="0"/>
              </a:spcAft>
              <a:buClr>
                <a:srgbClr val="333333"/>
              </a:buClr>
              <a:buSzPts val="1100"/>
              <a:buChar char="○"/>
            </a:pPr>
            <a:r>
              <a:rPr lang="en" sz="1100">
                <a:solidFill>
                  <a:srgbClr val="333333"/>
                </a:solidFill>
              </a:rPr>
              <a:t>These messages will be received in the decision part.</a:t>
            </a:r>
            <a:endParaRPr sz="1100">
              <a:solidFill>
                <a:srgbClr val="333333"/>
              </a:solidFill>
            </a:endParaRPr>
          </a:p>
          <a:p>
            <a:pPr indent="-298450" lvl="1" marL="571500" rtl="0" algn="l">
              <a:lnSpc>
                <a:spcPct val="115000"/>
              </a:lnSpc>
              <a:spcBef>
                <a:spcPts val="0"/>
              </a:spcBef>
              <a:spcAft>
                <a:spcPts val="0"/>
              </a:spcAft>
              <a:buClr>
                <a:srgbClr val="333333"/>
              </a:buClr>
              <a:buSzPts val="1100"/>
              <a:buChar char="○"/>
            </a:pPr>
            <a:r>
              <a:rPr lang="en" sz="1100">
                <a:solidFill>
                  <a:srgbClr val="333333"/>
                </a:solidFill>
              </a:rPr>
              <a:t>Once you are done sending messages click next to proceed to the decision part.</a:t>
            </a:r>
            <a:endParaRPr sz="1100">
              <a:solidFill>
                <a:srgbClr val="333333"/>
              </a:solidFill>
            </a:endParaRPr>
          </a:p>
          <a:p>
            <a:pPr indent="0" lvl="0" marL="457200" rtl="0" algn="l">
              <a:lnSpc>
                <a:spcPct val="115000"/>
              </a:lnSpc>
              <a:spcBef>
                <a:spcPts val="800"/>
              </a:spcBef>
              <a:spcAft>
                <a:spcPts val="0"/>
              </a:spcAft>
              <a:buNone/>
            </a:pPr>
            <a:r>
              <a:t/>
            </a:r>
            <a:endParaRPr sz="1100">
              <a:solidFill>
                <a:srgbClr val="0000FF"/>
              </a:solidFill>
            </a:endParaRPr>
          </a:p>
          <a:p>
            <a:pPr indent="0" lvl="0" marL="0" rtl="0" algn="l">
              <a:lnSpc>
                <a:spcPct val="115000"/>
              </a:lnSpc>
              <a:spcBef>
                <a:spcPts val="800"/>
              </a:spcBef>
              <a:spcAft>
                <a:spcPts val="800"/>
              </a:spcAft>
              <a:buNone/>
            </a:pPr>
            <a:r>
              <a:t/>
            </a:r>
            <a:endParaRPr sz="1100">
              <a:solidFill>
                <a:srgbClr val="333333"/>
              </a:solidFill>
            </a:endParaRPr>
          </a:p>
        </p:txBody>
      </p:sp>
      <p:pic>
        <p:nvPicPr>
          <p:cNvPr id="127" name="Google Shape;127;p22"/>
          <p:cNvPicPr preferRelativeResize="0"/>
          <p:nvPr/>
        </p:nvPicPr>
        <p:blipFill>
          <a:blip r:embed="rId4">
            <a:alphaModFix/>
          </a:blip>
          <a:stretch>
            <a:fillRect/>
          </a:stretch>
        </p:blipFill>
        <p:spPr>
          <a:xfrm>
            <a:off x="4436850" y="1608676"/>
            <a:ext cx="2522549" cy="502024"/>
          </a:xfrm>
          <a:prstGeom prst="rect">
            <a:avLst/>
          </a:prstGeom>
          <a:noFill/>
          <a:ln>
            <a:noFill/>
          </a:ln>
        </p:spPr>
      </p:pic>
      <p:sp>
        <p:nvSpPr>
          <p:cNvPr id="128" name="Google Shape;128;p22"/>
          <p:cNvSpPr/>
          <p:nvPr/>
        </p:nvSpPr>
        <p:spPr>
          <a:xfrm rot="1538683">
            <a:off x="3985871" y="3577130"/>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7177100" y="801125"/>
            <a:ext cx="1335600" cy="195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Network</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708250" y="716850"/>
            <a:ext cx="6641276" cy="4350450"/>
          </a:xfrm>
          <a:prstGeom prst="rect">
            <a:avLst/>
          </a:prstGeom>
          <a:noFill/>
          <a:ln cap="flat" cmpd="sng" w="19050">
            <a:solidFill>
              <a:srgbClr val="0000FF"/>
            </a:solidFill>
            <a:prstDash val="solid"/>
            <a:round/>
            <a:headEnd len="sm" w="sm" type="none"/>
            <a:tailEnd len="sm" w="sm" type="none"/>
          </a:ln>
        </p:spPr>
      </p:pic>
      <p:sp>
        <p:nvSpPr>
          <p:cNvPr id="135" name="Google Shape;135;p23"/>
          <p:cNvSpPr txBox="1"/>
          <p:nvPr/>
        </p:nvSpPr>
        <p:spPr>
          <a:xfrm>
            <a:off x="172825" y="93850"/>
            <a:ext cx="5609400" cy="8916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333333"/>
              </a:buClr>
              <a:buSzPts val="1100"/>
              <a:buChar char="●"/>
            </a:pPr>
            <a:r>
              <a:rPr lang="en" sz="1100">
                <a:solidFill>
                  <a:srgbClr val="333333"/>
                </a:solidFill>
              </a:rPr>
              <a:t>In the </a:t>
            </a:r>
            <a:r>
              <a:rPr b="1" lang="en" sz="1100">
                <a:solidFill>
                  <a:srgbClr val="FF0000"/>
                </a:solidFill>
              </a:rPr>
              <a:t>Decision Part</a:t>
            </a:r>
            <a:r>
              <a:rPr lang="en" sz="1100">
                <a:solidFill>
                  <a:srgbClr val="333333"/>
                </a:solidFill>
              </a:rPr>
              <a:t>: </a:t>
            </a:r>
            <a:endParaRPr sz="1100">
              <a:solidFill>
                <a:srgbClr val="333333"/>
              </a:solidFill>
            </a:endParaRPr>
          </a:p>
          <a:p>
            <a:pPr indent="-298450" lvl="1" marL="914400" rtl="0" algn="l">
              <a:lnSpc>
                <a:spcPct val="115000"/>
              </a:lnSpc>
              <a:spcBef>
                <a:spcPts val="0"/>
              </a:spcBef>
              <a:spcAft>
                <a:spcPts val="0"/>
              </a:spcAft>
              <a:buClr>
                <a:schemeClr val="dk1"/>
              </a:buClr>
              <a:buSzPts val="1100"/>
              <a:buChar char="○"/>
            </a:pPr>
            <a:r>
              <a:rPr lang="en" sz="1100">
                <a:solidFill>
                  <a:srgbClr val="333333"/>
                </a:solidFill>
              </a:rPr>
              <a:t>You will view all the </a:t>
            </a:r>
            <a:r>
              <a:rPr b="1" lang="en" sz="1100">
                <a:solidFill>
                  <a:srgbClr val="333333"/>
                </a:solidFill>
              </a:rPr>
              <a:t>messages in your inbox</a:t>
            </a:r>
            <a:r>
              <a:rPr lang="en" sz="1100">
                <a:solidFill>
                  <a:srgbClr val="333333"/>
                </a:solidFill>
              </a:rPr>
              <a:t> </a:t>
            </a:r>
            <a:endParaRPr sz="1100"/>
          </a:p>
        </p:txBody>
      </p:sp>
      <p:sp>
        <p:nvSpPr>
          <p:cNvPr id="136" name="Google Shape;136;p23"/>
          <p:cNvSpPr/>
          <p:nvPr/>
        </p:nvSpPr>
        <p:spPr>
          <a:xfrm rot="1538683">
            <a:off x="3919746" y="221985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1930100" y="1623900"/>
            <a:ext cx="19710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5134725" y="789850"/>
            <a:ext cx="1335600" cy="195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Network</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089900" y="724537"/>
            <a:ext cx="6585602" cy="4341513"/>
          </a:xfrm>
          <a:prstGeom prst="rect">
            <a:avLst/>
          </a:prstGeom>
          <a:noFill/>
          <a:ln cap="flat" cmpd="sng" w="19050">
            <a:solidFill>
              <a:srgbClr val="0000FF"/>
            </a:solidFill>
            <a:prstDash val="solid"/>
            <a:round/>
            <a:headEnd len="sm" w="sm" type="none"/>
            <a:tailEnd len="sm" w="sm" type="none"/>
          </a:ln>
        </p:spPr>
      </p:pic>
      <p:sp>
        <p:nvSpPr>
          <p:cNvPr id="144" name="Google Shape;144;p24"/>
          <p:cNvSpPr txBox="1"/>
          <p:nvPr/>
        </p:nvSpPr>
        <p:spPr>
          <a:xfrm>
            <a:off x="811125" y="64000"/>
            <a:ext cx="6585600" cy="891600"/>
          </a:xfrm>
          <a:prstGeom prst="rect">
            <a:avLst/>
          </a:prstGeom>
          <a:noFill/>
          <a:ln>
            <a:noFill/>
          </a:ln>
        </p:spPr>
        <p:txBody>
          <a:bodyPr anchorCtr="0" anchor="ctr"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sz="1100">
                <a:solidFill>
                  <a:srgbClr val="0000FF"/>
                </a:solidFill>
              </a:rPr>
              <a:t>You can click on your friends’ avatars to see the messages between you and them</a:t>
            </a:r>
            <a:endParaRPr sz="1100"/>
          </a:p>
        </p:txBody>
      </p:sp>
      <p:sp>
        <p:nvSpPr>
          <p:cNvPr id="145" name="Google Shape;145;p24"/>
          <p:cNvSpPr/>
          <p:nvPr/>
        </p:nvSpPr>
        <p:spPr>
          <a:xfrm rot="1538683">
            <a:off x="4299171" y="267870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rot="1538683">
            <a:off x="1958521" y="380030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rot="1538683">
            <a:off x="4299171" y="220135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2246250" y="1665275"/>
            <a:ext cx="19569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5495500" y="760000"/>
            <a:ext cx="1335600" cy="195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Network</a:t>
            </a:r>
            <a:endParaRPr b="1"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Platform</a:t>
            </a:r>
            <a:endParaRPr/>
          </a:p>
        </p:txBody>
      </p:sp>
      <p:sp>
        <p:nvSpPr>
          <p:cNvPr id="155" name="Google Shape;155;p25"/>
          <p:cNvSpPr txBox="1"/>
          <p:nvPr/>
        </p:nvSpPr>
        <p:spPr>
          <a:xfrm>
            <a:off x="403050" y="602750"/>
            <a:ext cx="7028100" cy="8826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t>Then, you will choose </a:t>
            </a:r>
            <a:r>
              <a:rPr b="1" lang="en" sz="1200"/>
              <a:t>participate</a:t>
            </a:r>
            <a:r>
              <a:rPr lang="en" sz="1200"/>
              <a:t> or </a:t>
            </a:r>
            <a:r>
              <a:rPr b="1" lang="en" sz="1200"/>
              <a:t>not participate</a:t>
            </a:r>
            <a:r>
              <a:rPr lang="en" sz="1200"/>
              <a:t> for the round:</a:t>
            </a:r>
            <a:endParaRPr sz="1200"/>
          </a:p>
        </p:txBody>
      </p:sp>
      <p:pic>
        <p:nvPicPr>
          <p:cNvPr id="156" name="Google Shape;156;p25"/>
          <p:cNvPicPr preferRelativeResize="0"/>
          <p:nvPr/>
        </p:nvPicPr>
        <p:blipFill>
          <a:blip r:embed="rId3">
            <a:alphaModFix/>
          </a:blip>
          <a:stretch>
            <a:fillRect/>
          </a:stretch>
        </p:blipFill>
        <p:spPr>
          <a:xfrm>
            <a:off x="1565500" y="1118825"/>
            <a:ext cx="3416477" cy="1250075"/>
          </a:xfrm>
          <a:prstGeom prst="rect">
            <a:avLst/>
          </a:prstGeom>
          <a:noFill/>
          <a:ln>
            <a:noFill/>
          </a:ln>
        </p:spPr>
      </p:pic>
      <p:sp>
        <p:nvSpPr>
          <p:cNvPr id="157" name="Google Shape;157;p25"/>
          <p:cNvSpPr txBox="1"/>
          <p:nvPr/>
        </p:nvSpPr>
        <p:spPr>
          <a:xfrm>
            <a:off x="403050" y="2693450"/>
            <a:ext cx="7826400" cy="2253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50000"/>
              </a:lnSpc>
              <a:spcBef>
                <a:spcPts val="800"/>
              </a:spcBef>
              <a:spcAft>
                <a:spcPts val="0"/>
              </a:spcAft>
              <a:buClr>
                <a:srgbClr val="333333"/>
              </a:buClr>
              <a:buSzPts val="1200"/>
              <a:buChar char="●"/>
            </a:pPr>
            <a:r>
              <a:rPr lang="en" sz="1200">
                <a:solidFill>
                  <a:srgbClr val="333333"/>
                </a:solidFill>
                <a:highlight>
                  <a:srgbClr val="FFFFFF"/>
                </a:highlight>
              </a:rPr>
              <a:t>Once you submit your decision, a new round will start fresh.</a:t>
            </a:r>
            <a:endParaRPr sz="1200" u="sng">
              <a:solidFill>
                <a:srgbClr val="333333"/>
              </a:solidFill>
              <a:highlight>
                <a:srgbClr val="FFFFFF"/>
              </a:highlight>
            </a:endParaRPr>
          </a:p>
          <a:p>
            <a:pPr indent="-304800" lvl="0" marL="457200" rtl="0" algn="l">
              <a:lnSpc>
                <a:spcPct val="150000"/>
              </a:lnSpc>
              <a:spcBef>
                <a:spcPts val="0"/>
              </a:spcBef>
              <a:spcAft>
                <a:spcPts val="0"/>
              </a:spcAft>
              <a:buClr>
                <a:srgbClr val="333333"/>
              </a:buClr>
              <a:buSzPts val="1200"/>
              <a:buChar char="●"/>
            </a:pPr>
            <a:r>
              <a:rPr lang="en" sz="1200" u="sng">
                <a:solidFill>
                  <a:srgbClr val="333333"/>
                </a:solidFill>
                <a:highlight>
                  <a:srgbClr val="FFFFFF"/>
                </a:highlight>
              </a:rPr>
              <a:t>Each round is independent</a:t>
            </a:r>
            <a:r>
              <a:rPr lang="en" sz="1200">
                <a:solidFill>
                  <a:srgbClr val="333333"/>
                </a:solidFill>
                <a:highlight>
                  <a:srgbClr val="FFFFFF"/>
                </a:highlight>
              </a:rPr>
              <a:t> from the other: whatever happens in a round does not affect the next round. </a:t>
            </a:r>
            <a:endParaRPr sz="1200">
              <a:solidFill>
                <a:srgbClr val="333333"/>
              </a:solidFill>
              <a:highlight>
                <a:srgbClr val="FFFFFF"/>
              </a:highlight>
            </a:endParaRPr>
          </a:p>
          <a:p>
            <a:pPr indent="-304800" lvl="0" marL="4572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You </a:t>
            </a:r>
            <a:r>
              <a:rPr lang="en" sz="1200" u="sng">
                <a:solidFill>
                  <a:srgbClr val="333333"/>
                </a:solidFill>
                <a:highlight>
                  <a:srgbClr val="FFFFFF"/>
                </a:highlight>
              </a:rPr>
              <a:t>will not observe the outcome of the rounds</a:t>
            </a:r>
            <a:r>
              <a:rPr lang="en" sz="1200">
                <a:solidFill>
                  <a:srgbClr val="333333"/>
                </a:solidFill>
                <a:highlight>
                  <a:srgbClr val="FFFFFF"/>
                </a:highlight>
              </a:rPr>
              <a:t> during the game until the end of the experiment.</a:t>
            </a:r>
            <a:endParaRPr sz="1200">
              <a:solidFill>
                <a:srgbClr val="333333"/>
              </a:solidFill>
              <a:highlight>
                <a:srgbClr val="FFFFFF"/>
              </a:highlight>
            </a:endParaRPr>
          </a:p>
          <a:p>
            <a:pPr indent="-304800" lvl="0" marL="457200" rtl="0" algn="l">
              <a:lnSpc>
                <a:spcPct val="142857"/>
              </a:lnSpc>
              <a:spcBef>
                <a:spcPts val="0"/>
              </a:spcBef>
              <a:spcAft>
                <a:spcPts val="0"/>
              </a:spcAft>
              <a:buClr>
                <a:srgbClr val="980000"/>
              </a:buClr>
              <a:buSzPts val="1200"/>
              <a:buChar char="●"/>
            </a:pPr>
            <a:r>
              <a:rPr b="1" lang="en" sz="1200">
                <a:solidFill>
                  <a:srgbClr val="980000"/>
                </a:solidFill>
                <a:highlight>
                  <a:srgbClr val="FFFFFF"/>
                </a:highlight>
              </a:rPr>
              <a:t>In each round, every player must make a decision for the group to continue. You will receive a notification when your group is waiting for you.</a:t>
            </a:r>
            <a:endParaRPr b="1" sz="1200">
              <a:solidFill>
                <a:srgbClr val="980000"/>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rPr>
              <a:t>You will be paid for </a:t>
            </a:r>
            <a:r>
              <a:rPr lang="en" sz="1200" u="sng">
                <a:solidFill>
                  <a:srgbClr val="333333"/>
                </a:solidFill>
              </a:rPr>
              <a:t>ONE randomly chosen round</a:t>
            </a:r>
            <a:r>
              <a:rPr lang="en" sz="1200">
                <a:solidFill>
                  <a:srgbClr val="333333"/>
                </a:solidFill>
              </a:rPr>
              <a:t>. Since each round is independent and equally likely to be selected, you should pay careful attention to each round.</a:t>
            </a:r>
            <a:endParaRPr sz="1200">
              <a:solidFill>
                <a:srgbClr val="333333"/>
              </a:solidFill>
            </a:endParaRPr>
          </a:p>
          <a:p>
            <a:pPr indent="0" lvl="0" marL="0" rtl="0" algn="l">
              <a:lnSpc>
                <a:spcPct val="115000"/>
              </a:lnSpc>
              <a:spcBef>
                <a:spcPts val="800"/>
              </a:spcBef>
              <a:spcAft>
                <a:spcPts val="800"/>
              </a:spcAft>
              <a:buNone/>
            </a:pPr>
            <a:r>
              <a:t/>
            </a:r>
            <a:endParaRPr sz="1200">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start!</a:t>
            </a:r>
            <a:endParaRPr/>
          </a:p>
        </p:txBody>
      </p:sp>
      <p:sp>
        <p:nvSpPr>
          <p:cNvPr id="163" name="Google Shape;163;p26"/>
          <p:cNvSpPr txBox="1"/>
          <p:nvPr>
            <p:ph idx="1" type="body"/>
          </p:nvPr>
        </p:nvSpPr>
        <p:spPr>
          <a:xfrm>
            <a:off x="311700" y="1152475"/>
            <a:ext cx="863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If you have any questions (now or during the experiment), </a:t>
            </a:r>
            <a:r>
              <a:rPr b="1" lang="en">
                <a:solidFill>
                  <a:srgbClr val="980000"/>
                </a:solidFill>
              </a:rPr>
              <a:t>please raise your hand</a:t>
            </a:r>
            <a:r>
              <a:rPr lang="en">
                <a:solidFill>
                  <a:srgbClr val="980000"/>
                </a:solidFill>
              </a:rPr>
              <a:t> and one of us will be with you to answer your question.</a:t>
            </a:r>
            <a:endParaRPr>
              <a:solidFill>
                <a:srgbClr val="980000"/>
              </a:solidFill>
            </a:endParaRPr>
          </a:p>
          <a:p>
            <a:pPr indent="0" lvl="0" marL="0" rtl="0" algn="l">
              <a:spcBef>
                <a:spcPts val="1600"/>
              </a:spcBef>
              <a:spcAft>
                <a:spcPts val="0"/>
              </a:spcAft>
              <a:buNone/>
            </a:pPr>
            <a:r>
              <a:rPr lang="en">
                <a:solidFill>
                  <a:srgbClr val="980000"/>
                </a:solidFill>
              </a:rPr>
              <a:t>At the end of the experiment you will be paid privately and in cash. Please make sure you provide required information to be paid.</a:t>
            </a:r>
            <a:endParaRPr>
              <a:solidFill>
                <a:srgbClr val="980000"/>
              </a:solidFill>
            </a:endParaRPr>
          </a:p>
          <a:p>
            <a:pPr indent="0" lvl="0" marL="0" rtl="0" algn="l">
              <a:spcBef>
                <a:spcPts val="1600"/>
              </a:spcBef>
              <a:spcAft>
                <a:spcPts val="1600"/>
              </a:spcAft>
              <a:buNone/>
            </a:pPr>
            <a:r>
              <a:t/>
            </a:r>
            <a:endParaRPr>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650950" y="518750"/>
            <a:ext cx="7455600" cy="2573400"/>
          </a:xfrm>
          <a:prstGeom prst="rect">
            <a:avLst/>
          </a:prstGeom>
          <a:noFill/>
          <a:ln>
            <a:noFill/>
          </a:ln>
        </p:spPr>
        <p:txBody>
          <a:bodyPr anchorCtr="0" anchor="ctr" bIns="91425" lIns="91425" spcFirstLastPara="1" rIns="91425" wrap="square" tIns="91425">
            <a:noAutofit/>
          </a:bodyPr>
          <a:lstStyle/>
          <a:p>
            <a:pPr indent="0" lvl="0" marL="0" rtl="0" algn="l">
              <a:lnSpc>
                <a:spcPct val="110000"/>
              </a:lnSpc>
              <a:spcBef>
                <a:spcPts val="4500"/>
              </a:spcBef>
              <a:spcAft>
                <a:spcPts val="0"/>
              </a:spcAft>
              <a:buNone/>
            </a:pPr>
            <a:r>
              <a:rPr lang="en" sz="2250">
                <a:solidFill>
                  <a:srgbClr val="333333"/>
                </a:solidFill>
              </a:rPr>
              <a:t>Welcome and Consent</a:t>
            </a:r>
            <a:endParaRPr sz="2250">
              <a:solidFill>
                <a:srgbClr val="333333"/>
              </a:solidFill>
            </a:endParaRPr>
          </a:p>
          <a:p>
            <a:pPr indent="0" lvl="0" marL="0" rtl="0" algn="l">
              <a:lnSpc>
                <a:spcPct val="110000"/>
              </a:lnSpc>
              <a:spcBef>
                <a:spcPts val="2300"/>
              </a:spcBef>
              <a:spcAft>
                <a:spcPts val="0"/>
              </a:spcAft>
              <a:buNone/>
            </a:pPr>
            <a:r>
              <a:rPr lang="en" sz="1800">
                <a:solidFill>
                  <a:srgbClr val="333333"/>
                </a:solidFill>
              </a:rPr>
              <a:t>Thank you for your interest in joining in our experiment!</a:t>
            </a:r>
            <a:endParaRPr sz="1800">
              <a:solidFill>
                <a:srgbClr val="333333"/>
              </a:solidFill>
            </a:endParaRPr>
          </a:p>
          <a:p>
            <a:pPr indent="0" lvl="0" marL="0" rtl="0" algn="l">
              <a:lnSpc>
                <a:spcPct val="115000"/>
              </a:lnSpc>
              <a:spcBef>
                <a:spcPts val="800"/>
              </a:spcBef>
              <a:spcAft>
                <a:spcPts val="0"/>
              </a:spcAft>
              <a:buNone/>
            </a:pPr>
            <a:r>
              <a:t/>
            </a:r>
            <a:endParaRPr sz="1800">
              <a:solidFill>
                <a:srgbClr val="333333"/>
              </a:solidFill>
            </a:endParaRPr>
          </a:p>
          <a:p>
            <a:pPr indent="0" lvl="0" marL="0" rtl="0" algn="l">
              <a:lnSpc>
                <a:spcPct val="110000"/>
              </a:lnSpc>
              <a:spcBef>
                <a:spcPts val="800"/>
              </a:spcBef>
              <a:spcAft>
                <a:spcPts val="800"/>
              </a:spcAft>
              <a:buNone/>
            </a:pPr>
            <a:r>
              <a:rPr lang="en" sz="1050">
                <a:solidFill>
                  <a:srgbClr val="333333"/>
                </a:solidFill>
              </a:rPr>
              <a:t>These are the steps you will take to complete the experiment:</a:t>
            </a:r>
            <a:endParaRPr sz="1050">
              <a:solidFill>
                <a:srgbClr val="333333"/>
              </a:solidFill>
            </a:endParaRPr>
          </a:p>
        </p:txBody>
      </p:sp>
      <p:pic>
        <p:nvPicPr>
          <p:cNvPr id="61" name="Google Shape;61;p14"/>
          <p:cNvPicPr preferRelativeResize="0"/>
          <p:nvPr/>
        </p:nvPicPr>
        <p:blipFill>
          <a:blip r:embed="rId3">
            <a:alphaModFix/>
          </a:blip>
          <a:stretch>
            <a:fillRect/>
          </a:stretch>
        </p:blipFill>
        <p:spPr>
          <a:xfrm>
            <a:off x="0" y="3221250"/>
            <a:ext cx="9020526" cy="119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 name="Shape 65"/>
        <p:cNvGrpSpPr/>
        <p:nvPr/>
      </p:nvGrpSpPr>
      <p:grpSpPr>
        <a:xfrm>
          <a:off x="0" y="0"/>
          <a:ext cx="0" cy="0"/>
          <a:chOff x="0" y="0"/>
          <a:chExt cx="0" cy="0"/>
        </a:xfrm>
      </p:grpSpPr>
      <p:sp>
        <p:nvSpPr>
          <p:cNvPr id="66" name="Google Shape;66;p15"/>
          <p:cNvSpPr txBox="1"/>
          <p:nvPr>
            <p:ph type="title"/>
          </p:nvPr>
        </p:nvSpPr>
        <p:spPr>
          <a:xfrm>
            <a:off x="525463" y="73350"/>
            <a:ext cx="809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Complete The Experiment:</a:t>
            </a:r>
            <a:endParaRPr/>
          </a:p>
        </p:txBody>
      </p:sp>
      <p:sp>
        <p:nvSpPr>
          <p:cNvPr id="67" name="Google Shape;67;p15"/>
          <p:cNvSpPr txBox="1"/>
          <p:nvPr/>
        </p:nvSpPr>
        <p:spPr>
          <a:xfrm>
            <a:off x="397075" y="905250"/>
            <a:ext cx="8221500" cy="3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THIS IS THE EXPERIMENTER SCRIPT...SAY, BUT NOT SHOW DURING PRESENTATION</a:t>
            </a:r>
            <a:endParaRPr sz="1200">
              <a:solidFill>
                <a:srgbClr val="333333"/>
              </a:solidFill>
              <a:highlight>
                <a:srgbClr val="FFFFFF"/>
              </a:highlight>
            </a:endParaRPr>
          </a:p>
          <a:p>
            <a:pPr indent="-304800" lvl="0" marL="457200" rtl="0" algn="l">
              <a:spcBef>
                <a:spcPts val="0"/>
              </a:spcBef>
              <a:spcAft>
                <a:spcPts val="0"/>
              </a:spcAft>
              <a:buSzPts val="1200"/>
              <a:buChar char="●"/>
            </a:pPr>
            <a:r>
              <a:rPr lang="en" sz="1200">
                <a:solidFill>
                  <a:srgbClr val="333333"/>
                </a:solidFill>
                <a:highlight>
                  <a:srgbClr val="FFFFFF"/>
                </a:highlight>
              </a:rPr>
              <a:t>Complete a </a:t>
            </a:r>
            <a:r>
              <a:rPr b="1" lang="en" sz="1200">
                <a:solidFill>
                  <a:srgbClr val="980000"/>
                </a:solidFill>
                <a:highlight>
                  <a:srgbClr val="FFFFFF"/>
                </a:highlight>
              </a:rPr>
              <a:t>voluntary consent form</a:t>
            </a:r>
            <a:r>
              <a:rPr lang="en" sz="1200">
                <a:solidFill>
                  <a:srgbClr val="333333"/>
                </a:solidFill>
                <a:highlight>
                  <a:srgbClr val="FFFFFF"/>
                </a:highlight>
              </a:rPr>
              <a:t> before you proceed with the study.</a:t>
            </a:r>
            <a:endParaRPr sz="1200">
              <a:solidFill>
                <a:srgbClr val="333333"/>
              </a:solidFill>
              <a:highlight>
                <a:srgbClr val="FFFFFF"/>
              </a:highlight>
            </a:endParaRPr>
          </a:p>
          <a:p>
            <a:pPr indent="-304800" lvl="0" marL="457200" rtl="0" algn="l">
              <a:lnSpc>
                <a:spcPct val="110000"/>
              </a:lnSpc>
              <a:spcBef>
                <a:spcPts val="0"/>
              </a:spcBef>
              <a:spcAft>
                <a:spcPts val="0"/>
              </a:spcAft>
              <a:buClr>
                <a:srgbClr val="333333"/>
              </a:buClr>
              <a:buSzPts val="1200"/>
              <a:buChar char="●"/>
            </a:pPr>
            <a:r>
              <a:rPr lang="en" sz="1200">
                <a:solidFill>
                  <a:srgbClr val="333333"/>
                </a:solidFill>
              </a:rPr>
              <a:t>Complete a </a:t>
            </a:r>
            <a:r>
              <a:rPr b="1" lang="en" sz="1200">
                <a:solidFill>
                  <a:srgbClr val="980000"/>
                </a:solidFill>
              </a:rPr>
              <a:t>survey</a:t>
            </a:r>
            <a:r>
              <a:rPr lang="en" sz="1200">
                <a:solidFill>
                  <a:srgbClr val="333333"/>
                </a:solidFill>
              </a:rPr>
              <a:t> to collect information about socio-demographics. We remind you that the confidentiality of your responses will be protected.</a:t>
            </a:r>
            <a:endParaRPr sz="1200">
              <a:solidFill>
                <a:srgbClr val="333333"/>
              </a:solidFill>
            </a:endParaRPr>
          </a:p>
          <a:p>
            <a:pPr indent="-304800" lvl="0" marL="457200" rtl="0" algn="l">
              <a:lnSpc>
                <a:spcPct val="110000"/>
              </a:lnSpc>
              <a:spcBef>
                <a:spcPts val="0"/>
              </a:spcBef>
              <a:spcAft>
                <a:spcPts val="0"/>
              </a:spcAft>
              <a:buClr>
                <a:srgbClr val="333333"/>
              </a:buClr>
              <a:buSzPts val="1200"/>
              <a:buChar char="●"/>
            </a:pPr>
            <a:r>
              <a:rPr lang="en" sz="1200">
                <a:solidFill>
                  <a:srgbClr val="333333"/>
                </a:solidFill>
              </a:rPr>
              <a:t>Read </a:t>
            </a:r>
            <a:r>
              <a:rPr b="1" lang="en" sz="1200">
                <a:solidFill>
                  <a:srgbClr val="980000"/>
                </a:solidFill>
              </a:rPr>
              <a:t>Instructions</a:t>
            </a:r>
            <a:r>
              <a:rPr lang="en" sz="1200">
                <a:solidFill>
                  <a:srgbClr val="333333"/>
                </a:solidFill>
              </a:rPr>
              <a:t> followed by a </a:t>
            </a:r>
            <a:r>
              <a:rPr b="1" lang="en" sz="1200">
                <a:solidFill>
                  <a:srgbClr val="980000"/>
                </a:solidFill>
              </a:rPr>
              <a:t>Quiz</a:t>
            </a:r>
            <a:r>
              <a:rPr lang="en" sz="1200">
                <a:solidFill>
                  <a:srgbClr val="333333"/>
                </a:solidFill>
              </a:rPr>
              <a:t> that will ensure you understand the instructions.</a:t>
            </a:r>
            <a:endParaRPr sz="1200">
              <a:solidFill>
                <a:srgbClr val="333333"/>
              </a:solidFill>
            </a:endParaRPr>
          </a:p>
          <a:p>
            <a:pPr indent="-304800" lvl="1" marL="914400" rtl="0" algn="l">
              <a:lnSpc>
                <a:spcPct val="100000"/>
              </a:lnSpc>
              <a:spcBef>
                <a:spcPts val="0"/>
              </a:spcBef>
              <a:spcAft>
                <a:spcPts val="0"/>
              </a:spcAft>
              <a:buClr>
                <a:srgbClr val="333333"/>
              </a:buClr>
              <a:buSzPts val="1200"/>
              <a:buChar char="○"/>
            </a:pPr>
            <a:r>
              <a:rPr lang="en" sz="1200">
                <a:solidFill>
                  <a:srgbClr val="333333"/>
                </a:solidFill>
              </a:rPr>
              <a:t>The answers will be given immediately.</a:t>
            </a:r>
            <a:endParaRPr sz="1200">
              <a:solidFill>
                <a:srgbClr val="333333"/>
              </a:solidFill>
            </a:endParaRPr>
          </a:p>
          <a:p>
            <a:pPr indent="-304800" lvl="1" marL="914400" rtl="0" algn="l">
              <a:lnSpc>
                <a:spcPct val="100000"/>
              </a:lnSpc>
              <a:spcBef>
                <a:spcPts val="0"/>
              </a:spcBef>
              <a:spcAft>
                <a:spcPts val="0"/>
              </a:spcAft>
              <a:buClr>
                <a:srgbClr val="333333"/>
              </a:buClr>
              <a:buSzPts val="1200"/>
              <a:buChar char="○"/>
            </a:pPr>
            <a:r>
              <a:rPr lang="en" sz="1200">
                <a:solidFill>
                  <a:srgbClr val="333333"/>
                </a:solidFill>
              </a:rPr>
              <a:t>You can view the instructions and the quiz at any time during the experiment.</a:t>
            </a:r>
            <a:endParaRPr sz="1200">
              <a:solidFill>
                <a:srgbClr val="333333"/>
              </a:solidFill>
            </a:endParaRPr>
          </a:p>
          <a:p>
            <a:pPr indent="-304800" lvl="0" marL="457200" rtl="0" algn="l">
              <a:spcBef>
                <a:spcPts val="0"/>
              </a:spcBef>
              <a:spcAft>
                <a:spcPts val="0"/>
              </a:spcAft>
              <a:buClr>
                <a:srgbClr val="333333"/>
              </a:buClr>
              <a:buSzPts val="1200"/>
              <a:buChar char="●"/>
            </a:pPr>
            <a:r>
              <a:rPr b="1" lang="en" sz="1200">
                <a:solidFill>
                  <a:srgbClr val="980000"/>
                </a:solidFill>
              </a:rPr>
              <a:t>Demo:</a:t>
            </a:r>
            <a:r>
              <a:rPr lang="en" sz="1200">
                <a:solidFill>
                  <a:srgbClr val="333333"/>
                </a:solidFill>
              </a:rPr>
              <a:t> An interactive tour of the platform that describes how to use the experimental platform.</a:t>
            </a:r>
            <a:endParaRPr sz="1200">
              <a:solidFill>
                <a:srgbClr val="333333"/>
              </a:solidFill>
            </a:endParaRPr>
          </a:p>
          <a:p>
            <a:pPr indent="-304800" lvl="0" marL="457200" rtl="0" algn="l">
              <a:spcBef>
                <a:spcPts val="0"/>
              </a:spcBef>
              <a:spcAft>
                <a:spcPts val="0"/>
              </a:spcAft>
              <a:buClr>
                <a:srgbClr val="333333"/>
              </a:buClr>
              <a:buSzPts val="1200"/>
              <a:buChar char="●"/>
            </a:pPr>
            <a:r>
              <a:rPr lang="en" sz="1200">
                <a:solidFill>
                  <a:srgbClr val="333333"/>
                </a:solidFill>
              </a:rPr>
              <a:t>Complete </a:t>
            </a:r>
            <a:r>
              <a:rPr b="1" lang="en" sz="1200">
                <a:solidFill>
                  <a:srgbClr val="980000"/>
                </a:solidFill>
              </a:rPr>
              <a:t>Practice Rounds (up to 3)</a:t>
            </a:r>
            <a:r>
              <a:rPr lang="en" sz="1200">
                <a:solidFill>
                  <a:srgbClr val="980000"/>
                </a:solidFill>
              </a:rPr>
              <a:t> </a:t>
            </a:r>
            <a:r>
              <a:rPr lang="en" sz="1200">
                <a:solidFill>
                  <a:srgbClr val="333333"/>
                </a:solidFill>
              </a:rPr>
              <a:t>to get familiar with the platform. </a:t>
            </a:r>
            <a:endParaRPr sz="1200">
              <a:solidFill>
                <a:srgbClr val="333333"/>
              </a:solidFill>
            </a:endParaRPr>
          </a:p>
          <a:p>
            <a:pPr indent="-304800" lvl="1" marL="914400" rtl="0" algn="l">
              <a:spcBef>
                <a:spcPts val="0"/>
              </a:spcBef>
              <a:spcAft>
                <a:spcPts val="0"/>
              </a:spcAft>
              <a:buClr>
                <a:srgbClr val="333333"/>
              </a:buClr>
              <a:buSzPts val="1200"/>
              <a:buChar char="○"/>
            </a:pPr>
            <a:r>
              <a:rPr lang="en" sz="1200">
                <a:solidFill>
                  <a:srgbClr val="333333"/>
                </a:solidFill>
              </a:rPr>
              <a:t>You will be interacting with computer-controlled avatars during the practice rounds.</a:t>
            </a:r>
            <a:endParaRPr sz="1200">
              <a:solidFill>
                <a:srgbClr val="333333"/>
              </a:solidFill>
            </a:endParaRPr>
          </a:p>
          <a:p>
            <a:pPr indent="-304800" lvl="1" marL="914400" rtl="0" algn="l">
              <a:spcBef>
                <a:spcPts val="0"/>
              </a:spcBef>
              <a:spcAft>
                <a:spcPts val="0"/>
              </a:spcAft>
              <a:buClr>
                <a:srgbClr val="333333"/>
              </a:buClr>
              <a:buSzPts val="1200"/>
              <a:buChar char="○"/>
            </a:pPr>
            <a:r>
              <a:rPr lang="en" sz="1200">
                <a:solidFill>
                  <a:srgbClr val="333333"/>
                </a:solidFill>
                <a:highlight>
                  <a:srgbClr val="FFFFFF"/>
                </a:highlight>
              </a:rPr>
              <a:t>You will not observe the outcome of the rounds. </a:t>
            </a:r>
            <a:endParaRPr sz="1200">
              <a:solidFill>
                <a:srgbClr val="333333"/>
              </a:solidFill>
            </a:endParaRPr>
          </a:p>
          <a:p>
            <a:pPr indent="-304800" lvl="0" marL="457200" rtl="0" algn="l">
              <a:spcBef>
                <a:spcPts val="0"/>
              </a:spcBef>
              <a:spcAft>
                <a:spcPts val="0"/>
              </a:spcAft>
              <a:buClr>
                <a:srgbClr val="333333"/>
              </a:buClr>
              <a:buSzPts val="1200"/>
              <a:buChar char="●"/>
            </a:pPr>
            <a:r>
              <a:rPr lang="en" sz="1200">
                <a:solidFill>
                  <a:srgbClr val="333333"/>
                </a:solidFill>
              </a:rPr>
              <a:t>Complete the </a:t>
            </a:r>
            <a:r>
              <a:rPr b="1" lang="en" sz="1200">
                <a:solidFill>
                  <a:srgbClr val="980000"/>
                </a:solidFill>
              </a:rPr>
              <a:t>Main Rounds</a:t>
            </a:r>
            <a:r>
              <a:rPr lang="en" sz="1200">
                <a:solidFill>
                  <a:srgbClr val="333333"/>
                </a:solidFill>
              </a:rPr>
              <a:t> of the game </a:t>
            </a:r>
            <a:r>
              <a:rPr b="1" lang="en" sz="1200">
                <a:solidFill>
                  <a:srgbClr val="980000"/>
                </a:solidFill>
              </a:rPr>
              <a:t>(15 rounds)</a:t>
            </a:r>
            <a:r>
              <a:rPr lang="en" sz="1200">
                <a:solidFill>
                  <a:srgbClr val="333333"/>
                </a:solidFill>
              </a:rPr>
              <a:t>.</a:t>
            </a:r>
            <a:endParaRPr sz="1200">
              <a:solidFill>
                <a:srgbClr val="333333"/>
              </a:solidFill>
            </a:endParaRPr>
          </a:p>
          <a:p>
            <a:pPr indent="-304800" lvl="1" marL="914400" rtl="0" algn="l">
              <a:spcBef>
                <a:spcPts val="0"/>
              </a:spcBef>
              <a:spcAft>
                <a:spcPts val="0"/>
              </a:spcAft>
              <a:buClr>
                <a:srgbClr val="333333"/>
              </a:buClr>
              <a:buSzPts val="1200"/>
              <a:buChar char="○"/>
            </a:pPr>
            <a:r>
              <a:rPr lang="en" sz="1200">
                <a:solidFill>
                  <a:srgbClr val="333333"/>
                </a:solidFill>
                <a:highlight>
                  <a:srgbClr val="FFFFFF"/>
                </a:highlight>
              </a:rPr>
              <a:t>Each round is independent from the other: whatever happens in a round does not affect the next round.</a:t>
            </a:r>
            <a:endParaRPr sz="1200">
              <a:solidFill>
                <a:srgbClr val="333333"/>
              </a:solidFill>
              <a:highlight>
                <a:srgbClr val="FFFFFF"/>
              </a:highlight>
            </a:endParaRPr>
          </a:p>
          <a:p>
            <a:pPr indent="-304800" lvl="1" marL="914400" rtl="0" algn="l">
              <a:spcBef>
                <a:spcPts val="0"/>
              </a:spcBef>
              <a:spcAft>
                <a:spcPts val="0"/>
              </a:spcAft>
              <a:buClr>
                <a:srgbClr val="333333"/>
              </a:buClr>
              <a:buSzPts val="1200"/>
              <a:buChar char="○"/>
            </a:pPr>
            <a:r>
              <a:rPr lang="en" sz="1200">
                <a:solidFill>
                  <a:srgbClr val="333333"/>
                </a:solidFill>
                <a:highlight>
                  <a:srgbClr val="FFFFFF"/>
                </a:highlight>
              </a:rPr>
              <a:t>You will not observe the outcome of the rounds until the end of the experiment.</a:t>
            </a:r>
            <a:endParaRPr sz="1200">
              <a:solidFill>
                <a:srgbClr val="333333"/>
              </a:solidFill>
            </a:endParaRPr>
          </a:p>
          <a:p>
            <a:pPr indent="-304800" lvl="0" marL="457200" rtl="0" algn="l">
              <a:lnSpc>
                <a:spcPct val="110000"/>
              </a:lnSpc>
              <a:spcBef>
                <a:spcPts val="0"/>
              </a:spcBef>
              <a:spcAft>
                <a:spcPts val="0"/>
              </a:spcAft>
              <a:buClr>
                <a:srgbClr val="333333"/>
              </a:buClr>
              <a:buSzPts val="1200"/>
              <a:buChar char="●"/>
            </a:pPr>
            <a:r>
              <a:rPr lang="en" sz="1200">
                <a:solidFill>
                  <a:srgbClr val="333333"/>
                </a:solidFill>
              </a:rPr>
              <a:t>Complete a post </a:t>
            </a:r>
            <a:r>
              <a:rPr b="1" lang="en" sz="1200">
                <a:solidFill>
                  <a:srgbClr val="980000"/>
                </a:solidFill>
              </a:rPr>
              <a:t>survey</a:t>
            </a:r>
            <a:r>
              <a:rPr lang="en" sz="1200">
                <a:solidFill>
                  <a:srgbClr val="333333"/>
                </a:solidFill>
              </a:rPr>
              <a:t> to collect information about preferences. You will be paid for some of these questions based on the outcome.</a:t>
            </a:r>
            <a:endParaRPr sz="1200">
              <a:solidFill>
                <a:srgbClr val="333333"/>
              </a:solidFill>
            </a:endParaRPr>
          </a:p>
          <a:p>
            <a:pPr indent="-304800" lvl="0" marL="457200" rtl="0" algn="l">
              <a:lnSpc>
                <a:spcPct val="110000"/>
              </a:lnSpc>
              <a:spcBef>
                <a:spcPts val="0"/>
              </a:spcBef>
              <a:spcAft>
                <a:spcPts val="0"/>
              </a:spcAft>
              <a:buClr>
                <a:srgbClr val="333333"/>
              </a:buClr>
              <a:buSzPts val="1200"/>
              <a:buChar char="●"/>
            </a:pPr>
            <a:r>
              <a:rPr b="1" lang="en" sz="1200">
                <a:solidFill>
                  <a:srgbClr val="980000"/>
                </a:solidFill>
              </a:rPr>
              <a:t>Final (Cash) Payment</a:t>
            </a:r>
            <a:r>
              <a:rPr lang="en" sz="1200">
                <a:solidFill>
                  <a:srgbClr val="333333"/>
                </a:solidFill>
              </a:rPr>
              <a:t>: please make a note of your station number, raise your hand and an experimenter will direct you to the payment booth.</a:t>
            </a:r>
            <a:endParaRPr sz="1200">
              <a:solidFill>
                <a:srgbClr val="333333"/>
              </a:solidFill>
            </a:endParaRPr>
          </a:p>
          <a:p>
            <a:pPr indent="-304800" lvl="1" marL="914400" rtl="0" algn="l">
              <a:lnSpc>
                <a:spcPct val="110000"/>
              </a:lnSpc>
              <a:spcBef>
                <a:spcPts val="0"/>
              </a:spcBef>
              <a:spcAft>
                <a:spcPts val="0"/>
              </a:spcAft>
              <a:buClr>
                <a:srgbClr val="333333"/>
              </a:buClr>
              <a:buSzPts val="1200"/>
              <a:buChar char="○"/>
            </a:pPr>
            <a:r>
              <a:rPr lang="en" sz="1200">
                <a:solidFill>
                  <a:srgbClr val="333333"/>
                </a:solidFill>
              </a:rPr>
              <a:t>You will sign a form indicating the cash amount you received.</a:t>
            </a:r>
            <a:endParaRPr sz="120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p:txBody>
      </p:sp>
      <p:sp>
        <p:nvSpPr>
          <p:cNvPr id="73" name="Google Shape;73;p16"/>
          <p:cNvSpPr txBox="1"/>
          <p:nvPr/>
        </p:nvSpPr>
        <p:spPr>
          <a:xfrm>
            <a:off x="474900" y="864075"/>
            <a:ext cx="8065500" cy="36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333333"/>
              </a:buClr>
              <a:buSzPts val="1800"/>
              <a:buChar char="●"/>
            </a:pPr>
            <a:r>
              <a:rPr lang="en" sz="1800">
                <a:solidFill>
                  <a:srgbClr val="333333"/>
                </a:solidFill>
                <a:highlight>
                  <a:srgbClr val="FFFFFF"/>
                </a:highlight>
              </a:rPr>
              <a:t>The experiment consists of </a:t>
            </a:r>
            <a:r>
              <a:rPr b="1" lang="en" sz="1800">
                <a:solidFill>
                  <a:srgbClr val="333333"/>
                </a:solidFill>
                <a:highlight>
                  <a:srgbClr val="FFFFFF"/>
                </a:highlight>
              </a:rPr>
              <a:t>15 rounds.</a:t>
            </a:r>
            <a:endParaRPr sz="1800">
              <a:solidFill>
                <a:srgbClr val="333333"/>
              </a:solidFill>
              <a:highlight>
                <a:srgbClr val="FFFFFF"/>
              </a:highlight>
            </a:endParaRPr>
          </a:p>
          <a:p>
            <a:pPr indent="-342900" lvl="0" marL="457200" rtl="0" algn="l">
              <a:lnSpc>
                <a:spcPct val="150000"/>
              </a:lnSpc>
              <a:spcBef>
                <a:spcPts val="0"/>
              </a:spcBef>
              <a:spcAft>
                <a:spcPts val="0"/>
              </a:spcAft>
              <a:buClr>
                <a:srgbClr val="333333"/>
              </a:buClr>
              <a:buSzPts val="1800"/>
              <a:buChar char="●"/>
            </a:pPr>
            <a:r>
              <a:rPr lang="en" sz="1800">
                <a:solidFill>
                  <a:srgbClr val="333333"/>
                </a:solidFill>
                <a:highlight>
                  <a:srgbClr val="FFFFFF"/>
                </a:highlight>
              </a:rPr>
              <a:t>In each round, you will play in </a:t>
            </a:r>
            <a:r>
              <a:rPr b="1" lang="en" sz="1800">
                <a:solidFill>
                  <a:srgbClr val="333333"/>
                </a:solidFill>
                <a:highlight>
                  <a:srgbClr val="FFFFFF"/>
                </a:highlight>
              </a:rPr>
              <a:t>a group of 5 players</a:t>
            </a:r>
            <a:r>
              <a:rPr lang="en" sz="1800">
                <a:solidFill>
                  <a:srgbClr val="333333"/>
                </a:solidFill>
                <a:highlight>
                  <a:srgbClr val="FFFFFF"/>
                </a:highlight>
              </a:rPr>
              <a:t> (including you). </a:t>
            </a:r>
            <a:r>
              <a:rPr lang="en" sz="1800">
                <a:solidFill>
                  <a:srgbClr val="333333"/>
                </a:solidFill>
                <a:highlight>
                  <a:schemeClr val="lt1"/>
                </a:highlight>
              </a:rPr>
              <a:t>You will see the list of all the players in your group on the screen.</a:t>
            </a:r>
            <a:endParaRPr sz="1800">
              <a:solidFill>
                <a:srgbClr val="333333"/>
              </a:solidFill>
              <a:highlight>
                <a:srgbClr val="FFFFFF"/>
              </a:highlight>
            </a:endParaRPr>
          </a:p>
          <a:p>
            <a:pPr indent="-342900" lvl="0" marL="457200" rtl="0" algn="l">
              <a:lnSpc>
                <a:spcPct val="150000"/>
              </a:lnSpc>
              <a:spcBef>
                <a:spcPts val="0"/>
              </a:spcBef>
              <a:spcAft>
                <a:spcPts val="0"/>
              </a:spcAft>
              <a:buClr>
                <a:srgbClr val="333333"/>
              </a:buClr>
              <a:buSzPts val="1800"/>
              <a:buChar char="●"/>
            </a:pPr>
            <a:r>
              <a:rPr lang="en" sz="1800">
                <a:solidFill>
                  <a:srgbClr val="333333"/>
                </a:solidFill>
                <a:highlight>
                  <a:srgbClr val="FFFFFF"/>
                </a:highlight>
              </a:rPr>
              <a:t>Individual decisions per round: </a:t>
            </a:r>
            <a:r>
              <a:rPr b="1" lang="en" sz="1800">
                <a:solidFill>
                  <a:srgbClr val="333333"/>
                </a:solidFill>
                <a:highlight>
                  <a:srgbClr val="FFFFFF"/>
                </a:highlight>
              </a:rPr>
              <a:t>to participate</a:t>
            </a:r>
            <a:r>
              <a:rPr lang="en" sz="1800">
                <a:solidFill>
                  <a:srgbClr val="333333"/>
                </a:solidFill>
                <a:highlight>
                  <a:srgbClr val="FFFFFF"/>
                </a:highlight>
              </a:rPr>
              <a:t> or </a:t>
            </a:r>
            <a:r>
              <a:rPr b="1" lang="en" sz="1800">
                <a:solidFill>
                  <a:srgbClr val="333333"/>
                </a:solidFill>
                <a:highlight>
                  <a:srgbClr val="FFFFFF"/>
                </a:highlight>
              </a:rPr>
              <a:t>not participate </a:t>
            </a:r>
            <a:r>
              <a:rPr i="1" lang="en" sz="1800">
                <a:solidFill>
                  <a:srgbClr val="333333"/>
                </a:solidFill>
                <a:highlight>
                  <a:srgbClr val="FFFFFF"/>
                </a:highlight>
              </a:rPr>
              <a:t>in a group event -- </a:t>
            </a:r>
            <a:r>
              <a:rPr lang="en" sz="1800">
                <a:solidFill>
                  <a:srgbClr val="333333"/>
                </a:solidFill>
                <a:highlight>
                  <a:srgbClr val="FFFFFF"/>
                </a:highlight>
              </a:rPr>
              <a:t>a social or a cultural event (e.g., party, concert), playing in team sports (e.g., volleyball, football) or attending a political event (e.g., march, rally) -- in the experiment we won’t specify the kind of event.</a:t>
            </a:r>
            <a:endParaRPr sz="1800">
              <a:solidFill>
                <a:srgbClr val="333333"/>
              </a:solidFill>
              <a:highlight>
                <a:srgbClr val="FFFFFF"/>
              </a:highlight>
            </a:endParaRPr>
          </a:p>
          <a:p>
            <a:pPr indent="0" lvl="0" marL="0" rtl="0" algn="l">
              <a:lnSpc>
                <a:spcPct val="150000"/>
              </a:lnSpc>
              <a:spcBef>
                <a:spcPts val="0"/>
              </a:spcBef>
              <a:spcAft>
                <a:spcPts val="0"/>
              </a:spcAft>
              <a:buNone/>
            </a:pPr>
            <a:r>
              <a:t/>
            </a:r>
            <a:endParaRPr sz="1800">
              <a:solidFill>
                <a:srgbClr val="333333"/>
              </a:solidFill>
              <a:highlight>
                <a:srgbClr val="FFFFFF"/>
              </a:highlight>
            </a:endParaRPr>
          </a:p>
          <a:p>
            <a:pPr indent="0" lvl="0" marL="0" rtl="0" algn="l">
              <a:lnSpc>
                <a:spcPct val="150000"/>
              </a:lnSpc>
              <a:spcBef>
                <a:spcPts val="0"/>
              </a:spcBef>
              <a:spcAft>
                <a:spcPts val="0"/>
              </a:spcAft>
              <a:buNone/>
            </a:pPr>
            <a:r>
              <a:t/>
            </a:r>
            <a:endParaRPr sz="18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 name="Shape 77"/>
        <p:cNvGrpSpPr/>
        <p:nvPr/>
      </p:nvGrpSpPr>
      <p:grpSpPr>
        <a:xfrm>
          <a:off x="0" y="0"/>
          <a:ext cx="0" cy="0"/>
          <a:chOff x="0" y="0"/>
          <a:chExt cx="0" cy="0"/>
        </a:xfrm>
      </p:grpSpPr>
      <p:sp>
        <p:nvSpPr>
          <p:cNvPr id="78" name="Google Shape;78;p17"/>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Instructions</a:t>
            </a:r>
            <a:endParaRPr/>
          </a:p>
        </p:txBody>
      </p:sp>
      <p:sp>
        <p:nvSpPr>
          <p:cNvPr id="79" name="Google Shape;79;p17"/>
          <p:cNvSpPr txBox="1"/>
          <p:nvPr/>
        </p:nvSpPr>
        <p:spPr>
          <a:xfrm>
            <a:off x="379425" y="688600"/>
            <a:ext cx="8065500" cy="411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Char char="●"/>
            </a:pPr>
            <a:r>
              <a:rPr lang="en">
                <a:solidFill>
                  <a:srgbClr val="333333"/>
                </a:solidFill>
                <a:highlight>
                  <a:srgbClr val="FFFFFF"/>
                </a:highlight>
              </a:rPr>
              <a:t>In each round, each player will be assigned a </a:t>
            </a:r>
            <a:r>
              <a:rPr b="1" lang="en">
                <a:solidFill>
                  <a:srgbClr val="FF0000"/>
                </a:solidFill>
                <a:highlight>
                  <a:srgbClr val="FFFFFF"/>
                </a:highlight>
              </a:rPr>
              <a:t>threshold, T (either T=1 or T=3)</a:t>
            </a:r>
            <a:r>
              <a:rPr lang="en">
                <a:solidFill>
                  <a:srgbClr val="333333"/>
                </a:solidFill>
                <a:highlight>
                  <a:srgbClr val="FFFFFF"/>
                </a:highlight>
              </a:rPr>
              <a:t> </a:t>
            </a:r>
            <a:endParaRPr>
              <a:solidFill>
                <a:srgbClr val="980000"/>
              </a:solidFill>
              <a:highlight>
                <a:srgbClr val="FFFFFF"/>
              </a:highlight>
            </a:endParaRPr>
          </a:p>
          <a:p>
            <a:pPr indent="0" lvl="0" marL="0" rtl="0" algn="l">
              <a:lnSpc>
                <a:spcPct val="115000"/>
              </a:lnSpc>
              <a:spcBef>
                <a:spcPts val="0"/>
              </a:spcBef>
              <a:spcAft>
                <a:spcPts val="0"/>
              </a:spcAft>
              <a:buClr>
                <a:srgbClr val="000000"/>
              </a:buClr>
              <a:buSzPts val="1100"/>
              <a:buNone/>
            </a:pPr>
            <a:r>
              <a:rPr b="1" lang="en">
                <a:solidFill>
                  <a:srgbClr val="333333"/>
                </a:solidFill>
              </a:rPr>
              <a:t>(a) If your threshold is </a:t>
            </a:r>
            <a:r>
              <a:rPr b="1" lang="en">
                <a:solidFill>
                  <a:srgbClr val="980000"/>
                </a:solidFill>
              </a:rPr>
              <a:t>T=1</a:t>
            </a:r>
            <a:r>
              <a:rPr b="1" lang="en">
                <a:solidFill>
                  <a:srgbClr val="333333"/>
                </a:solidFill>
              </a:rPr>
              <a:t>:</a:t>
            </a:r>
            <a:endParaRPr b="1">
              <a:solidFill>
                <a:srgbClr val="333333"/>
              </a:solidFill>
            </a:endParaRPr>
          </a:p>
          <a:p>
            <a:pPr indent="-317500" lvl="0" marL="457200" rtl="0" algn="l">
              <a:lnSpc>
                <a:spcPct val="115000"/>
              </a:lnSpc>
              <a:spcBef>
                <a:spcPts val="800"/>
              </a:spcBef>
              <a:spcAft>
                <a:spcPts val="0"/>
              </a:spcAft>
              <a:buClr>
                <a:srgbClr val="333333"/>
              </a:buClr>
              <a:buSzPts val="1400"/>
              <a:buChar char="●"/>
            </a:pPr>
            <a:r>
              <a:rPr lang="en">
                <a:solidFill>
                  <a:srgbClr val="333333"/>
                </a:solidFill>
              </a:rPr>
              <a:t>If you </a:t>
            </a:r>
            <a:r>
              <a:rPr b="1" lang="en">
                <a:solidFill>
                  <a:srgbClr val="333333"/>
                </a:solidFill>
              </a:rPr>
              <a:t>participate</a:t>
            </a:r>
            <a:r>
              <a:rPr lang="en">
                <a:solidFill>
                  <a:srgbClr val="333333"/>
                </a:solidFill>
              </a:rPr>
              <a:t> and </a:t>
            </a:r>
            <a:r>
              <a:rPr lang="en">
                <a:solidFill>
                  <a:srgbClr val="980000"/>
                </a:solidFill>
              </a:rPr>
              <a:t>at least </a:t>
            </a:r>
            <a:r>
              <a:rPr b="1" lang="en">
                <a:solidFill>
                  <a:srgbClr val="980000"/>
                </a:solidFill>
              </a:rPr>
              <a:t>1 other player</a:t>
            </a:r>
            <a:r>
              <a:rPr lang="en">
                <a:solidFill>
                  <a:srgbClr val="333333"/>
                </a:solidFill>
              </a:rPr>
              <a:t> participates, then your earnings in the round will be </a:t>
            </a:r>
            <a:r>
              <a:rPr b="1" lang="en">
                <a:solidFill>
                  <a:srgbClr val="1155CC"/>
                </a:solidFill>
                <a:highlight>
                  <a:srgbClr val="FFFFFF"/>
                </a:highlight>
              </a:rPr>
              <a:t>100 points</a:t>
            </a:r>
            <a:r>
              <a:rPr lang="en">
                <a:solidFill>
                  <a:srgbClr val="333333"/>
                </a:solidFill>
              </a:rPr>
              <a:t>.</a:t>
            </a:r>
            <a:endParaRPr>
              <a:solidFill>
                <a:srgbClr val="333333"/>
              </a:solidFill>
            </a:endParaRPr>
          </a:p>
          <a:p>
            <a:pPr indent="-317500" lvl="0" marL="457200" rtl="0" algn="l">
              <a:lnSpc>
                <a:spcPct val="115000"/>
              </a:lnSpc>
              <a:spcBef>
                <a:spcPts val="0"/>
              </a:spcBef>
              <a:spcAft>
                <a:spcPts val="0"/>
              </a:spcAft>
              <a:buClr>
                <a:srgbClr val="333333"/>
              </a:buClr>
              <a:buSzPts val="1400"/>
              <a:buChar char="●"/>
            </a:pPr>
            <a:r>
              <a:rPr lang="en">
                <a:solidFill>
                  <a:srgbClr val="333333"/>
                </a:solidFill>
              </a:rPr>
              <a:t>If you </a:t>
            </a:r>
            <a:r>
              <a:rPr b="1" lang="en">
                <a:solidFill>
                  <a:srgbClr val="333333"/>
                </a:solidFill>
              </a:rPr>
              <a:t>participate</a:t>
            </a:r>
            <a:r>
              <a:rPr lang="en">
                <a:solidFill>
                  <a:srgbClr val="333333"/>
                </a:solidFill>
              </a:rPr>
              <a:t> and </a:t>
            </a:r>
            <a:r>
              <a:rPr b="1" lang="en">
                <a:solidFill>
                  <a:srgbClr val="980000"/>
                </a:solidFill>
              </a:rPr>
              <a:t>no one else</a:t>
            </a:r>
            <a:r>
              <a:rPr lang="en">
                <a:solidFill>
                  <a:srgbClr val="333333"/>
                </a:solidFill>
              </a:rPr>
              <a:t> participates, then your earnings in the round will be </a:t>
            </a:r>
            <a:r>
              <a:rPr b="1" lang="en">
                <a:solidFill>
                  <a:srgbClr val="1155CC"/>
                </a:solidFill>
                <a:highlight>
                  <a:srgbClr val="FFFFFF"/>
                </a:highlight>
              </a:rPr>
              <a:t>0 points.</a:t>
            </a:r>
            <a:endParaRPr>
              <a:solidFill>
                <a:srgbClr val="333333"/>
              </a:solidFill>
            </a:endParaRPr>
          </a:p>
          <a:p>
            <a:pPr indent="-317500" lvl="0" marL="457200" rtl="0" algn="l">
              <a:lnSpc>
                <a:spcPct val="115000"/>
              </a:lnSpc>
              <a:spcBef>
                <a:spcPts val="0"/>
              </a:spcBef>
              <a:spcAft>
                <a:spcPts val="0"/>
              </a:spcAft>
              <a:buClr>
                <a:srgbClr val="333333"/>
              </a:buClr>
              <a:buSzPts val="1400"/>
              <a:buChar char="●"/>
            </a:pPr>
            <a:r>
              <a:rPr lang="en">
                <a:solidFill>
                  <a:srgbClr val="333333"/>
                </a:solidFill>
              </a:rPr>
              <a:t>If you do </a:t>
            </a:r>
            <a:r>
              <a:rPr b="1" lang="en">
                <a:solidFill>
                  <a:srgbClr val="980000"/>
                </a:solidFill>
              </a:rPr>
              <a:t>not participate</a:t>
            </a:r>
            <a:r>
              <a:rPr lang="en">
                <a:solidFill>
                  <a:srgbClr val="333333"/>
                </a:solidFill>
              </a:rPr>
              <a:t>, your earnings in the round will be </a:t>
            </a:r>
            <a:r>
              <a:rPr b="1" lang="en">
                <a:solidFill>
                  <a:srgbClr val="1155CC"/>
                </a:solidFill>
                <a:highlight>
                  <a:srgbClr val="FFFFFF"/>
                </a:highlight>
              </a:rPr>
              <a:t>50 points</a:t>
            </a:r>
            <a:r>
              <a:rPr lang="en">
                <a:solidFill>
                  <a:srgbClr val="333333"/>
                </a:solidFill>
              </a:rPr>
              <a:t> regardless of what others do.</a:t>
            </a:r>
            <a:endParaRPr>
              <a:solidFill>
                <a:srgbClr val="333333"/>
              </a:solidFill>
            </a:endParaRPr>
          </a:p>
          <a:p>
            <a:pPr indent="0" lvl="0" marL="0" rtl="0" algn="l">
              <a:lnSpc>
                <a:spcPct val="115000"/>
              </a:lnSpc>
              <a:spcBef>
                <a:spcPts val="800"/>
              </a:spcBef>
              <a:spcAft>
                <a:spcPts val="0"/>
              </a:spcAft>
              <a:buClr>
                <a:srgbClr val="000000"/>
              </a:buClr>
              <a:buSzPts val="1100"/>
              <a:buNone/>
            </a:pPr>
            <a:r>
              <a:rPr b="1" lang="en">
                <a:solidFill>
                  <a:srgbClr val="333333"/>
                </a:solidFill>
              </a:rPr>
              <a:t>(b) If your threshold is </a:t>
            </a:r>
            <a:r>
              <a:rPr b="1" lang="en">
                <a:solidFill>
                  <a:srgbClr val="980000"/>
                </a:solidFill>
              </a:rPr>
              <a:t>T=3</a:t>
            </a:r>
            <a:r>
              <a:rPr b="1" lang="en">
                <a:solidFill>
                  <a:srgbClr val="333333"/>
                </a:solidFill>
              </a:rPr>
              <a:t>:</a:t>
            </a:r>
            <a:endParaRPr b="1">
              <a:solidFill>
                <a:srgbClr val="333333"/>
              </a:solidFill>
            </a:endParaRPr>
          </a:p>
          <a:p>
            <a:pPr indent="-317500" lvl="0" marL="457200" rtl="0" algn="l">
              <a:lnSpc>
                <a:spcPct val="115000"/>
              </a:lnSpc>
              <a:spcBef>
                <a:spcPts val="800"/>
              </a:spcBef>
              <a:spcAft>
                <a:spcPts val="0"/>
              </a:spcAft>
              <a:buClr>
                <a:srgbClr val="333333"/>
              </a:buClr>
              <a:buSzPts val="1400"/>
              <a:buChar char="●"/>
            </a:pPr>
            <a:r>
              <a:rPr lang="en">
                <a:solidFill>
                  <a:srgbClr val="333333"/>
                </a:solidFill>
              </a:rPr>
              <a:t>If you </a:t>
            </a:r>
            <a:r>
              <a:rPr b="1" lang="en">
                <a:solidFill>
                  <a:srgbClr val="333333"/>
                </a:solidFill>
              </a:rPr>
              <a:t>participate</a:t>
            </a:r>
            <a:r>
              <a:rPr lang="en">
                <a:solidFill>
                  <a:srgbClr val="333333"/>
                </a:solidFill>
              </a:rPr>
              <a:t> and </a:t>
            </a:r>
            <a:r>
              <a:rPr lang="en">
                <a:solidFill>
                  <a:srgbClr val="980000"/>
                </a:solidFill>
              </a:rPr>
              <a:t>at least </a:t>
            </a:r>
            <a:r>
              <a:rPr b="1" lang="en">
                <a:solidFill>
                  <a:srgbClr val="980000"/>
                </a:solidFill>
              </a:rPr>
              <a:t>3 other players</a:t>
            </a:r>
            <a:r>
              <a:rPr lang="en">
                <a:solidFill>
                  <a:srgbClr val="333333"/>
                </a:solidFill>
              </a:rPr>
              <a:t> participate, then your earnings in the round will be </a:t>
            </a:r>
            <a:r>
              <a:rPr b="1" lang="en">
                <a:solidFill>
                  <a:srgbClr val="1155CC"/>
                </a:solidFill>
                <a:highlight>
                  <a:srgbClr val="FFFFFF"/>
                </a:highlight>
              </a:rPr>
              <a:t>100 points</a:t>
            </a:r>
            <a:r>
              <a:rPr lang="en">
                <a:solidFill>
                  <a:srgbClr val="333333"/>
                </a:solidFill>
              </a:rPr>
              <a:t>.</a:t>
            </a:r>
            <a:endParaRPr>
              <a:solidFill>
                <a:srgbClr val="333333"/>
              </a:solidFill>
            </a:endParaRPr>
          </a:p>
          <a:p>
            <a:pPr indent="-317500" lvl="0" marL="457200" rtl="0" algn="l">
              <a:lnSpc>
                <a:spcPct val="115000"/>
              </a:lnSpc>
              <a:spcBef>
                <a:spcPts val="0"/>
              </a:spcBef>
              <a:spcAft>
                <a:spcPts val="0"/>
              </a:spcAft>
              <a:buClr>
                <a:srgbClr val="333333"/>
              </a:buClr>
              <a:buSzPts val="1400"/>
              <a:buChar char="●"/>
            </a:pPr>
            <a:r>
              <a:rPr lang="en">
                <a:solidFill>
                  <a:srgbClr val="333333"/>
                </a:solidFill>
              </a:rPr>
              <a:t>If you </a:t>
            </a:r>
            <a:r>
              <a:rPr b="1" lang="en">
                <a:solidFill>
                  <a:srgbClr val="333333"/>
                </a:solidFill>
              </a:rPr>
              <a:t>participate</a:t>
            </a:r>
            <a:r>
              <a:rPr lang="en">
                <a:solidFill>
                  <a:srgbClr val="333333"/>
                </a:solidFill>
              </a:rPr>
              <a:t> and less than </a:t>
            </a:r>
            <a:r>
              <a:rPr b="1" lang="en">
                <a:solidFill>
                  <a:srgbClr val="980000"/>
                </a:solidFill>
              </a:rPr>
              <a:t>3 other players</a:t>
            </a:r>
            <a:r>
              <a:rPr lang="en">
                <a:solidFill>
                  <a:srgbClr val="333333"/>
                </a:solidFill>
              </a:rPr>
              <a:t> participate, then your earnings in the round will be </a:t>
            </a:r>
            <a:r>
              <a:rPr b="1" lang="en">
                <a:solidFill>
                  <a:srgbClr val="1155CC"/>
                </a:solidFill>
                <a:highlight>
                  <a:srgbClr val="FFFFFF"/>
                </a:highlight>
              </a:rPr>
              <a:t>0 points</a:t>
            </a:r>
            <a:r>
              <a:rPr lang="en">
                <a:solidFill>
                  <a:srgbClr val="333333"/>
                </a:solidFill>
              </a:rPr>
              <a:t>.</a:t>
            </a:r>
            <a:endParaRPr>
              <a:solidFill>
                <a:srgbClr val="333333"/>
              </a:solidFill>
            </a:endParaRPr>
          </a:p>
          <a:p>
            <a:pPr indent="-317500" lvl="0" marL="457200" rtl="0" algn="l">
              <a:lnSpc>
                <a:spcPct val="115000"/>
              </a:lnSpc>
              <a:spcBef>
                <a:spcPts val="0"/>
              </a:spcBef>
              <a:spcAft>
                <a:spcPts val="0"/>
              </a:spcAft>
              <a:buClr>
                <a:srgbClr val="333333"/>
              </a:buClr>
              <a:buSzPts val="1400"/>
              <a:buChar char="●"/>
            </a:pPr>
            <a:r>
              <a:rPr lang="en">
                <a:solidFill>
                  <a:srgbClr val="333333"/>
                </a:solidFill>
              </a:rPr>
              <a:t>If you do </a:t>
            </a:r>
            <a:r>
              <a:rPr b="1" lang="en">
                <a:solidFill>
                  <a:srgbClr val="980000"/>
                </a:solidFill>
              </a:rPr>
              <a:t>not participate</a:t>
            </a:r>
            <a:r>
              <a:rPr lang="en">
                <a:solidFill>
                  <a:srgbClr val="333333"/>
                </a:solidFill>
              </a:rPr>
              <a:t>, your earnings in the round will be </a:t>
            </a:r>
            <a:r>
              <a:rPr b="1" lang="en">
                <a:solidFill>
                  <a:srgbClr val="1155CC"/>
                </a:solidFill>
                <a:highlight>
                  <a:srgbClr val="FFFFFF"/>
                </a:highlight>
              </a:rPr>
              <a:t>50 points</a:t>
            </a:r>
            <a:r>
              <a:rPr lang="en">
                <a:solidFill>
                  <a:srgbClr val="333333"/>
                </a:solidFill>
              </a:rPr>
              <a:t> regardless of what others do.</a:t>
            </a:r>
            <a:endParaRPr>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3" name="Shape 83"/>
        <p:cNvGrpSpPr/>
        <p:nvPr/>
      </p:nvGrpSpPr>
      <p:grpSpPr>
        <a:xfrm>
          <a:off x="0" y="0"/>
          <a:ext cx="0" cy="0"/>
          <a:chOff x="0" y="0"/>
          <a:chExt cx="0" cy="0"/>
        </a:xfrm>
      </p:grpSpPr>
      <p:sp>
        <p:nvSpPr>
          <p:cNvPr id="84" name="Google Shape;84;p18"/>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Instructions</a:t>
            </a:r>
            <a:endParaRPr/>
          </a:p>
        </p:txBody>
      </p:sp>
      <p:sp>
        <p:nvSpPr>
          <p:cNvPr id="85" name="Google Shape;85;p18"/>
          <p:cNvSpPr txBox="1"/>
          <p:nvPr/>
        </p:nvSpPr>
        <p:spPr>
          <a:xfrm>
            <a:off x="379425" y="688600"/>
            <a:ext cx="8065500" cy="41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highlight>
                  <a:srgbClr val="FFFFFF"/>
                </a:highlight>
              </a:rPr>
              <a:t>In each round, each player will be assigned a </a:t>
            </a:r>
            <a:r>
              <a:rPr b="1" lang="en" sz="1200">
                <a:solidFill>
                  <a:srgbClr val="FF0000"/>
                </a:solidFill>
                <a:highlight>
                  <a:srgbClr val="FFFFFF"/>
                </a:highlight>
              </a:rPr>
              <a:t>threshold, T (either T=1 or T=3)</a:t>
            </a:r>
            <a:endParaRPr b="1" sz="1200">
              <a:solidFill>
                <a:srgbClr val="FF0000"/>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highlight>
                  <a:srgbClr val="FFFFFF"/>
                </a:highlight>
              </a:rPr>
              <a:t>T represents </a:t>
            </a:r>
            <a:r>
              <a:rPr b="1" lang="en" sz="1200">
                <a:solidFill>
                  <a:srgbClr val="333333"/>
                </a:solidFill>
                <a:highlight>
                  <a:srgbClr val="FFFFFF"/>
                </a:highlight>
              </a:rPr>
              <a:t>t</a:t>
            </a:r>
            <a:r>
              <a:rPr b="1" lang="en" sz="1200" u="sng">
                <a:solidFill>
                  <a:srgbClr val="333333"/>
                </a:solidFill>
                <a:highlight>
                  <a:srgbClr val="FFFFFF"/>
                </a:highlight>
              </a:rPr>
              <a:t>he number of other players that you need</a:t>
            </a:r>
            <a:r>
              <a:rPr b="1" lang="en" sz="1200">
                <a:solidFill>
                  <a:srgbClr val="333333"/>
                </a:solidFill>
                <a:highlight>
                  <a:srgbClr val="FFFFFF"/>
                </a:highlight>
              </a:rPr>
              <a:t> in order to make it worthwhile for you </a:t>
            </a:r>
            <a:r>
              <a:rPr b="1" lang="en" sz="1200" u="sng">
                <a:solidFill>
                  <a:srgbClr val="333333"/>
                </a:solidFill>
                <a:highlight>
                  <a:srgbClr val="FFFFFF"/>
                </a:highlight>
              </a:rPr>
              <a:t>to participate in the group event.</a:t>
            </a:r>
            <a:endParaRPr b="1" sz="1200" u="sng">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highlight>
                  <a:srgbClr val="FFFFFF"/>
                </a:highlight>
              </a:rPr>
              <a:t>Your earnings in a round depend on </a:t>
            </a:r>
            <a:r>
              <a:rPr lang="en" sz="1200">
                <a:solidFill>
                  <a:srgbClr val="980000"/>
                </a:solidFill>
                <a:highlight>
                  <a:srgbClr val="FFFFFF"/>
                </a:highlight>
              </a:rPr>
              <a:t>your threshold, your participation decision, and the participation decisions of other players </a:t>
            </a:r>
            <a:r>
              <a:rPr b="1" lang="en" sz="1200">
                <a:solidFill>
                  <a:srgbClr val="980000"/>
                </a:solidFill>
                <a:highlight>
                  <a:srgbClr val="FFFFFF"/>
                </a:highlight>
              </a:rPr>
              <a:t>in your group</a:t>
            </a:r>
            <a:r>
              <a:rPr lang="en" sz="1200">
                <a:solidFill>
                  <a:srgbClr val="980000"/>
                </a:solidFill>
                <a:highlight>
                  <a:srgbClr val="FFFFFF"/>
                </a:highlight>
              </a:rPr>
              <a:t>.</a:t>
            </a:r>
            <a:endParaRPr sz="1200">
              <a:solidFill>
                <a:srgbClr val="980000"/>
              </a:solidFill>
              <a:highlight>
                <a:srgbClr val="FFFFFF"/>
              </a:highlight>
            </a:endParaRPr>
          </a:p>
          <a:p>
            <a:pPr indent="0" lvl="0" marL="0" rtl="0" algn="l">
              <a:lnSpc>
                <a:spcPct val="115000"/>
              </a:lnSpc>
              <a:spcBef>
                <a:spcPts val="0"/>
              </a:spcBef>
              <a:spcAft>
                <a:spcPts val="0"/>
              </a:spcAft>
              <a:buNone/>
            </a:pPr>
            <a:r>
              <a:t/>
            </a:r>
            <a:endParaRPr sz="1200">
              <a:solidFill>
                <a:srgbClr val="980000"/>
              </a:solidFill>
              <a:highlight>
                <a:srgbClr val="FFFFFF"/>
              </a:highlight>
            </a:endParaRPr>
          </a:p>
          <a:p>
            <a:pPr indent="0" lvl="0" marL="0" rtl="0" algn="l">
              <a:lnSpc>
                <a:spcPct val="115000"/>
              </a:lnSpc>
              <a:spcBef>
                <a:spcPts val="0"/>
              </a:spcBef>
              <a:spcAft>
                <a:spcPts val="0"/>
              </a:spcAft>
              <a:buClr>
                <a:srgbClr val="000000"/>
              </a:buClr>
              <a:buSzPts val="1100"/>
              <a:buNone/>
            </a:pPr>
            <a:r>
              <a:rPr b="1" lang="en" sz="1200">
                <a:solidFill>
                  <a:srgbClr val="333333"/>
                </a:solidFill>
              </a:rPr>
              <a:t>(a) If your threshold is </a:t>
            </a:r>
            <a:r>
              <a:rPr b="1" lang="en" sz="1200">
                <a:solidFill>
                  <a:srgbClr val="980000"/>
                </a:solidFill>
              </a:rPr>
              <a:t>T=1</a:t>
            </a:r>
            <a:r>
              <a:rPr b="1" lang="en" sz="1200">
                <a:solidFill>
                  <a:srgbClr val="333333"/>
                </a:solidFill>
              </a:rPr>
              <a:t>:</a:t>
            </a:r>
            <a:endParaRPr b="1" sz="1200">
              <a:solidFill>
                <a:srgbClr val="333333"/>
              </a:solidFill>
            </a:endParaRPr>
          </a:p>
          <a:p>
            <a:pPr indent="-304800" lvl="0" marL="457200" rtl="0" algn="l">
              <a:lnSpc>
                <a:spcPct val="115000"/>
              </a:lnSpc>
              <a:spcBef>
                <a:spcPts val="800"/>
              </a:spcBef>
              <a:spcAft>
                <a:spcPts val="0"/>
              </a:spcAft>
              <a:buClr>
                <a:srgbClr val="333333"/>
              </a:buClr>
              <a:buSzPts val="1200"/>
              <a:buChar char="●"/>
            </a:pPr>
            <a:r>
              <a:rPr lang="en" sz="1200">
                <a:solidFill>
                  <a:srgbClr val="333333"/>
                </a:solidFill>
              </a:rPr>
              <a:t>If you </a:t>
            </a:r>
            <a:r>
              <a:rPr b="1" lang="en" sz="1200">
                <a:solidFill>
                  <a:srgbClr val="333333"/>
                </a:solidFill>
              </a:rPr>
              <a:t>participate</a:t>
            </a:r>
            <a:r>
              <a:rPr lang="en" sz="1200">
                <a:solidFill>
                  <a:srgbClr val="333333"/>
                </a:solidFill>
              </a:rPr>
              <a:t> and </a:t>
            </a:r>
            <a:r>
              <a:rPr lang="en" sz="1200">
                <a:solidFill>
                  <a:srgbClr val="980000"/>
                </a:solidFill>
              </a:rPr>
              <a:t>at least </a:t>
            </a:r>
            <a:r>
              <a:rPr b="1" lang="en" sz="1200">
                <a:solidFill>
                  <a:srgbClr val="980000"/>
                </a:solidFill>
              </a:rPr>
              <a:t>1 other player</a:t>
            </a:r>
            <a:r>
              <a:rPr lang="en" sz="1200">
                <a:solidFill>
                  <a:srgbClr val="333333"/>
                </a:solidFill>
              </a:rPr>
              <a:t> participates, then your earnings in the round will be </a:t>
            </a:r>
            <a:r>
              <a:rPr b="1" lang="en" sz="1200">
                <a:solidFill>
                  <a:srgbClr val="1155CC"/>
                </a:solidFill>
                <a:highlight>
                  <a:srgbClr val="FFFFFF"/>
                </a:highlight>
              </a:rPr>
              <a:t>100 points</a:t>
            </a:r>
            <a:r>
              <a:rPr lang="en" sz="1200">
                <a:solidFill>
                  <a:srgbClr val="333333"/>
                </a:solidFill>
              </a:rPr>
              <a:t>.</a:t>
            </a:r>
            <a:endParaRPr sz="1200">
              <a:solidFill>
                <a:srgbClr val="333333"/>
              </a:solidFill>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rPr>
              <a:t>If you </a:t>
            </a:r>
            <a:r>
              <a:rPr b="1" lang="en" sz="1200">
                <a:solidFill>
                  <a:srgbClr val="333333"/>
                </a:solidFill>
              </a:rPr>
              <a:t>participate</a:t>
            </a:r>
            <a:r>
              <a:rPr lang="en" sz="1200">
                <a:solidFill>
                  <a:srgbClr val="333333"/>
                </a:solidFill>
              </a:rPr>
              <a:t> and </a:t>
            </a:r>
            <a:r>
              <a:rPr b="1" lang="en" sz="1200">
                <a:solidFill>
                  <a:srgbClr val="980000"/>
                </a:solidFill>
              </a:rPr>
              <a:t>no one else</a:t>
            </a:r>
            <a:r>
              <a:rPr lang="en" sz="1200">
                <a:solidFill>
                  <a:srgbClr val="333333"/>
                </a:solidFill>
              </a:rPr>
              <a:t> participates, then your earnings in the round will be </a:t>
            </a:r>
            <a:r>
              <a:rPr b="1" lang="en" sz="1200">
                <a:solidFill>
                  <a:srgbClr val="1155CC"/>
                </a:solidFill>
                <a:highlight>
                  <a:srgbClr val="FFFFFF"/>
                </a:highlight>
              </a:rPr>
              <a:t>0 points.</a:t>
            </a:r>
            <a:endParaRPr sz="1200">
              <a:solidFill>
                <a:srgbClr val="333333"/>
              </a:solidFill>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rPr>
              <a:t>If you do </a:t>
            </a:r>
            <a:r>
              <a:rPr b="1" lang="en" sz="1200">
                <a:solidFill>
                  <a:srgbClr val="980000"/>
                </a:solidFill>
              </a:rPr>
              <a:t>not participate</a:t>
            </a:r>
            <a:r>
              <a:rPr lang="en" sz="1200">
                <a:solidFill>
                  <a:srgbClr val="333333"/>
                </a:solidFill>
              </a:rPr>
              <a:t>, your earnings in the round will be </a:t>
            </a:r>
            <a:r>
              <a:rPr b="1" lang="en" sz="1200">
                <a:solidFill>
                  <a:srgbClr val="1155CC"/>
                </a:solidFill>
                <a:highlight>
                  <a:srgbClr val="FFFFFF"/>
                </a:highlight>
              </a:rPr>
              <a:t>50 points</a:t>
            </a:r>
            <a:r>
              <a:rPr lang="en" sz="1200">
                <a:solidFill>
                  <a:srgbClr val="333333"/>
                </a:solidFill>
              </a:rPr>
              <a:t> regardless of what others do.</a:t>
            </a:r>
            <a:endParaRPr sz="1200">
              <a:solidFill>
                <a:srgbClr val="333333"/>
              </a:solidFill>
            </a:endParaRPr>
          </a:p>
          <a:p>
            <a:pPr indent="0" lvl="0" marL="0" rtl="0" algn="l">
              <a:lnSpc>
                <a:spcPct val="115000"/>
              </a:lnSpc>
              <a:spcBef>
                <a:spcPts val="800"/>
              </a:spcBef>
              <a:spcAft>
                <a:spcPts val="0"/>
              </a:spcAft>
              <a:buClr>
                <a:srgbClr val="000000"/>
              </a:buClr>
              <a:buSzPts val="1100"/>
              <a:buNone/>
            </a:pPr>
            <a:r>
              <a:rPr b="1" lang="en" sz="1200">
                <a:solidFill>
                  <a:srgbClr val="333333"/>
                </a:solidFill>
              </a:rPr>
              <a:t>(b) If your threshold is </a:t>
            </a:r>
            <a:r>
              <a:rPr b="1" lang="en" sz="1200">
                <a:solidFill>
                  <a:srgbClr val="980000"/>
                </a:solidFill>
              </a:rPr>
              <a:t>T=3</a:t>
            </a:r>
            <a:r>
              <a:rPr b="1" lang="en" sz="1200">
                <a:solidFill>
                  <a:srgbClr val="333333"/>
                </a:solidFill>
              </a:rPr>
              <a:t>:</a:t>
            </a:r>
            <a:endParaRPr b="1" sz="1200">
              <a:solidFill>
                <a:srgbClr val="333333"/>
              </a:solidFill>
            </a:endParaRPr>
          </a:p>
          <a:p>
            <a:pPr indent="-304800" lvl="0" marL="457200" rtl="0" algn="l">
              <a:lnSpc>
                <a:spcPct val="115000"/>
              </a:lnSpc>
              <a:spcBef>
                <a:spcPts val="800"/>
              </a:spcBef>
              <a:spcAft>
                <a:spcPts val="0"/>
              </a:spcAft>
              <a:buClr>
                <a:srgbClr val="333333"/>
              </a:buClr>
              <a:buSzPts val="1200"/>
              <a:buChar char="●"/>
            </a:pPr>
            <a:r>
              <a:rPr lang="en" sz="1200">
                <a:solidFill>
                  <a:srgbClr val="333333"/>
                </a:solidFill>
              </a:rPr>
              <a:t>If you </a:t>
            </a:r>
            <a:r>
              <a:rPr b="1" lang="en" sz="1200">
                <a:solidFill>
                  <a:srgbClr val="333333"/>
                </a:solidFill>
              </a:rPr>
              <a:t>participate</a:t>
            </a:r>
            <a:r>
              <a:rPr lang="en" sz="1200">
                <a:solidFill>
                  <a:srgbClr val="333333"/>
                </a:solidFill>
              </a:rPr>
              <a:t> and </a:t>
            </a:r>
            <a:r>
              <a:rPr lang="en" sz="1200">
                <a:solidFill>
                  <a:srgbClr val="980000"/>
                </a:solidFill>
              </a:rPr>
              <a:t>at least </a:t>
            </a:r>
            <a:r>
              <a:rPr b="1" lang="en" sz="1200">
                <a:solidFill>
                  <a:srgbClr val="980000"/>
                </a:solidFill>
              </a:rPr>
              <a:t>3 other players</a:t>
            </a:r>
            <a:r>
              <a:rPr lang="en" sz="1200">
                <a:solidFill>
                  <a:srgbClr val="333333"/>
                </a:solidFill>
              </a:rPr>
              <a:t> participate, then your earnings in the round will be </a:t>
            </a:r>
            <a:r>
              <a:rPr b="1" lang="en" sz="1200">
                <a:solidFill>
                  <a:srgbClr val="1155CC"/>
                </a:solidFill>
                <a:highlight>
                  <a:srgbClr val="FFFFFF"/>
                </a:highlight>
              </a:rPr>
              <a:t>100 points</a:t>
            </a:r>
            <a:r>
              <a:rPr lang="en" sz="1200">
                <a:solidFill>
                  <a:srgbClr val="333333"/>
                </a:solidFill>
              </a:rPr>
              <a:t>.</a:t>
            </a:r>
            <a:endParaRPr sz="1200">
              <a:solidFill>
                <a:srgbClr val="333333"/>
              </a:solidFill>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rPr>
              <a:t>If you </a:t>
            </a:r>
            <a:r>
              <a:rPr b="1" lang="en" sz="1200">
                <a:solidFill>
                  <a:srgbClr val="333333"/>
                </a:solidFill>
              </a:rPr>
              <a:t>participate</a:t>
            </a:r>
            <a:r>
              <a:rPr lang="en" sz="1200">
                <a:solidFill>
                  <a:srgbClr val="333333"/>
                </a:solidFill>
              </a:rPr>
              <a:t> and less than </a:t>
            </a:r>
            <a:r>
              <a:rPr b="1" lang="en" sz="1200">
                <a:solidFill>
                  <a:srgbClr val="980000"/>
                </a:solidFill>
              </a:rPr>
              <a:t>3 other players</a:t>
            </a:r>
            <a:r>
              <a:rPr lang="en" sz="1200">
                <a:solidFill>
                  <a:srgbClr val="333333"/>
                </a:solidFill>
              </a:rPr>
              <a:t> participate, then your earnings in the round will be </a:t>
            </a:r>
            <a:r>
              <a:rPr b="1" lang="en" sz="1200">
                <a:solidFill>
                  <a:srgbClr val="1155CC"/>
                </a:solidFill>
                <a:highlight>
                  <a:srgbClr val="FFFFFF"/>
                </a:highlight>
              </a:rPr>
              <a:t>0 points</a:t>
            </a:r>
            <a:r>
              <a:rPr lang="en" sz="1200">
                <a:solidFill>
                  <a:srgbClr val="333333"/>
                </a:solidFill>
              </a:rPr>
              <a:t>.</a:t>
            </a:r>
            <a:endParaRPr sz="1200">
              <a:solidFill>
                <a:srgbClr val="333333"/>
              </a:solidFill>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rPr>
              <a:t>If you do </a:t>
            </a:r>
            <a:r>
              <a:rPr b="1" lang="en" sz="1200">
                <a:solidFill>
                  <a:srgbClr val="980000"/>
                </a:solidFill>
              </a:rPr>
              <a:t>not participate</a:t>
            </a:r>
            <a:r>
              <a:rPr lang="en" sz="1200">
                <a:solidFill>
                  <a:srgbClr val="333333"/>
                </a:solidFill>
              </a:rPr>
              <a:t>, your earnings in the round will be </a:t>
            </a:r>
            <a:r>
              <a:rPr b="1" lang="en" sz="1200">
                <a:solidFill>
                  <a:srgbClr val="1155CC"/>
                </a:solidFill>
                <a:highlight>
                  <a:srgbClr val="FFFFFF"/>
                </a:highlight>
              </a:rPr>
              <a:t>50 points</a:t>
            </a:r>
            <a:r>
              <a:rPr lang="en" sz="1200">
                <a:solidFill>
                  <a:srgbClr val="333333"/>
                </a:solidFill>
              </a:rPr>
              <a:t> regardless of what others do.</a:t>
            </a:r>
            <a:endParaRPr sz="1200">
              <a:solidFill>
                <a:srgbClr val="333333"/>
              </a:solidFill>
            </a:endParaRPr>
          </a:p>
          <a:p>
            <a:pPr indent="0" lvl="0" marL="0" rtl="0" algn="l">
              <a:lnSpc>
                <a:spcPct val="115000"/>
              </a:lnSpc>
              <a:spcBef>
                <a:spcPts val="800"/>
              </a:spcBef>
              <a:spcAft>
                <a:spcPts val="0"/>
              </a:spcAft>
              <a:buNone/>
            </a:pPr>
            <a:r>
              <a:t/>
            </a:r>
            <a:endParaRPr sz="1200">
              <a:solidFill>
                <a:srgbClr val="333333"/>
              </a:solidFill>
              <a:highlight>
                <a:srgbClr val="FFFFFF"/>
              </a:highlight>
            </a:endParaRPr>
          </a:p>
          <a:p>
            <a:pPr indent="0" lvl="0" marL="0" rtl="0" algn="l">
              <a:lnSpc>
                <a:spcPct val="115000"/>
              </a:lnSpc>
              <a:spcBef>
                <a:spcPts val="0"/>
              </a:spcBef>
              <a:spcAft>
                <a:spcPts val="0"/>
              </a:spcAft>
              <a:buNone/>
            </a:pPr>
            <a:r>
              <a:rPr lang="en" sz="1200">
                <a:solidFill>
                  <a:srgbClr val="1155CC"/>
                </a:solidFill>
                <a:highlight>
                  <a:srgbClr val="FFFFFF"/>
                </a:highlight>
              </a:rPr>
              <a:t>1 experimental point = 0.15 US dollars. </a:t>
            </a:r>
            <a:endParaRPr sz="1200">
              <a:solidFill>
                <a:srgbClr val="1155CC"/>
              </a:solidFill>
              <a:highlight>
                <a:srgbClr val="FFFFFF"/>
              </a:highlight>
            </a:endParaRPr>
          </a:p>
          <a:p>
            <a:pPr indent="0" lvl="0" marL="0" rtl="0" algn="l">
              <a:lnSpc>
                <a:spcPct val="115000"/>
              </a:lnSpc>
              <a:spcBef>
                <a:spcPts val="0"/>
              </a:spcBef>
              <a:spcAft>
                <a:spcPts val="0"/>
              </a:spcAft>
              <a:buNone/>
            </a:pPr>
            <a:r>
              <a:rPr lang="en" sz="1200">
                <a:solidFill>
                  <a:srgbClr val="333333"/>
                </a:solidFill>
                <a:highlight>
                  <a:srgbClr val="FFFFFF"/>
                </a:highlight>
              </a:rPr>
              <a:t>For your decisions, your total earnings in a round could be: </a:t>
            </a:r>
            <a:r>
              <a:rPr b="1" lang="en" sz="1200">
                <a:solidFill>
                  <a:srgbClr val="1155CC"/>
                </a:solidFill>
                <a:highlight>
                  <a:srgbClr val="FFFFFF"/>
                </a:highlight>
              </a:rPr>
              <a:t>$0, $7.5, or $15.00</a:t>
            </a:r>
            <a:r>
              <a:rPr b="1" lang="en" sz="1200">
                <a:solidFill>
                  <a:srgbClr val="333333"/>
                </a:solidFill>
                <a:highlight>
                  <a:srgbClr val="FFFFFF"/>
                </a:highlight>
              </a:rPr>
              <a:t> </a:t>
            </a:r>
            <a:r>
              <a:rPr lang="en" sz="1200">
                <a:solidFill>
                  <a:srgbClr val="333333"/>
                </a:solidFill>
                <a:highlight>
                  <a:srgbClr val="FFFFFF"/>
                </a:highlight>
              </a:rPr>
              <a:t>depending on the outcome.</a:t>
            </a:r>
            <a:endParaRPr sz="1200">
              <a:solidFill>
                <a:srgbClr val="333333"/>
              </a:solidFill>
              <a:highlight>
                <a:srgbClr val="FFFFFF"/>
              </a:highlight>
            </a:endParaRPr>
          </a:p>
          <a:p>
            <a:pPr indent="0" lvl="0" marL="0" rtl="0" algn="l">
              <a:lnSpc>
                <a:spcPct val="115000"/>
              </a:lnSpc>
              <a:spcBef>
                <a:spcPts val="0"/>
              </a:spcBef>
              <a:spcAft>
                <a:spcPts val="0"/>
              </a:spcAft>
              <a:buNone/>
            </a:pPr>
            <a:r>
              <a:rPr lang="en" sz="1200">
                <a:solidFill>
                  <a:srgbClr val="333333"/>
                </a:solidFill>
                <a:highlight>
                  <a:srgbClr val="FFFFFF"/>
                </a:highlight>
              </a:rPr>
              <a:t>We will choose ONE random round to determine your final earnings.</a:t>
            </a:r>
            <a:endParaRPr sz="12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Earnings</a:t>
            </a:r>
            <a:endParaRPr/>
          </a:p>
        </p:txBody>
      </p:sp>
      <p:sp>
        <p:nvSpPr>
          <p:cNvPr id="91" name="Google Shape;91;p19"/>
          <p:cNvSpPr txBox="1"/>
          <p:nvPr>
            <p:ph idx="1" type="body"/>
          </p:nvPr>
        </p:nvSpPr>
        <p:spPr>
          <a:xfrm>
            <a:off x="311700" y="1152475"/>
            <a:ext cx="85206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chemeClr val="lt1"/>
                </a:highlight>
              </a:rPr>
              <a:t>In each round, you will be assigned a threshold that can be either T=1 or T=3. This number will affect your payoffs, so pay attention.</a:t>
            </a:r>
            <a:endParaRPr>
              <a:solidFill>
                <a:srgbClr val="333333"/>
              </a:solidFill>
              <a:highlight>
                <a:schemeClr val="lt1"/>
              </a:highlight>
            </a:endParaRPr>
          </a:p>
          <a:p>
            <a:pPr indent="0" lvl="0" marL="0" rtl="0" algn="l">
              <a:spcBef>
                <a:spcPts val="0"/>
              </a:spcBef>
              <a:spcAft>
                <a:spcPts val="0"/>
              </a:spcAft>
              <a:buNone/>
            </a:pPr>
            <a:r>
              <a:t/>
            </a:r>
            <a:endParaRPr>
              <a:solidFill>
                <a:srgbClr val="333333"/>
              </a:solidFill>
              <a:highlight>
                <a:schemeClr val="lt1"/>
              </a:highlight>
            </a:endParaRPr>
          </a:p>
          <a:p>
            <a:pPr indent="0" lvl="0" marL="0" rtl="0" algn="l">
              <a:spcBef>
                <a:spcPts val="0"/>
              </a:spcBef>
              <a:spcAft>
                <a:spcPts val="0"/>
              </a:spcAft>
              <a:buNone/>
            </a:pPr>
            <a:r>
              <a:rPr lang="en">
                <a:solidFill>
                  <a:srgbClr val="333333"/>
                </a:solidFill>
                <a:highlight>
                  <a:schemeClr val="lt1"/>
                </a:highlight>
              </a:rPr>
              <a:t>Your earnings in a round depend on </a:t>
            </a:r>
            <a:r>
              <a:rPr lang="en">
                <a:solidFill>
                  <a:srgbClr val="980000"/>
                </a:solidFill>
                <a:highlight>
                  <a:schemeClr val="lt1"/>
                </a:highlight>
              </a:rPr>
              <a:t>your threshold, your participation decision, and the participation decisions of the other </a:t>
            </a:r>
            <a:r>
              <a:rPr lang="en">
                <a:solidFill>
                  <a:srgbClr val="980000"/>
                </a:solidFill>
                <a:highlight>
                  <a:schemeClr val="lt1"/>
                </a:highlight>
              </a:rPr>
              <a:t>4 </a:t>
            </a:r>
            <a:r>
              <a:rPr lang="en">
                <a:solidFill>
                  <a:srgbClr val="980000"/>
                </a:solidFill>
                <a:highlight>
                  <a:schemeClr val="lt1"/>
                </a:highlight>
              </a:rPr>
              <a:t>players </a:t>
            </a:r>
            <a:r>
              <a:rPr b="1" lang="en">
                <a:solidFill>
                  <a:srgbClr val="980000"/>
                </a:solidFill>
                <a:highlight>
                  <a:schemeClr val="lt1"/>
                </a:highlight>
              </a:rPr>
              <a:t>in your group</a:t>
            </a:r>
            <a:r>
              <a:rPr lang="en">
                <a:solidFill>
                  <a:srgbClr val="980000"/>
                </a:solidFill>
                <a:highlight>
                  <a:schemeClr val="lt1"/>
                </a:highlight>
              </a:rPr>
              <a:t>.</a:t>
            </a:r>
            <a:endParaRPr>
              <a:solidFill>
                <a:srgbClr val="980000"/>
              </a:solidFill>
              <a:highlight>
                <a:schemeClr val="lt1"/>
              </a:highlight>
            </a:endParaRPr>
          </a:p>
          <a:p>
            <a:pPr indent="0" lvl="0" marL="0" rtl="0" algn="l">
              <a:spcBef>
                <a:spcPts val="0"/>
              </a:spcBef>
              <a:spcAft>
                <a:spcPts val="0"/>
              </a:spcAft>
              <a:buNone/>
            </a:pPr>
            <a:r>
              <a:t/>
            </a:r>
            <a:endParaRPr>
              <a:solidFill>
                <a:srgbClr val="333333"/>
              </a:solidFill>
              <a:highlight>
                <a:schemeClr val="lt1"/>
              </a:highlight>
            </a:endParaRPr>
          </a:p>
          <a:p>
            <a:pPr indent="0" lvl="0" marL="0" rtl="0" algn="l">
              <a:spcBef>
                <a:spcPts val="0"/>
              </a:spcBef>
              <a:spcAft>
                <a:spcPts val="0"/>
              </a:spcAft>
              <a:buNone/>
            </a:pPr>
            <a:r>
              <a:rPr lang="en">
                <a:solidFill>
                  <a:srgbClr val="333333"/>
                </a:solidFill>
                <a:highlight>
                  <a:schemeClr val="lt1"/>
                </a:highlight>
              </a:rPr>
              <a:t>We will choose ONE random round to determine your final earnings</a:t>
            </a:r>
            <a:r>
              <a:rPr lang="en" sz="1200">
                <a:solidFill>
                  <a:srgbClr val="333333"/>
                </a:solidFill>
                <a:highlight>
                  <a:schemeClr val="lt1"/>
                </a:highlight>
              </a:rPr>
              <a:t>.</a:t>
            </a:r>
            <a:endParaRPr>
              <a:solidFill>
                <a:srgbClr val="1155CC"/>
              </a:solidFill>
              <a:highlight>
                <a:schemeClr val="lt1"/>
              </a:highlight>
            </a:endParaRPr>
          </a:p>
          <a:p>
            <a:pPr indent="0" lvl="0" marL="0" rtl="0" algn="l">
              <a:spcBef>
                <a:spcPts val="0"/>
              </a:spcBef>
              <a:spcAft>
                <a:spcPts val="0"/>
              </a:spcAft>
              <a:buNone/>
            </a:pPr>
            <a:r>
              <a:rPr lang="en">
                <a:solidFill>
                  <a:srgbClr val="1155CC"/>
                </a:solidFill>
                <a:highlight>
                  <a:schemeClr val="lt1"/>
                </a:highlight>
              </a:rPr>
              <a:t>1 experimental point = 0.15 US dollars. </a:t>
            </a:r>
            <a:endParaRPr>
              <a:solidFill>
                <a:srgbClr val="1155CC"/>
              </a:solidFill>
              <a:highlight>
                <a:schemeClr val="lt1"/>
              </a:highlight>
            </a:endParaRPr>
          </a:p>
          <a:p>
            <a:pPr indent="0" lvl="0" marL="0" rtl="0" algn="l">
              <a:spcBef>
                <a:spcPts val="0"/>
              </a:spcBef>
              <a:spcAft>
                <a:spcPts val="0"/>
              </a:spcAft>
              <a:buNone/>
            </a:pPr>
            <a:r>
              <a:t/>
            </a:r>
            <a:endParaRPr>
              <a:solidFill>
                <a:srgbClr val="333333"/>
              </a:solidFill>
              <a:highlight>
                <a:schemeClr val="lt1"/>
              </a:highlight>
            </a:endParaRPr>
          </a:p>
          <a:p>
            <a:pPr indent="0" lvl="0" marL="0" rtl="0" algn="l">
              <a:spcBef>
                <a:spcPts val="0"/>
              </a:spcBef>
              <a:spcAft>
                <a:spcPts val="0"/>
              </a:spcAft>
              <a:buNone/>
            </a:pPr>
            <a:r>
              <a:rPr lang="en">
                <a:solidFill>
                  <a:srgbClr val="333333"/>
                </a:solidFill>
                <a:highlight>
                  <a:schemeClr val="lt1"/>
                </a:highlight>
              </a:rPr>
              <a:t>For your decisions, your earnings in this part could be: </a:t>
            </a:r>
            <a:endParaRPr>
              <a:solidFill>
                <a:srgbClr val="333333"/>
              </a:solidFill>
              <a:highlight>
                <a:schemeClr val="lt1"/>
              </a:highlight>
            </a:endParaRPr>
          </a:p>
          <a:p>
            <a:pPr indent="0" lvl="0" marL="0" rtl="0" algn="l">
              <a:spcBef>
                <a:spcPts val="0"/>
              </a:spcBef>
              <a:spcAft>
                <a:spcPts val="0"/>
              </a:spcAft>
              <a:buNone/>
            </a:pPr>
            <a:r>
              <a:rPr b="1" lang="en">
                <a:solidFill>
                  <a:srgbClr val="1155CC"/>
                </a:solidFill>
                <a:highlight>
                  <a:schemeClr val="lt1"/>
                </a:highlight>
              </a:rPr>
              <a:t>$0, $7.5, or $15.00,</a:t>
            </a:r>
            <a:r>
              <a:rPr b="1" lang="en">
                <a:solidFill>
                  <a:srgbClr val="333333"/>
                </a:solidFill>
                <a:highlight>
                  <a:schemeClr val="lt1"/>
                </a:highlight>
              </a:rPr>
              <a:t> </a:t>
            </a:r>
            <a:r>
              <a:rPr lang="en">
                <a:solidFill>
                  <a:srgbClr val="333333"/>
                </a:solidFill>
                <a:highlight>
                  <a:schemeClr val="lt1"/>
                </a:highlight>
              </a:rPr>
              <a:t>depending on the outcome.</a:t>
            </a:r>
            <a:endParaRPr>
              <a:solidFill>
                <a:srgbClr val="333333"/>
              </a:solidFill>
              <a:highlight>
                <a:schemeClr val="lt1"/>
              </a:highlight>
            </a:endParaRPr>
          </a:p>
          <a:p>
            <a:pPr indent="0" lvl="0" marL="0" rtl="0" algn="l">
              <a:spcBef>
                <a:spcPts val="0"/>
              </a:spcBef>
              <a:spcAft>
                <a:spcPts val="0"/>
              </a:spcAft>
              <a:buNone/>
            </a:pPr>
            <a:r>
              <a:t/>
            </a:r>
            <a:endParaRPr>
              <a:solidFill>
                <a:srgbClr val="333333"/>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2852150" y="646025"/>
            <a:ext cx="6215651" cy="4076177"/>
          </a:xfrm>
          <a:prstGeom prst="rect">
            <a:avLst/>
          </a:prstGeom>
          <a:noFill/>
          <a:ln cap="flat" cmpd="sng" w="19050">
            <a:solidFill>
              <a:srgbClr val="0000FF"/>
            </a:solidFill>
            <a:prstDash val="solid"/>
            <a:round/>
            <a:headEnd len="sm" w="sm" type="none"/>
            <a:tailEnd len="sm" w="sm" type="none"/>
          </a:ln>
        </p:spPr>
      </p:pic>
      <p:sp>
        <p:nvSpPr>
          <p:cNvPr id="97" name="Google Shape;97;p20"/>
          <p:cNvSpPr txBox="1"/>
          <p:nvPr>
            <p:ph type="title"/>
          </p:nvPr>
        </p:nvSpPr>
        <p:spPr>
          <a:xfrm>
            <a:off x="24735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Platform</a:t>
            </a:r>
            <a:endParaRPr/>
          </a:p>
        </p:txBody>
      </p:sp>
      <p:sp>
        <p:nvSpPr>
          <p:cNvPr id="98" name="Google Shape;98;p20"/>
          <p:cNvSpPr txBox="1"/>
          <p:nvPr/>
        </p:nvSpPr>
        <p:spPr>
          <a:xfrm>
            <a:off x="-192275" y="849775"/>
            <a:ext cx="3120600" cy="3688200"/>
          </a:xfrm>
          <a:prstGeom prst="rect">
            <a:avLst/>
          </a:prstGeom>
          <a:noFill/>
          <a:ln>
            <a:noFill/>
          </a:ln>
        </p:spPr>
        <p:txBody>
          <a:bodyPr anchorCtr="0" anchor="ctr" bIns="91425" lIns="91425" spcFirstLastPara="1" rIns="91425" wrap="square" tIns="91425">
            <a:noAutofit/>
          </a:bodyPr>
          <a:lstStyle/>
          <a:p>
            <a:pPr indent="-133350" lvl="0" marL="285750" rtl="0" algn="l">
              <a:lnSpc>
                <a:spcPct val="115000"/>
              </a:lnSpc>
              <a:spcBef>
                <a:spcPts val="0"/>
              </a:spcBef>
              <a:spcAft>
                <a:spcPts val="0"/>
              </a:spcAft>
              <a:buClr>
                <a:srgbClr val="333333"/>
              </a:buClr>
              <a:buSzPts val="1200"/>
              <a:buChar char="●"/>
            </a:pPr>
            <a:r>
              <a:rPr b="1" lang="en" sz="1200">
                <a:solidFill>
                  <a:srgbClr val="333333"/>
                </a:solidFill>
              </a:rPr>
              <a:t>Your Profile:</a:t>
            </a:r>
            <a:r>
              <a:rPr lang="en" sz="1200">
                <a:solidFill>
                  <a:srgbClr val="333333"/>
                </a:solidFill>
              </a:rPr>
              <a:t> </a:t>
            </a:r>
            <a:r>
              <a:rPr lang="en" sz="1200">
                <a:solidFill>
                  <a:srgbClr val="980000"/>
                </a:solidFill>
              </a:rPr>
              <a:t>your avatar</a:t>
            </a:r>
            <a:r>
              <a:rPr lang="en" sz="1200">
                <a:solidFill>
                  <a:srgbClr val="333333"/>
                </a:solidFill>
              </a:rPr>
              <a:t> (a randomly chosen identity), and </a:t>
            </a:r>
            <a:r>
              <a:rPr lang="en" sz="1200">
                <a:solidFill>
                  <a:srgbClr val="980000"/>
                </a:solidFill>
              </a:rPr>
              <a:t>your threshold</a:t>
            </a:r>
            <a:r>
              <a:rPr lang="en" sz="1200">
                <a:solidFill>
                  <a:srgbClr val="333333"/>
                </a:solidFill>
              </a:rPr>
              <a:t> for the round.</a:t>
            </a:r>
            <a:endParaRPr sz="1200">
              <a:solidFill>
                <a:srgbClr val="333333"/>
              </a:solidFill>
            </a:endParaRPr>
          </a:p>
          <a:p>
            <a:pPr indent="-133350" lvl="0" marL="285750" rtl="0" algn="l">
              <a:lnSpc>
                <a:spcPct val="115000"/>
              </a:lnSpc>
              <a:spcBef>
                <a:spcPts val="0"/>
              </a:spcBef>
              <a:spcAft>
                <a:spcPts val="0"/>
              </a:spcAft>
              <a:buClr>
                <a:srgbClr val="333333"/>
              </a:buClr>
              <a:buSzPts val="1200"/>
              <a:buChar char="●"/>
            </a:pPr>
            <a:r>
              <a:rPr b="1" lang="en" sz="1200">
                <a:solidFill>
                  <a:srgbClr val="333333"/>
                </a:solidFill>
              </a:rPr>
              <a:t>Your Group:</a:t>
            </a:r>
            <a:r>
              <a:rPr lang="en" sz="1200">
                <a:solidFill>
                  <a:srgbClr val="333333"/>
                </a:solidFill>
              </a:rPr>
              <a:t> the list of all </a:t>
            </a:r>
            <a:r>
              <a:rPr lang="en" sz="1200">
                <a:solidFill>
                  <a:srgbClr val="980000"/>
                </a:solidFill>
              </a:rPr>
              <a:t>5 players</a:t>
            </a:r>
            <a:r>
              <a:rPr lang="en" sz="1200">
                <a:solidFill>
                  <a:srgbClr val="333333"/>
                </a:solidFill>
              </a:rPr>
              <a:t> in your group.</a:t>
            </a:r>
            <a:endParaRPr sz="1200">
              <a:solidFill>
                <a:srgbClr val="333333"/>
              </a:solidFill>
            </a:endParaRPr>
          </a:p>
          <a:p>
            <a:pPr indent="-133350" lvl="0" marL="285750" rtl="0" algn="l">
              <a:lnSpc>
                <a:spcPct val="115000"/>
              </a:lnSpc>
              <a:spcBef>
                <a:spcPts val="0"/>
              </a:spcBef>
              <a:spcAft>
                <a:spcPts val="0"/>
              </a:spcAft>
              <a:buClr>
                <a:srgbClr val="333333"/>
              </a:buClr>
              <a:buSzPts val="1200"/>
              <a:buChar char="●"/>
            </a:pPr>
            <a:r>
              <a:rPr b="1" lang="en" sz="1200">
                <a:solidFill>
                  <a:srgbClr val="333333"/>
                </a:solidFill>
              </a:rPr>
              <a:t>Your Friends:</a:t>
            </a:r>
            <a:r>
              <a:rPr lang="en" sz="1200">
                <a:solidFill>
                  <a:srgbClr val="333333"/>
                </a:solidFill>
              </a:rPr>
              <a:t> players in your group that you are connected to. You can see the thresholds of your friends in 'Your Friends' box.</a:t>
            </a:r>
            <a:endParaRPr sz="1200">
              <a:solidFill>
                <a:srgbClr val="0000FF"/>
              </a:solidFill>
            </a:endParaRPr>
          </a:p>
          <a:p>
            <a:pPr indent="-133350" lvl="0" marL="285750" rtl="0" algn="l">
              <a:lnSpc>
                <a:spcPct val="115000"/>
              </a:lnSpc>
              <a:spcBef>
                <a:spcPts val="0"/>
              </a:spcBef>
              <a:spcAft>
                <a:spcPts val="0"/>
              </a:spcAft>
              <a:buClr>
                <a:srgbClr val="333333"/>
              </a:buClr>
              <a:buSzPts val="1200"/>
              <a:buChar char="●"/>
            </a:pPr>
            <a:r>
              <a:rPr b="1" lang="en" sz="1200">
                <a:solidFill>
                  <a:srgbClr val="333333"/>
                </a:solidFill>
              </a:rPr>
              <a:t>The Network:</a:t>
            </a:r>
            <a:r>
              <a:rPr lang="en" sz="1200">
                <a:solidFill>
                  <a:srgbClr val="333333"/>
                </a:solidFill>
              </a:rPr>
              <a:t> a diagram showing the connections between all players in your group. The gray line between two avatars means that they are friends.</a:t>
            </a:r>
            <a:endParaRPr sz="1200">
              <a:solidFill>
                <a:srgbClr val="333333"/>
              </a:solidFill>
            </a:endParaRPr>
          </a:p>
          <a:p>
            <a:pPr indent="-133350" lvl="0" marL="285750" rtl="0" algn="l">
              <a:lnSpc>
                <a:spcPct val="115000"/>
              </a:lnSpc>
              <a:spcBef>
                <a:spcPts val="0"/>
              </a:spcBef>
              <a:spcAft>
                <a:spcPts val="0"/>
              </a:spcAft>
              <a:buClr>
                <a:srgbClr val="333333"/>
              </a:buClr>
              <a:buSzPts val="1200"/>
              <a:buChar char="●"/>
            </a:pPr>
            <a:r>
              <a:rPr b="1" lang="en" sz="1200">
                <a:solidFill>
                  <a:srgbClr val="333333"/>
                </a:solidFill>
                <a:highlight>
                  <a:srgbClr val="FFFFFF"/>
                </a:highlight>
              </a:rPr>
              <a:t>The Private Messaging Tool:</a:t>
            </a:r>
            <a:r>
              <a:rPr lang="en" sz="1200">
                <a:solidFill>
                  <a:srgbClr val="333333"/>
                </a:solidFill>
              </a:rPr>
              <a:t> </a:t>
            </a:r>
            <a:r>
              <a:rPr lang="en" sz="1200">
                <a:solidFill>
                  <a:srgbClr val="333333"/>
                </a:solidFill>
                <a:highlight>
                  <a:srgbClr val="FFFFFF"/>
                </a:highlight>
              </a:rPr>
              <a:t>a place to send and receive private messages among friends. These messages will appear in </a:t>
            </a:r>
            <a:r>
              <a:rPr b="1" lang="en" sz="1200">
                <a:solidFill>
                  <a:srgbClr val="333333"/>
                </a:solidFill>
                <a:highlight>
                  <a:srgbClr val="FFFFFF"/>
                </a:highlight>
              </a:rPr>
              <a:t>Your Inbox. </a:t>
            </a:r>
            <a:endParaRPr sz="1200">
              <a:solidFill>
                <a:srgbClr val="333333"/>
              </a:solidFill>
            </a:endParaRPr>
          </a:p>
        </p:txBody>
      </p:sp>
      <p:sp>
        <p:nvSpPr>
          <p:cNvPr id="99" name="Google Shape;99;p20"/>
          <p:cNvSpPr/>
          <p:nvPr/>
        </p:nvSpPr>
        <p:spPr>
          <a:xfrm>
            <a:off x="2735025" y="600425"/>
            <a:ext cx="9081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a:off x="2793075" y="2735738"/>
            <a:ext cx="9081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6867725" y="3012400"/>
            <a:ext cx="9081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4003050" y="926900"/>
            <a:ext cx="1488900" cy="4314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a:off x="4034475" y="2642200"/>
            <a:ext cx="16509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nvSpPr>
        <p:spPr>
          <a:xfrm>
            <a:off x="6973375" y="687725"/>
            <a:ext cx="1335600" cy="195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Network</a:t>
            </a:r>
            <a:endParaRPr b="1" sz="1000"/>
          </a:p>
        </p:txBody>
      </p:sp>
      <p:sp>
        <p:nvSpPr>
          <p:cNvPr id="105" name="Google Shape;105;p20"/>
          <p:cNvSpPr/>
          <p:nvPr/>
        </p:nvSpPr>
        <p:spPr>
          <a:xfrm>
            <a:off x="6867725" y="569825"/>
            <a:ext cx="1173300" cy="5241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2187174" y="308413"/>
            <a:ext cx="6906098" cy="4526674"/>
          </a:xfrm>
          <a:prstGeom prst="rect">
            <a:avLst/>
          </a:prstGeom>
          <a:noFill/>
          <a:ln cap="flat" cmpd="sng" w="19050">
            <a:solidFill>
              <a:srgbClr val="0000FF"/>
            </a:solidFill>
            <a:prstDash val="solid"/>
            <a:round/>
            <a:headEnd len="sm" w="sm" type="none"/>
            <a:tailEnd len="sm" w="sm" type="none"/>
          </a:ln>
        </p:spPr>
      </p:pic>
      <p:sp>
        <p:nvSpPr>
          <p:cNvPr id="111" name="Google Shape;111;p21"/>
          <p:cNvSpPr txBox="1"/>
          <p:nvPr/>
        </p:nvSpPr>
        <p:spPr>
          <a:xfrm>
            <a:off x="0" y="805725"/>
            <a:ext cx="2113200" cy="3688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FF"/>
              </a:buClr>
              <a:buSzPts val="1200"/>
              <a:buChar char="●"/>
            </a:pPr>
            <a:r>
              <a:rPr lang="en" sz="1200">
                <a:solidFill>
                  <a:srgbClr val="0000FF"/>
                </a:solidFill>
              </a:rPr>
              <a:t>You can click on your </a:t>
            </a:r>
            <a:r>
              <a:rPr b="1" lang="en" sz="1200">
                <a:solidFill>
                  <a:srgbClr val="0000FF"/>
                </a:solidFill>
              </a:rPr>
              <a:t>friends’ avatars</a:t>
            </a:r>
            <a:r>
              <a:rPr lang="en" sz="1200">
                <a:solidFill>
                  <a:srgbClr val="0000FF"/>
                </a:solidFill>
              </a:rPr>
              <a:t> to see messages between you and them.</a:t>
            </a:r>
            <a:endParaRPr sz="1200">
              <a:solidFill>
                <a:srgbClr val="0000FF"/>
              </a:solidFill>
            </a:endParaRPr>
          </a:p>
          <a:p>
            <a:pPr indent="0" lvl="0" marL="0" rtl="0" algn="l">
              <a:lnSpc>
                <a:spcPct val="115000"/>
              </a:lnSpc>
              <a:spcBef>
                <a:spcPts val="800"/>
              </a:spcBef>
              <a:spcAft>
                <a:spcPts val="800"/>
              </a:spcAft>
              <a:buNone/>
            </a:pPr>
            <a:r>
              <a:t/>
            </a:r>
            <a:endParaRPr sz="1200">
              <a:solidFill>
                <a:srgbClr val="333333"/>
              </a:solidFill>
            </a:endParaRPr>
          </a:p>
        </p:txBody>
      </p:sp>
      <p:sp>
        <p:nvSpPr>
          <p:cNvPr id="112" name="Google Shape;112;p21"/>
          <p:cNvSpPr/>
          <p:nvPr/>
        </p:nvSpPr>
        <p:spPr>
          <a:xfrm rot="1538683">
            <a:off x="3106396" y="3603255"/>
            <a:ext cx="167056" cy="145181"/>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3443575" y="2540925"/>
            <a:ext cx="1879200" cy="3702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2113200" y="2635602"/>
            <a:ext cx="982200" cy="420000"/>
          </a:xfrm>
          <a:prstGeom prst="donut">
            <a:avLst>
              <a:gd fmla="val 937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