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6" r:id="rId3"/>
    <p:sldMasterId id="2147483672" r:id="rId4"/>
    <p:sldMasterId id="2147483674" r:id="rId5"/>
    <p:sldMasterId id="2147483680" r:id="rId6"/>
    <p:sldMasterId id="2147483682" r:id="rId7"/>
    <p:sldMasterId id="2147483688" r:id="rId8"/>
    <p:sldMasterId id="2147483690" r:id="rId9"/>
  </p:sldMasterIdLst>
  <p:notesMasterIdLst>
    <p:notesMasterId r:id="rId40"/>
  </p:notesMasterIdLst>
  <p:sldIdLst>
    <p:sldId id="261" r:id="rId10"/>
    <p:sldId id="265" r:id="rId11"/>
    <p:sldId id="275" r:id="rId12"/>
    <p:sldId id="277" r:id="rId13"/>
    <p:sldId id="291" r:id="rId14"/>
    <p:sldId id="293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4" r:id="rId28"/>
    <p:sldId id="295" r:id="rId29"/>
    <p:sldId id="296" r:id="rId30"/>
    <p:sldId id="297" r:id="rId31"/>
    <p:sldId id="299" r:id="rId32"/>
    <p:sldId id="298" r:id="rId33"/>
    <p:sldId id="300" r:id="rId34"/>
    <p:sldId id="301" r:id="rId35"/>
    <p:sldId id="305" r:id="rId36"/>
    <p:sldId id="302" r:id="rId37"/>
    <p:sldId id="303" r:id="rId38"/>
    <p:sldId id="304" r:id="rId39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2" autoAdjust="0"/>
    <p:restoredTop sz="91935" autoAdjust="0"/>
  </p:normalViewPr>
  <p:slideViewPr>
    <p:cSldViewPr snapToGrid="0">
      <p:cViewPr varScale="1">
        <p:scale>
          <a:sx n="102" d="100"/>
          <a:sy n="102" d="100"/>
        </p:scale>
        <p:origin x="10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66F972D-C9C3-4684-8F04-4EE2130473D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E75BB4DF-6A98-4887-994B-147B4CA1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https://towardsdatascience.com/data-cleaning-with-r-and-the-tidyverse-detecting-missing-values-ea23c519bc62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1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Median = 820.50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8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3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6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3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14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we used a 1-10 scale then anything outside of that would be an error or outlier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4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8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missing data is not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2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6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4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see that the two missing cells were recognized as “NA” and the other missing value with Nan was identified by R as “</a:t>
            </a:r>
            <a:r>
              <a:rPr lang="en-US" dirty="0" err="1" smtClean="0"/>
              <a:t>NaN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When we run the is.na function, R recognizes both types of missing values. We can see this because there’s three TRUE values that are returned when we run is.na.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important (obviously)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mechanisms (MAR, MCAR, MNAR)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and MOSTLY WRONG ways to deal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(mean imputation, median imputation,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listwise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deletion)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ways to deal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(multiple imputation, full information maximum likelihood)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of is.na picks up NA and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6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Median = 56.95, mutate creates new</a:t>
            </a:r>
            <a:r>
              <a:rPr lang="en-US" baseline="0" dirty="0" smtClean="0"/>
              <a:t> variable but does not save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B4DF-6A98-4887-994B-147B4CA115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82757"/>
            <a:ext cx="12192000" cy="732883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5400">
                <a:solidFill>
                  <a:schemeClr val="bg1"/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289" y="2415639"/>
            <a:ext cx="12192000" cy="77311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4400" baseline="0">
                <a:solidFill>
                  <a:schemeClr val="bg1"/>
                </a:solidFill>
                <a:latin typeface="ITC Franklin Gothic Std Demi Extra Compressed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2095" y="3644103"/>
            <a:ext cx="12192000" cy="419581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800" baseline="0">
                <a:solidFill>
                  <a:schemeClr val="bg1"/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 dirty="0"/>
              <a:t>OPTIONAL AUTHOR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63684"/>
            <a:ext cx="12192000" cy="346075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600" b="0" i="1" baseline="0">
                <a:solidFill>
                  <a:schemeClr val="bg1"/>
                </a:solidFill>
                <a:latin typeface="ITC Franklin Gothic Std Book"/>
              </a:defRPr>
            </a:lvl1pPr>
          </a:lstStyle>
          <a:p>
            <a:pPr lvl="0"/>
            <a:r>
              <a:rPr lang="en-US" dirty="0"/>
              <a:t>August 27th, 2016</a:t>
            </a:r>
          </a:p>
        </p:txBody>
      </p:sp>
    </p:spTree>
    <p:extLst>
      <p:ext uri="{BB962C8B-B14F-4D97-AF65-F5344CB8AC3E}">
        <p14:creationId xmlns:p14="http://schemas.microsoft.com/office/powerpoint/2010/main" val="16481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23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TITLE FOR A TABLE HERE</a:t>
            </a:r>
          </a:p>
        </p:txBody>
      </p:sp>
    </p:spTree>
    <p:extLst>
      <p:ext uri="{BB962C8B-B14F-4D97-AF65-F5344CB8AC3E}">
        <p14:creationId xmlns:p14="http://schemas.microsoft.com/office/powerpoint/2010/main" val="65725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4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3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140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LONG PARAGRAPH TEMPLATE TITLE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5585" y="1817688"/>
            <a:ext cx="5419628" cy="3567112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Quisquety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un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4386" y="1817688"/>
            <a:ext cx="5264149" cy="3567112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et,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226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006426" y="1689100"/>
            <a:ext cx="4240107" cy="40132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/>
              <a:t>Et Su </a:t>
            </a:r>
            <a:r>
              <a:rPr lang="en-US" dirty="0" err="1"/>
              <a:t>Domine</a:t>
            </a:r>
            <a:r>
              <a:rPr lang="en-US" dirty="0"/>
              <a:t> Antes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/>
              <a:t>Et Su </a:t>
            </a:r>
            <a:r>
              <a:rPr lang="en-US" dirty="0" err="1"/>
              <a:t>Domine</a:t>
            </a:r>
            <a:r>
              <a:rPr lang="en-US" dirty="0"/>
              <a:t> Antes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223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TITLE FOR A LIST HERE</a:t>
            </a:r>
          </a:p>
        </p:txBody>
      </p:sp>
    </p:spTree>
    <p:extLst>
      <p:ext uri="{BB962C8B-B14F-4D97-AF65-F5344CB8AC3E}">
        <p14:creationId xmlns:p14="http://schemas.microsoft.com/office/powerpoint/2010/main" val="288997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140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SHORT PARAGRAPH TEMPLATE 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30400" y="1816100"/>
            <a:ext cx="8263467" cy="22733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Quisquety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un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non ant. Lore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lunpt</a:t>
            </a:r>
            <a:r>
              <a:rPr lang="en-US" dirty="0"/>
              <a:t> and </a:t>
            </a:r>
            <a:r>
              <a:rPr lang="en-US" dirty="0" err="1"/>
              <a:t>ishlam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548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23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TITLE FOR A TABLE HERE</a:t>
            </a:r>
          </a:p>
        </p:txBody>
      </p:sp>
    </p:spTree>
    <p:extLst>
      <p:ext uri="{BB962C8B-B14F-4D97-AF65-F5344CB8AC3E}">
        <p14:creationId xmlns:p14="http://schemas.microsoft.com/office/powerpoint/2010/main" val="3167553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648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93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236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LONG PARAGRAPH TEMPLATE TITLE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5585" y="2185434"/>
            <a:ext cx="5419628" cy="349146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Quisquety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un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4386" y="2185434"/>
            <a:ext cx="5264149" cy="349146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et,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440267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BCE-22B7-494E-B774-A0AAD151798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C6-6724-4257-871B-749BDAA9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04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192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TITLE FOR A LIST HERE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006426" y="2006600"/>
            <a:ext cx="4240107" cy="38862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/>
              <a:t>Et Su </a:t>
            </a:r>
            <a:r>
              <a:rPr lang="en-US" dirty="0" err="1"/>
              <a:t>Domine</a:t>
            </a:r>
            <a:r>
              <a:rPr lang="en-US" dirty="0"/>
              <a:t> Antes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/>
              <a:t>Et Su </a:t>
            </a:r>
            <a:r>
              <a:rPr lang="en-US" dirty="0" err="1"/>
              <a:t>Domine</a:t>
            </a:r>
            <a:r>
              <a:rPr lang="en-US" dirty="0"/>
              <a:t> Antes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</p:txBody>
      </p:sp>
    </p:spTree>
    <p:extLst>
      <p:ext uri="{BB962C8B-B14F-4D97-AF65-F5344CB8AC3E}">
        <p14:creationId xmlns:p14="http://schemas.microsoft.com/office/powerpoint/2010/main" val="1371563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63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SHORT PARAGRAPH TEMPLATE 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30400" y="2298700"/>
            <a:ext cx="8263467" cy="22733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Quisquety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un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non ant. Lore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lunpt</a:t>
            </a:r>
            <a:r>
              <a:rPr lang="en-US" dirty="0"/>
              <a:t> and </a:t>
            </a:r>
            <a:r>
              <a:rPr lang="en-US" dirty="0" err="1"/>
              <a:t>ishlam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638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446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TITLE FOR A TABLE HERE</a:t>
            </a:r>
          </a:p>
        </p:txBody>
      </p:sp>
    </p:spTree>
    <p:extLst>
      <p:ext uri="{BB962C8B-B14F-4D97-AF65-F5344CB8AC3E}">
        <p14:creationId xmlns:p14="http://schemas.microsoft.com/office/powerpoint/2010/main" val="2080449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067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85333" y="660400"/>
            <a:ext cx="9939867" cy="49657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/>
              <a:t>Drag/Insert Image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85334" y="5786967"/>
            <a:ext cx="6468533" cy="40216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TITLE FOR IMAGE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85333" y="6189127"/>
            <a:ext cx="9939867" cy="355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 dirty="0"/>
              <a:t>Subtitle And Description For Image Here</a:t>
            </a:r>
          </a:p>
        </p:txBody>
      </p:sp>
    </p:spTree>
    <p:extLst>
      <p:ext uri="{BB962C8B-B14F-4D97-AF65-F5344CB8AC3E}">
        <p14:creationId xmlns:p14="http://schemas.microsoft.com/office/powerpoint/2010/main" val="76729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BCE-22B7-494E-B774-A0AAD151798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C6-6724-4257-871B-749BDAA9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607897" y="1473518"/>
            <a:ext cx="6431704" cy="521938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4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Extra Compressed"/>
              </a:defRPr>
            </a:lvl1pPr>
          </a:lstStyle>
          <a:p>
            <a:pPr lvl="0"/>
            <a:r>
              <a:rPr lang="en-US" dirty="0"/>
              <a:t>1. Introduction Title Placed Here</a:t>
            </a:r>
          </a:p>
          <a:p>
            <a:pPr lvl="0"/>
            <a:r>
              <a:rPr lang="en-US" dirty="0"/>
              <a:t>2. Purpose Title Here</a:t>
            </a:r>
          </a:p>
          <a:p>
            <a:pPr lvl="0"/>
            <a:r>
              <a:rPr lang="en-US" dirty="0"/>
              <a:t>3. Description Title Would Go Here</a:t>
            </a:r>
          </a:p>
          <a:p>
            <a:pPr lvl="0"/>
            <a:r>
              <a:rPr lang="en-US" dirty="0"/>
              <a:t>4.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Would Go Here</a:t>
            </a:r>
          </a:p>
          <a:p>
            <a:pPr lvl="0"/>
            <a:r>
              <a:rPr lang="en-US" dirty="0"/>
              <a:t>5. </a:t>
            </a:r>
            <a:r>
              <a:rPr lang="en-US" dirty="0" err="1"/>
              <a:t>Ipsum</a:t>
            </a:r>
            <a:r>
              <a:rPr lang="en-US" dirty="0"/>
              <a:t> Dolor Would Go Here</a:t>
            </a:r>
          </a:p>
          <a:p>
            <a:pPr lvl="0"/>
            <a:r>
              <a:rPr lang="en-US" dirty="0"/>
              <a:t>6. Methodology Would Be Placed Here</a:t>
            </a:r>
          </a:p>
          <a:p>
            <a:pPr lvl="0"/>
            <a:r>
              <a:rPr lang="en-US" dirty="0"/>
              <a:t>7. Research Title Would Go Here</a:t>
            </a:r>
          </a:p>
          <a:p>
            <a:pPr lvl="0"/>
            <a:r>
              <a:rPr lang="en-US" dirty="0"/>
              <a:t>8. Findings Another Title Would Go Here</a:t>
            </a:r>
          </a:p>
        </p:txBody>
      </p:sp>
    </p:spTree>
    <p:extLst>
      <p:ext uri="{BB962C8B-B14F-4D97-AF65-F5344CB8AC3E}">
        <p14:creationId xmlns:p14="http://schemas.microsoft.com/office/powerpoint/2010/main" val="37895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BCE-22B7-494E-B774-A0AAD151798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C6-6724-4257-871B-749BDAA9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2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9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140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LONG PARAGRAPH TEMPLATE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5585" y="1817688"/>
            <a:ext cx="5419628" cy="3567112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Quisquety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un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4386" y="1817688"/>
            <a:ext cx="5264149" cy="3567112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et,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223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TITLE FOR A LIST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006426" y="1689100"/>
            <a:ext cx="4240107" cy="40132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/>
              <a:t>Et Su </a:t>
            </a:r>
            <a:r>
              <a:rPr lang="en-US" dirty="0" err="1"/>
              <a:t>Domine</a:t>
            </a:r>
            <a:r>
              <a:rPr lang="en-US" dirty="0"/>
              <a:t> Antes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  <a:p>
            <a:pPr lvl="0"/>
            <a:r>
              <a:rPr lang="en-US" dirty="0"/>
              <a:t>Et Su </a:t>
            </a:r>
            <a:r>
              <a:rPr lang="en-US" dirty="0" err="1"/>
              <a:t>Domine</a:t>
            </a:r>
            <a:r>
              <a:rPr lang="en-US" dirty="0"/>
              <a:t> Antes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/>
            <a:r>
              <a:rPr lang="en-US" dirty="0" err="1"/>
              <a:t>Ishnack</a:t>
            </a:r>
            <a:r>
              <a:rPr lang="en-US" dirty="0"/>
              <a:t> Mansions Epson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140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 dirty="0"/>
              <a:t>SHORT PARAGRAPH TEMPLATE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30400" y="1816100"/>
            <a:ext cx="8263467" cy="22733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et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vitae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dolor, </a:t>
            </a:r>
            <a:r>
              <a:rPr lang="en-US" dirty="0" err="1"/>
              <a:t>finibus</a:t>
            </a:r>
            <a:r>
              <a:rPr lang="en-US" dirty="0"/>
              <a:t> in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com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Quisquety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dolor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at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un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dictum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non ant. Lore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lunpt</a:t>
            </a:r>
            <a:r>
              <a:rPr lang="en-US" dirty="0"/>
              <a:t> and </a:t>
            </a:r>
            <a:r>
              <a:rPr lang="en-US" dirty="0" err="1"/>
              <a:t>ishlam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etus</a:t>
            </a:r>
            <a:r>
              <a:rPr lang="en-US" dirty="0"/>
              <a:t>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emf"/><Relationship Id="rId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emf"/><Relationship Id="rId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0160"/>
            <a:ext cx="12192000" cy="5232400"/>
          </a:xfrm>
          <a:prstGeom prst="rect">
            <a:avLst/>
          </a:prstGeom>
          <a:solidFill>
            <a:srgbClr val="0121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12158"/>
              </a:solidFill>
            </a:endParaRPr>
          </a:p>
        </p:txBody>
      </p:sp>
      <p:pic>
        <p:nvPicPr>
          <p:cNvPr id="13" name="Picture 12" descr="dotted_line_white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37"/>
          <a:stretch/>
        </p:blipFill>
        <p:spPr>
          <a:xfrm>
            <a:off x="1158596" y="3207553"/>
            <a:ext cx="9981755" cy="282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63758-D40C-E645-8713-B342A6A91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2055" y="5546195"/>
            <a:ext cx="9114836" cy="11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tents_oran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" y="329676"/>
            <a:ext cx="3711689" cy="21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ushedge_solid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" y="5194968"/>
            <a:ext cx="12192000" cy="1676400"/>
          </a:xfrm>
          <a:prstGeom prst="rect">
            <a:avLst/>
          </a:prstGeom>
        </p:spPr>
      </p:pic>
      <p:pic>
        <p:nvPicPr>
          <p:cNvPr id="8" name="Picture 7" descr="UVA_Primary_whit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029" y="6324412"/>
            <a:ext cx="1804172" cy="3335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nd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r="15387" b="-16499"/>
          <a:stretch/>
        </p:blipFill>
        <p:spPr>
          <a:xfrm>
            <a:off x="-1" y="0"/>
            <a:ext cx="12207161" cy="7569200"/>
          </a:xfrm>
          <a:prstGeom prst="rect">
            <a:avLst/>
          </a:prstGeom>
        </p:spPr>
      </p:pic>
      <p:pic>
        <p:nvPicPr>
          <p:cNvPr id="8" name="Picture 7" descr="brushedge_solid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" y="5194968"/>
            <a:ext cx="12192000" cy="1676400"/>
          </a:xfrm>
          <a:prstGeom prst="rect">
            <a:avLst/>
          </a:prstGeom>
        </p:spPr>
      </p:pic>
      <p:pic>
        <p:nvPicPr>
          <p:cNvPr id="9" name="Picture 8" descr="UVA_Primary_whit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029" y="6324412"/>
            <a:ext cx="1804172" cy="3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-19614" y="5978148"/>
            <a:ext cx="12226775" cy="936363"/>
          </a:xfrm>
          <a:custGeom>
            <a:avLst/>
            <a:gdLst>
              <a:gd name="connsiteX0" fmla="*/ 0 w 9144000"/>
              <a:gd name="connsiteY0" fmla="*/ 0 h 854363"/>
              <a:gd name="connsiteX1" fmla="*/ 9144000 w 9144000"/>
              <a:gd name="connsiteY1" fmla="*/ 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82100"/>
              <a:gd name="connsiteY0" fmla="*/ 0 h 854363"/>
              <a:gd name="connsiteX1" fmla="*/ 9182100 w 9182100"/>
              <a:gd name="connsiteY1" fmla="*/ 342900 h 854363"/>
              <a:gd name="connsiteX2" fmla="*/ 9144000 w 9182100"/>
              <a:gd name="connsiteY2" fmla="*/ 854363 h 854363"/>
              <a:gd name="connsiteX3" fmla="*/ 0 w 9182100"/>
              <a:gd name="connsiteY3" fmla="*/ 854363 h 854363"/>
              <a:gd name="connsiteX4" fmla="*/ 0 w 9182100"/>
              <a:gd name="connsiteY4" fmla="*/ 0 h 854363"/>
              <a:gd name="connsiteX0" fmla="*/ 0 w 9144000"/>
              <a:gd name="connsiteY0" fmla="*/ 0 h 854363"/>
              <a:gd name="connsiteX1" fmla="*/ 9104113 w 9144000"/>
              <a:gd name="connsiteY1" fmla="*/ 34290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48677"/>
              <a:gd name="connsiteY0" fmla="*/ 0 h 854363"/>
              <a:gd name="connsiteX1" fmla="*/ 9148677 w 9148677"/>
              <a:gd name="connsiteY1" fmla="*/ 220361 h 854363"/>
              <a:gd name="connsiteX2" fmla="*/ 9144000 w 9148677"/>
              <a:gd name="connsiteY2" fmla="*/ 854363 h 854363"/>
              <a:gd name="connsiteX3" fmla="*/ 0 w 9148677"/>
              <a:gd name="connsiteY3" fmla="*/ 854363 h 854363"/>
              <a:gd name="connsiteX4" fmla="*/ 0 w 9148677"/>
              <a:gd name="connsiteY4" fmla="*/ 0 h 854363"/>
              <a:gd name="connsiteX0" fmla="*/ 0 w 9155141"/>
              <a:gd name="connsiteY0" fmla="*/ 0 h 887783"/>
              <a:gd name="connsiteX1" fmla="*/ 9148677 w 9155141"/>
              <a:gd name="connsiteY1" fmla="*/ 220361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0 w 9155141"/>
              <a:gd name="connsiteY0" fmla="*/ 0 h 887783"/>
              <a:gd name="connsiteX1" fmla="*/ 9148677 w 9155141"/>
              <a:gd name="connsiteY1" fmla="*/ 26126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29883 w 9155141"/>
              <a:gd name="connsiteY0" fmla="*/ 257757 h 861657"/>
              <a:gd name="connsiteX1" fmla="*/ 9148677 w 9155141"/>
              <a:gd name="connsiteY1" fmla="*/ 0 h 861657"/>
              <a:gd name="connsiteX2" fmla="*/ 9155141 w 9155141"/>
              <a:gd name="connsiteY2" fmla="*/ 861657 h 861657"/>
              <a:gd name="connsiteX3" fmla="*/ 0 w 9155141"/>
              <a:gd name="connsiteY3" fmla="*/ 828237 h 861657"/>
              <a:gd name="connsiteX4" fmla="*/ 29883 w 9155141"/>
              <a:gd name="connsiteY4" fmla="*/ 257757 h 861657"/>
              <a:gd name="connsiteX0" fmla="*/ 29883 w 9155141"/>
              <a:gd name="connsiteY0" fmla="*/ 332463 h 936363"/>
              <a:gd name="connsiteX1" fmla="*/ 9148677 w 9155141"/>
              <a:gd name="connsiteY1" fmla="*/ 0 h 936363"/>
              <a:gd name="connsiteX2" fmla="*/ 9155141 w 9155141"/>
              <a:gd name="connsiteY2" fmla="*/ 936363 h 936363"/>
              <a:gd name="connsiteX3" fmla="*/ 0 w 9155141"/>
              <a:gd name="connsiteY3" fmla="*/ 902943 h 936363"/>
              <a:gd name="connsiteX4" fmla="*/ 29883 w 9155141"/>
              <a:gd name="connsiteY4" fmla="*/ 332463 h 936363"/>
              <a:gd name="connsiteX0" fmla="*/ 0 w 9170081"/>
              <a:gd name="connsiteY0" fmla="*/ 2726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272698 h 936363"/>
              <a:gd name="connsiteX0" fmla="*/ 0 w 9170081"/>
              <a:gd name="connsiteY0" fmla="*/ 3742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374298 h 93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081" h="936363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UVA_Primary_whit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029" y="6324412"/>
            <a:ext cx="1804172" cy="33356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nd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r="15387" b="-16499"/>
          <a:stretch/>
        </p:blipFill>
        <p:spPr>
          <a:xfrm>
            <a:off x="-1" y="0"/>
            <a:ext cx="12207161" cy="7569200"/>
          </a:xfrm>
          <a:prstGeom prst="rect">
            <a:avLst/>
          </a:prstGeom>
        </p:spPr>
      </p:pic>
      <p:sp>
        <p:nvSpPr>
          <p:cNvPr id="8" name="Rectangle 3"/>
          <p:cNvSpPr/>
          <p:nvPr/>
        </p:nvSpPr>
        <p:spPr>
          <a:xfrm>
            <a:off x="-19614" y="5978148"/>
            <a:ext cx="12226775" cy="936363"/>
          </a:xfrm>
          <a:custGeom>
            <a:avLst/>
            <a:gdLst>
              <a:gd name="connsiteX0" fmla="*/ 0 w 9144000"/>
              <a:gd name="connsiteY0" fmla="*/ 0 h 854363"/>
              <a:gd name="connsiteX1" fmla="*/ 9144000 w 9144000"/>
              <a:gd name="connsiteY1" fmla="*/ 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82100"/>
              <a:gd name="connsiteY0" fmla="*/ 0 h 854363"/>
              <a:gd name="connsiteX1" fmla="*/ 9182100 w 9182100"/>
              <a:gd name="connsiteY1" fmla="*/ 342900 h 854363"/>
              <a:gd name="connsiteX2" fmla="*/ 9144000 w 9182100"/>
              <a:gd name="connsiteY2" fmla="*/ 854363 h 854363"/>
              <a:gd name="connsiteX3" fmla="*/ 0 w 9182100"/>
              <a:gd name="connsiteY3" fmla="*/ 854363 h 854363"/>
              <a:gd name="connsiteX4" fmla="*/ 0 w 9182100"/>
              <a:gd name="connsiteY4" fmla="*/ 0 h 854363"/>
              <a:gd name="connsiteX0" fmla="*/ 0 w 9144000"/>
              <a:gd name="connsiteY0" fmla="*/ 0 h 854363"/>
              <a:gd name="connsiteX1" fmla="*/ 9104113 w 9144000"/>
              <a:gd name="connsiteY1" fmla="*/ 34290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48677"/>
              <a:gd name="connsiteY0" fmla="*/ 0 h 854363"/>
              <a:gd name="connsiteX1" fmla="*/ 9148677 w 9148677"/>
              <a:gd name="connsiteY1" fmla="*/ 220361 h 854363"/>
              <a:gd name="connsiteX2" fmla="*/ 9144000 w 9148677"/>
              <a:gd name="connsiteY2" fmla="*/ 854363 h 854363"/>
              <a:gd name="connsiteX3" fmla="*/ 0 w 9148677"/>
              <a:gd name="connsiteY3" fmla="*/ 854363 h 854363"/>
              <a:gd name="connsiteX4" fmla="*/ 0 w 9148677"/>
              <a:gd name="connsiteY4" fmla="*/ 0 h 854363"/>
              <a:gd name="connsiteX0" fmla="*/ 0 w 9155141"/>
              <a:gd name="connsiteY0" fmla="*/ 0 h 887783"/>
              <a:gd name="connsiteX1" fmla="*/ 9148677 w 9155141"/>
              <a:gd name="connsiteY1" fmla="*/ 220361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0 w 9155141"/>
              <a:gd name="connsiteY0" fmla="*/ 0 h 887783"/>
              <a:gd name="connsiteX1" fmla="*/ 9148677 w 9155141"/>
              <a:gd name="connsiteY1" fmla="*/ 26126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29883 w 9155141"/>
              <a:gd name="connsiteY0" fmla="*/ 257757 h 861657"/>
              <a:gd name="connsiteX1" fmla="*/ 9148677 w 9155141"/>
              <a:gd name="connsiteY1" fmla="*/ 0 h 861657"/>
              <a:gd name="connsiteX2" fmla="*/ 9155141 w 9155141"/>
              <a:gd name="connsiteY2" fmla="*/ 861657 h 861657"/>
              <a:gd name="connsiteX3" fmla="*/ 0 w 9155141"/>
              <a:gd name="connsiteY3" fmla="*/ 828237 h 861657"/>
              <a:gd name="connsiteX4" fmla="*/ 29883 w 9155141"/>
              <a:gd name="connsiteY4" fmla="*/ 257757 h 861657"/>
              <a:gd name="connsiteX0" fmla="*/ 29883 w 9155141"/>
              <a:gd name="connsiteY0" fmla="*/ 332463 h 936363"/>
              <a:gd name="connsiteX1" fmla="*/ 9148677 w 9155141"/>
              <a:gd name="connsiteY1" fmla="*/ 0 h 936363"/>
              <a:gd name="connsiteX2" fmla="*/ 9155141 w 9155141"/>
              <a:gd name="connsiteY2" fmla="*/ 936363 h 936363"/>
              <a:gd name="connsiteX3" fmla="*/ 0 w 9155141"/>
              <a:gd name="connsiteY3" fmla="*/ 902943 h 936363"/>
              <a:gd name="connsiteX4" fmla="*/ 29883 w 9155141"/>
              <a:gd name="connsiteY4" fmla="*/ 332463 h 936363"/>
              <a:gd name="connsiteX0" fmla="*/ 0 w 9170081"/>
              <a:gd name="connsiteY0" fmla="*/ 2726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272698 h 936363"/>
              <a:gd name="connsiteX0" fmla="*/ 0 w 9170081"/>
              <a:gd name="connsiteY0" fmla="*/ 3742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374298 h 93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081" h="936363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UVA_Primary_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029" y="6324412"/>
            <a:ext cx="1804172" cy="3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-19614" y="5978148"/>
            <a:ext cx="12226775" cy="936363"/>
          </a:xfrm>
          <a:custGeom>
            <a:avLst/>
            <a:gdLst>
              <a:gd name="connsiteX0" fmla="*/ 0 w 9144000"/>
              <a:gd name="connsiteY0" fmla="*/ 0 h 854363"/>
              <a:gd name="connsiteX1" fmla="*/ 9144000 w 9144000"/>
              <a:gd name="connsiteY1" fmla="*/ 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82100"/>
              <a:gd name="connsiteY0" fmla="*/ 0 h 854363"/>
              <a:gd name="connsiteX1" fmla="*/ 9182100 w 9182100"/>
              <a:gd name="connsiteY1" fmla="*/ 342900 h 854363"/>
              <a:gd name="connsiteX2" fmla="*/ 9144000 w 9182100"/>
              <a:gd name="connsiteY2" fmla="*/ 854363 h 854363"/>
              <a:gd name="connsiteX3" fmla="*/ 0 w 9182100"/>
              <a:gd name="connsiteY3" fmla="*/ 854363 h 854363"/>
              <a:gd name="connsiteX4" fmla="*/ 0 w 9182100"/>
              <a:gd name="connsiteY4" fmla="*/ 0 h 854363"/>
              <a:gd name="connsiteX0" fmla="*/ 0 w 9144000"/>
              <a:gd name="connsiteY0" fmla="*/ 0 h 854363"/>
              <a:gd name="connsiteX1" fmla="*/ 9104113 w 9144000"/>
              <a:gd name="connsiteY1" fmla="*/ 34290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48677"/>
              <a:gd name="connsiteY0" fmla="*/ 0 h 854363"/>
              <a:gd name="connsiteX1" fmla="*/ 9148677 w 9148677"/>
              <a:gd name="connsiteY1" fmla="*/ 220361 h 854363"/>
              <a:gd name="connsiteX2" fmla="*/ 9144000 w 9148677"/>
              <a:gd name="connsiteY2" fmla="*/ 854363 h 854363"/>
              <a:gd name="connsiteX3" fmla="*/ 0 w 9148677"/>
              <a:gd name="connsiteY3" fmla="*/ 854363 h 854363"/>
              <a:gd name="connsiteX4" fmla="*/ 0 w 9148677"/>
              <a:gd name="connsiteY4" fmla="*/ 0 h 854363"/>
              <a:gd name="connsiteX0" fmla="*/ 0 w 9155141"/>
              <a:gd name="connsiteY0" fmla="*/ 0 h 887783"/>
              <a:gd name="connsiteX1" fmla="*/ 9148677 w 9155141"/>
              <a:gd name="connsiteY1" fmla="*/ 220361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0 w 9155141"/>
              <a:gd name="connsiteY0" fmla="*/ 0 h 887783"/>
              <a:gd name="connsiteX1" fmla="*/ 9148677 w 9155141"/>
              <a:gd name="connsiteY1" fmla="*/ 26126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29883 w 9155141"/>
              <a:gd name="connsiteY0" fmla="*/ 257757 h 861657"/>
              <a:gd name="connsiteX1" fmla="*/ 9148677 w 9155141"/>
              <a:gd name="connsiteY1" fmla="*/ 0 h 861657"/>
              <a:gd name="connsiteX2" fmla="*/ 9155141 w 9155141"/>
              <a:gd name="connsiteY2" fmla="*/ 861657 h 861657"/>
              <a:gd name="connsiteX3" fmla="*/ 0 w 9155141"/>
              <a:gd name="connsiteY3" fmla="*/ 828237 h 861657"/>
              <a:gd name="connsiteX4" fmla="*/ 29883 w 9155141"/>
              <a:gd name="connsiteY4" fmla="*/ 257757 h 861657"/>
              <a:gd name="connsiteX0" fmla="*/ 29883 w 9155141"/>
              <a:gd name="connsiteY0" fmla="*/ 332463 h 936363"/>
              <a:gd name="connsiteX1" fmla="*/ 9148677 w 9155141"/>
              <a:gd name="connsiteY1" fmla="*/ 0 h 936363"/>
              <a:gd name="connsiteX2" fmla="*/ 9155141 w 9155141"/>
              <a:gd name="connsiteY2" fmla="*/ 936363 h 936363"/>
              <a:gd name="connsiteX3" fmla="*/ 0 w 9155141"/>
              <a:gd name="connsiteY3" fmla="*/ 902943 h 936363"/>
              <a:gd name="connsiteX4" fmla="*/ 29883 w 9155141"/>
              <a:gd name="connsiteY4" fmla="*/ 332463 h 936363"/>
              <a:gd name="connsiteX0" fmla="*/ 0 w 9170081"/>
              <a:gd name="connsiteY0" fmla="*/ 2726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272698 h 936363"/>
              <a:gd name="connsiteX0" fmla="*/ 0 w 9170081"/>
              <a:gd name="connsiteY0" fmla="*/ 3742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374298 h 93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081" h="936363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6"/>
          <p:cNvSpPr/>
          <p:nvPr/>
        </p:nvSpPr>
        <p:spPr>
          <a:xfrm>
            <a:off x="2" y="1"/>
            <a:ext cx="12193733" cy="996305"/>
          </a:xfrm>
          <a:custGeom>
            <a:avLst/>
            <a:gdLst>
              <a:gd name="connsiteX0" fmla="*/ 0 w 9144000"/>
              <a:gd name="connsiteY0" fmla="*/ 0 h 727363"/>
              <a:gd name="connsiteX1" fmla="*/ 9144000 w 9144000"/>
              <a:gd name="connsiteY1" fmla="*/ 0 h 727363"/>
              <a:gd name="connsiteX2" fmla="*/ 9144000 w 9144000"/>
              <a:gd name="connsiteY2" fmla="*/ 727363 h 727363"/>
              <a:gd name="connsiteX3" fmla="*/ 0 w 9144000"/>
              <a:gd name="connsiteY3" fmla="*/ 727363 h 727363"/>
              <a:gd name="connsiteX4" fmla="*/ 0 w 9144000"/>
              <a:gd name="connsiteY4" fmla="*/ 0 h 727363"/>
              <a:gd name="connsiteX0" fmla="*/ 0 w 9155759"/>
              <a:gd name="connsiteY0" fmla="*/ 0 h 927253"/>
              <a:gd name="connsiteX1" fmla="*/ 9144000 w 9155759"/>
              <a:gd name="connsiteY1" fmla="*/ 0 h 927253"/>
              <a:gd name="connsiteX2" fmla="*/ 9155759 w 9155759"/>
              <a:gd name="connsiteY2" fmla="*/ 927253 h 927253"/>
              <a:gd name="connsiteX3" fmla="*/ 0 w 9155759"/>
              <a:gd name="connsiteY3" fmla="*/ 727363 h 927253"/>
              <a:gd name="connsiteX4" fmla="*/ 0 w 9155759"/>
              <a:gd name="connsiteY4" fmla="*/ 0 h 927253"/>
              <a:gd name="connsiteX0" fmla="*/ 0 w 9155759"/>
              <a:gd name="connsiteY0" fmla="*/ 0 h 936540"/>
              <a:gd name="connsiteX1" fmla="*/ 9144000 w 9155759"/>
              <a:gd name="connsiteY1" fmla="*/ 0 h 936540"/>
              <a:gd name="connsiteX2" fmla="*/ 9155759 w 9155759"/>
              <a:gd name="connsiteY2" fmla="*/ 927253 h 936540"/>
              <a:gd name="connsiteX3" fmla="*/ 29883 w 9155759"/>
              <a:gd name="connsiteY3" fmla="*/ 936540 h 936540"/>
              <a:gd name="connsiteX4" fmla="*/ 0 w 9155759"/>
              <a:gd name="connsiteY4" fmla="*/ 0 h 936540"/>
              <a:gd name="connsiteX0" fmla="*/ 0 w 9170700"/>
              <a:gd name="connsiteY0" fmla="*/ 0 h 936540"/>
              <a:gd name="connsiteX1" fmla="*/ 9144000 w 9170700"/>
              <a:gd name="connsiteY1" fmla="*/ 0 h 936540"/>
              <a:gd name="connsiteX2" fmla="*/ 9170700 w 9170700"/>
              <a:gd name="connsiteY2" fmla="*/ 747959 h 936540"/>
              <a:gd name="connsiteX3" fmla="*/ 29883 w 9170700"/>
              <a:gd name="connsiteY3" fmla="*/ 936540 h 936540"/>
              <a:gd name="connsiteX4" fmla="*/ 0 w 9170700"/>
              <a:gd name="connsiteY4" fmla="*/ 0 h 936540"/>
              <a:gd name="connsiteX0" fmla="*/ 44823 w 9215523"/>
              <a:gd name="connsiteY0" fmla="*/ 0 h 1041128"/>
              <a:gd name="connsiteX1" fmla="*/ 9188823 w 9215523"/>
              <a:gd name="connsiteY1" fmla="*/ 0 h 1041128"/>
              <a:gd name="connsiteX2" fmla="*/ 9215523 w 9215523"/>
              <a:gd name="connsiteY2" fmla="*/ 747959 h 1041128"/>
              <a:gd name="connsiteX3" fmla="*/ 0 w 9215523"/>
              <a:gd name="connsiteY3" fmla="*/ 1041128 h 1041128"/>
              <a:gd name="connsiteX4" fmla="*/ 44823 w 9215523"/>
              <a:gd name="connsiteY4" fmla="*/ 0 h 1041128"/>
              <a:gd name="connsiteX0" fmla="*/ 0 w 9170700"/>
              <a:gd name="connsiteY0" fmla="*/ 0 h 921599"/>
              <a:gd name="connsiteX1" fmla="*/ 9144000 w 9170700"/>
              <a:gd name="connsiteY1" fmla="*/ 0 h 921599"/>
              <a:gd name="connsiteX2" fmla="*/ 9170700 w 9170700"/>
              <a:gd name="connsiteY2" fmla="*/ 747959 h 921599"/>
              <a:gd name="connsiteX3" fmla="*/ 14942 w 9170700"/>
              <a:gd name="connsiteY3" fmla="*/ 921599 h 921599"/>
              <a:gd name="connsiteX4" fmla="*/ 0 w 9170700"/>
              <a:gd name="connsiteY4" fmla="*/ 0 h 921599"/>
              <a:gd name="connsiteX0" fmla="*/ 0 w 9170700"/>
              <a:gd name="connsiteY0" fmla="*/ 0 h 891717"/>
              <a:gd name="connsiteX1" fmla="*/ 9144000 w 9170700"/>
              <a:gd name="connsiteY1" fmla="*/ 0 h 891717"/>
              <a:gd name="connsiteX2" fmla="*/ 9170700 w 9170700"/>
              <a:gd name="connsiteY2" fmla="*/ 747959 h 891717"/>
              <a:gd name="connsiteX3" fmla="*/ 1 w 9170700"/>
              <a:gd name="connsiteY3" fmla="*/ 891717 h 891717"/>
              <a:gd name="connsiteX4" fmla="*/ 0 w 9170700"/>
              <a:gd name="connsiteY4" fmla="*/ 0 h 891717"/>
              <a:gd name="connsiteX0" fmla="*/ 0 w 9170700"/>
              <a:gd name="connsiteY0" fmla="*/ 0 h 891717"/>
              <a:gd name="connsiteX1" fmla="*/ 9144000 w 9170700"/>
              <a:gd name="connsiteY1" fmla="*/ 0 h 891717"/>
              <a:gd name="connsiteX2" fmla="*/ 9170700 w 9170700"/>
              <a:gd name="connsiteY2" fmla="*/ 628429 h 891717"/>
              <a:gd name="connsiteX3" fmla="*/ 1 w 9170700"/>
              <a:gd name="connsiteY3" fmla="*/ 891717 h 891717"/>
              <a:gd name="connsiteX4" fmla="*/ 0 w 9170700"/>
              <a:gd name="connsiteY4" fmla="*/ 0 h 891717"/>
              <a:gd name="connsiteX0" fmla="*/ 0 w 9170700"/>
              <a:gd name="connsiteY0" fmla="*/ 0 h 996305"/>
              <a:gd name="connsiteX1" fmla="*/ 9144000 w 9170700"/>
              <a:gd name="connsiteY1" fmla="*/ 0 h 996305"/>
              <a:gd name="connsiteX2" fmla="*/ 9170700 w 9170700"/>
              <a:gd name="connsiteY2" fmla="*/ 628429 h 996305"/>
              <a:gd name="connsiteX3" fmla="*/ 1 w 9170700"/>
              <a:gd name="connsiteY3" fmla="*/ 996305 h 996305"/>
              <a:gd name="connsiteX4" fmla="*/ 0 w 9170700"/>
              <a:gd name="connsiteY4" fmla="*/ 0 h 996305"/>
              <a:gd name="connsiteX0" fmla="*/ 0 w 9170700"/>
              <a:gd name="connsiteY0" fmla="*/ 0 h 996305"/>
              <a:gd name="connsiteX1" fmla="*/ 9144000 w 9170700"/>
              <a:gd name="connsiteY1" fmla="*/ 0 h 996305"/>
              <a:gd name="connsiteX2" fmla="*/ 9170700 w 9170700"/>
              <a:gd name="connsiteY2" fmla="*/ 553724 h 996305"/>
              <a:gd name="connsiteX3" fmla="*/ 1 w 9170700"/>
              <a:gd name="connsiteY3" fmla="*/ 996305 h 996305"/>
              <a:gd name="connsiteX4" fmla="*/ 0 w 9170700"/>
              <a:gd name="connsiteY4" fmla="*/ 0 h 996305"/>
              <a:gd name="connsiteX0" fmla="*/ 0 w 9144000"/>
              <a:gd name="connsiteY0" fmla="*/ 0 h 996305"/>
              <a:gd name="connsiteX1" fmla="*/ 9144000 w 9144000"/>
              <a:gd name="connsiteY1" fmla="*/ 0 h 996305"/>
              <a:gd name="connsiteX2" fmla="*/ 9132600 w 9144000"/>
              <a:gd name="connsiteY2" fmla="*/ 566424 h 996305"/>
              <a:gd name="connsiteX3" fmla="*/ 1 w 9144000"/>
              <a:gd name="connsiteY3" fmla="*/ 996305 h 996305"/>
              <a:gd name="connsiteX4" fmla="*/ 0 w 9144000"/>
              <a:gd name="connsiteY4" fmla="*/ 0 h 996305"/>
              <a:gd name="connsiteX0" fmla="*/ 0 w 9145300"/>
              <a:gd name="connsiteY0" fmla="*/ 0 h 996305"/>
              <a:gd name="connsiteX1" fmla="*/ 9144000 w 9145300"/>
              <a:gd name="connsiteY1" fmla="*/ 0 h 996305"/>
              <a:gd name="connsiteX2" fmla="*/ 9145300 w 9145300"/>
              <a:gd name="connsiteY2" fmla="*/ 566424 h 996305"/>
              <a:gd name="connsiteX3" fmla="*/ 1 w 9145300"/>
              <a:gd name="connsiteY3" fmla="*/ 996305 h 996305"/>
              <a:gd name="connsiteX4" fmla="*/ 0 w 9145300"/>
              <a:gd name="connsiteY4" fmla="*/ 0 h 99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300" h="996305">
                <a:moveTo>
                  <a:pt x="0" y="0"/>
                </a:moveTo>
                <a:lnTo>
                  <a:pt x="9144000" y="0"/>
                </a:lnTo>
                <a:cubicBezTo>
                  <a:pt x="9144433" y="188808"/>
                  <a:pt x="9144867" y="377616"/>
                  <a:pt x="9145300" y="566424"/>
                </a:cubicBezTo>
                <a:lnTo>
                  <a:pt x="1" y="996305"/>
                </a:lnTo>
                <a:cubicBezTo>
                  <a:pt x="1" y="699066"/>
                  <a:pt x="0" y="297239"/>
                  <a:pt x="0" y="0"/>
                </a:cubicBez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UVA_Primary_whit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1" y="277922"/>
            <a:ext cx="1877883" cy="34719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nd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r="15387" b="-16499"/>
          <a:stretch/>
        </p:blipFill>
        <p:spPr>
          <a:xfrm>
            <a:off x="-1" y="0"/>
            <a:ext cx="12207161" cy="7569200"/>
          </a:xfrm>
          <a:prstGeom prst="rect">
            <a:avLst/>
          </a:prstGeom>
        </p:spPr>
      </p:pic>
      <p:pic>
        <p:nvPicPr>
          <p:cNvPr id="8" name="Picture 7" descr="ground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r="10121" b="-16499"/>
          <a:stretch/>
        </p:blipFill>
        <p:spPr>
          <a:xfrm>
            <a:off x="-19614" y="457200"/>
            <a:ext cx="12211615" cy="6974051"/>
          </a:xfrm>
          <a:prstGeom prst="rect">
            <a:avLst/>
          </a:prstGeom>
        </p:spPr>
      </p:pic>
      <p:sp>
        <p:nvSpPr>
          <p:cNvPr id="9" name="Rectangle 3"/>
          <p:cNvSpPr/>
          <p:nvPr/>
        </p:nvSpPr>
        <p:spPr>
          <a:xfrm>
            <a:off x="-19614" y="5978148"/>
            <a:ext cx="12226775" cy="936363"/>
          </a:xfrm>
          <a:custGeom>
            <a:avLst/>
            <a:gdLst>
              <a:gd name="connsiteX0" fmla="*/ 0 w 9144000"/>
              <a:gd name="connsiteY0" fmla="*/ 0 h 854363"/>
              <a:gd name="connsiteX1" fmla="*/ 9144000 w 9144000"/>
              <a:gd name="connsiteY1" fmla="*/ 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82100"/>
              <a:gd name="connsiteY0" fmla="*/ 0 h 854363"/>
              <a:gd name="connsiteX1" fmla="*/ 9182100 w 9182100"/>
              <a:gd name="connsiteY1" fmla="*/ 342900 h 854363"/>
              <a:gd name="connsiteX2" fmla="*/ 9144000 w 9182100"/>
              <a:gd name="connsiteY2" fmla="*/ 854363 h 854363"/>
              <a:gd name="connsiteX3" fmla="*/ 0 w 9182100"/>
              <a:gd name="connsiteY3" fmla="*/ 854363 h 854363"/>
              <a:gd name="connsiteX4" fmla="*/ 0 w 9182100"/>
              <a:gd name="connsiteY4" fmla="*/ 0 h 854363"/>
              <a:gd name="connsiteX0" fmla="*/ 0 w 9144000"/>
              <a:gd name="connsiteY0" fmla="*/ 0 h 854363"/>
              <a:gd name="connsiteX1" fmla="*/ 9104113 w 9144000"/>
              <a:gd name="connsiteY1" fmla="*/ 34290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48677"/>
              <a:gd name="connsiteY0" fmla="*/ 0 h 854363"/>
              <a:gd name="connsiteX1" fmla="*/ 9148677 w 9148677"/>
              <a:gd name="connsiteY1" fmla="*/ 220361 h 854363"/>
              <a:gd name="connsiteX2" fmla="*/ 9144000 w 9148677"/>
              <a:gd name="connsiteY2" fmla="*/ 854363 h 854363"/>
              <a:gd name="connsiteX3" fmla="*/ 0 w 9148677"/>
              <a:gd name="connsiteY3" fmla="*/ 854363 h 854363"/>
              <a:gd name="connsiteX4" fmla="*/ 0 w 9148677"/>
              <a:gd name="connsiteY4" fmla="*/ 0 h 854363"/>
              <a:gd name="connsiteX0" fmla="*/ 0 w 9155141"/>
              <a:gd name="connsiteY0" fmla="*/ 0 h 887783"/>
              <a:gd name="connsiteX1" fmla="*/ 9148677 w 9155141"/>
              <a:gd name="connsiteY1" fmla="*/ 220361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0 w 9155141"/>
              <a:gd name="connsiteY0" fmla="*/ 0 h 887783"/>
              <a:gd name="connsiteX1" fmla="*/ 9148677 w 9155141"/>
              <a:gd name="connsiteY1" fmla="*/ 26126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29883 w 9155141"/>
              <a:gd name="connsiteY0" fmla="*/ 257757 h 861657"/>
              <a:gd name="connsiteX1" fmla="*/ 9148677 w 9155141"/>
              <a:gd name="connsiteY1" fmla="*/ 0 h 861657"/>
              <a:gd name="connsiteX2" fmla="*/ 9155141 w 9155141"/>
              <a:gd name="connsiteY2" fmla="*/ 861657 h 861657"/>
              <a:gd name="connsiteX3" fmla="*/ 0 w 9155141"/>
              <a:gd name="connsiteY3" fmla="*/ 828237 h 861657"/>
              <a:gd name="connsiteX4" fmla="*/ 29883 w 9155141"/>
              <a:gd name="connsiteY4" fmla="*/ 257757 h 861657"/>
              <a:gd name="connsiteX0" fmla="*/ 29883 w 9155141"/>
              <a:gd name="connsiteY0" fmla="*/ 332463 h 936363"/>
              <a:gd name="connsiteX1" fmla="*/ 9148677 w 9155141"/>
              <a:gd name="connsiteY1" fmla="*/ 0 h 936363"/>
              <a:gd name="connsiteX2" fmla="*/ 9155141 w 9155141"/>
              <a:gd name="connsiteY2" fmla="*/ 936363 h 936363"/>
              <a:gd name="connsiteX3" fmla="*/ 0 w 9155141"/>
              <a:gd name="connsiteY3" fmla="*/ 902943 h 936363"/>
              <a:gd name="connsiteX4" fmla="*/ 29883 w 9155141"/>
              <a:gd name="connsiteY4" fmla="*/ 332463 h 936363"/>
              <a:gd name="connsiteX0" fmla="*/ 0 w 9170081"/>
              <a:gd name="connsiteY0" fmla="*/ 2726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272698 h 936363"/>
              <a:gd name="connsiteX0" fmla="*/ 0 w 9170081"/>
              <a:gd name="connsiteY0" fmla="*/ 3742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374298 h 93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081" h="936363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6"/>
          <p:cNvSpPr/>
          <p:nvPr/>
        </p:nvSpPr>
        <p:spPr>
          <a:xfrm>
            <a:off x="-3507" y="1"/>
            <a:ext cx="12193733" cy="996305"/>
          </a:xfrm>
          <a:custGeom>
            <a:avLst/>
            <a:gdLst>
              <a:gd name="connsiteX0" fmla="*/ 0 w 9144000"/>
              <a:gd name="connsiteY0" fmla="*/ 0 h 727363"/>
              <a:gd name="connsiteX1" fmla="*/ 9144000 w 9144000"/>
              <a:gd name="connsiteY1" fmla="*/ 0 h 727363"/>
              <a:gd name="connsiteX2" fmla="*/ 9144000 w 9144000"/>
              <a:gd name="connsiteY2" fmla="*/ 727363 h 727363"/>
              <a:gd name="connsiteX3" fmla="*/ 0 w 9144000"/>
              <a:gd name="connsiteY3" fmla="*/ 727363 h 727363"/>
              <a:gd name="connsiteX4" fmla="*/ 0 w 9144000"/>
              <a:gd name="connsiteY4" fmla="*/ 0 h 727363"/>
              <a:gd name="connsiteX0" fmla="*/ 0 w 9155759"/>
              <a:gd name="connsiteY0" fmla="*/ 0 h 927253"/>
              <a:gd name="connsiteX1" fmla="*/ 9144000 w 9155759"/>
              <a:gd name="connsiteY1" fmla="*/ 0 h 927253"/>
              <a:gd name="connsiteX2" fmla="*/ 9155759 w 9155759"/>
              <a:gd name="connsiteY2" fmla="*/ 927253 h 927253"/>
              <a:gd name="connsiteX3" fmla="*/ 0 w 9155759"/>
              <a:gd name="connsiteY3" fmla="*/ 727363 h 927253"/>
              <a:gd name="connsiteX4" fmla="*/ 0 w 9155759"/>
              <a:gd name="connsiteY4" fmla="*/ 0 h 927253"/>
              <a:gd name="connsiteX0" fmla="*/ 0 w 9155759"/>
              <a:gd name="connsiteY0" fmla="*/ 0 h 936540"/>
              <a:gd name="connsiteX1" fmla="*/ 9144000 w 9155759"/>
              <a:gd name="connsiteY1" fmla="*/ 0 h 936540"/>
              <a:gd name="connsiteX2" fmla="*/ 9155759 w 9155759"/>
              <a:gd name="connsiteY2" fmla="*/ 927253 h 936540"/>
              <a:gd name="connsiteX3" fmla="*/ 29883 w 9155759"/>
              <a:gd name="connsiteY3" fmla="*/ 936540 h 936540"/>
              <a:gd name="connsiteX4" fmla="*/ 0 w 9155759"/>
              <a:gd name="connsiteY4" fmla="*/ 0 h 936540"/>
              <a:gd name="connsiteX0" fmla="*/ 0 w 9170700"/>
              <a:gd name="connsiteY0" fmla="*/ 0 h 936540"/>
              <a:gd name="connsiteX1" fmla="*/ 9144000 w 9170700"/>
              <a:gd name="connsiteY1" fmla="*/ 0 h 936540"/>
              <a:gd name="connsiteX2" fmla="*/ 9170700 w 9170700"/>
              <a:gd name="connsiteY2" fmla="*/ 747959 h 936540"/>
              <a:gd name="connsiteX3" fmla="*/ 29883 w 9170700"/>
              <a:gd name="connsiteY3" fmla="*/ 936540 h 936540"/>
              <a:gd name="connsiteX4" fmla="*/ 0 w 9170700"/>
              <a:gd name="connsiteY4" fmla="*/ 0 h 936540"/>
              <a:gd name="connsiteX0" fmla="*/ 44823 w 9215523"/>
              <a:gd name="connsiteY0" fmla="*/ 0 h 1041128"/>
              <a:gd name="connsiteX1" fmla="*/ 9188823 w 9215523"/>
              <a:gd name="connsiteY1" fmla="*/ 0 h 1041128"/>
              <a:gd name="connsiteX2" fmla="*/ 9215523 w 9215523"/>
              <a:gd name="connsiteY2" fmla="*/ 747959 h 1041128"/>
              <a:gd name="connsiteX3" fmla="*/ 0 w 9215523"/>
              <a:gd name="connsiteY3" fmla="*/ 1041128 h 1041128"/>
              <a:gd name="connsiteX4" fmla="*/ 44823 w 9215523"/>
              <a:gd name="connsiteY4" fmla="*/ 0 h 1041128"/>
              <a:gd name="connsiteX0" fmla="*/ 0 w 9170700"/>
              <a:gd name="connsiteY0" fmla="*/ 0 h 921599"/>
              <a:gd name="connsiteX1" fmla="*/ 9144000 w 9170700"/>
              <a:gd name="connsiteY1" fmla="*/ 0 h 921599"/>
              <a:gd name="connsiteX2" fmla="*/ 9170700 w 9170700"/>
              <a:gd name="connsiteY2" fmla="*/ 747959 h 921599"/>
              <a:gd name="connsiteX3" fmla="*/ 14942 w 9170700"/>
              <a:gd name="connsiteY3" fmla="*/ 921599 h 921599"/>
              <a:gd name="connsiteX4" fmla="*/ 0 w 9170700"/>
              <a:gd name="connsiteY4" fmla="*/ 0 h 921599"/>
              <a:gd name="connsiteX0" fmla="*/ 0 w 9170700"/>
              <a:gd name="connsiteY0" fmla="*/ 0 h 891717"/>
              <a:gd name="connsiteX1" fmla="*/ 9144000 w 9170700"/>
              <a:gd name="connsiteY1" fmla="*/ 0 h 891717"/>
              <a:gd name="connsiteX2" fmla="*/ 9170700 w 9170700"/>
              <a:gd name="connsiteY2" fmla="*/ 747959 h 891717"/>
              <a:gd name="connsiteX3" fmla="*/ 1 w 9170700"/>
              <a:gd name="connsiteY3" fmla="*/ 891717 h 891717"/>
              <a:gd name="connsiteX4" fmla="*/ 0 w 9170700"/>
              <a:gd name="connsiteY4" fmla="*/ 0 h 891717"/>
              <a:gd name="connsiteX0" fmla="*/ 0 w 9170700"/>
              <a:gd name="connsiteY0" fmla="*/ 0 h 891717"/>
              <a:gd name="connsiteX1" fmla="*/ 9144000 w 9170700"/>
              <a:gd name="connsiteY1" fmla="*/ 0 h 891717"/>
              <a:gd name="connsiteX2" fmla="*/ 9170700 w 9170700"/>
              <a:gd name="connsiteY2" fmla="*/ 628429 h 891717"/>
              <a:gd name="connsiteX3" fmla="*/ 1 w 9170700"/>
              <a:gd name="connsiteY3" fmla="*/ 891717 h 891717"/>
              <a:gd name="connsiteX4" fmla="*/ 0 w 9170700"/>
              <a:gd name="connsiteY4" fmla="*/ 0 h 891717"/>
              <a:gd name="connsiteX0" fmla="*/ 0 w 9170700"/>
              <a:gd name="connsiteY0" fmla="*/ 0 h 996305"/>
              <a:gd name="connsiteX1" fmla="*/ 9144000 w 9170700"/>
              <a:gd name="connsiteY1" fmla="*/ 0 h 996305"/>
              <a:gd name="connsiteX2" fmla="*/ 9170700 w 9170700"/>
              <a:gd name="connsiteY2" fmla="*/ 628429 h 996305"/>
              <a:gd name="connsiteX3" fmla="*/ 1 w 9170700"/>
              <a:gd name="connsiteY3" fmla="*/ 996305 h 996305"/>
              <a:gd name="connsiteX4" fmla="*/ 0 w 9170700"/>
              <a:gd name="connsiteY4" fmla="*/ 0 h 996305"/>
              <a:gd name="connsiteX0" fmla="*/ 0 w 9170700"/>
              <a:gd name="connsiteY0" fmla="*/ 0 h 996305"/>
              <a:gd name="connsiteX1" fmla="*/ 9144000 w 9170700"/>
              <a:gd name="connsiteY1" fmla="*/ 0 h 996305"/>
              <a:gd name="connsiteX2" fmla="*/ 9170700 w 9170700"/>
              <a:gd name="connsiteY2" fmla="*/ 553724 h 996305"/>
              <a:gd name="connsiteX3" fmla="*/ 1 w 9170700"/>
              <a:gd name="connsiteY3" fmla="*/ 996305 h 996305"/>
              <a:gd name="connsiteX4" fmla="*/ 0 w 9170700"/>
              <a:gd name="connsiteY4" fmla="*/ 0 h 996305"/>
              <a:gd name="connsiteX0" fmla="*/ 0 w 9144000"/>
              <a:gd name="connsiteY0" fmla="*/ 0 h 996305"/>
              <a:gd name="connsiteX1" fmla="*/ 9144000 w 9144000"/>
              <a:gd name="connsiteY1" fmla="*/ 0 h 996305"/>
              <a:gd name="connsiteX2" fmla="*/ 9132600 w 9144000"/>
              <a:gd name="connsiteY2" fmla="*/ 566424 h 996305"/>
              <a:gd name="connsiteX3" fmla="*/ 1 w 9144000"/>
              <a:gd name="connsiteY3" fmla="*/ 996305 h 996305"/>
              <a:gd name="connsiteX4" fmla="*/ 0 w 9144000"/>
              <a:gd name="connsiteY4" fmla="*/ 0 h 996305"/>
              <a:gd name="connsiteX0" fmla="*/ 0 w 9145300"/>
              <a:gd name="connsiteY0" fmla="*/ 0 h 996305"/>
              <a:gd name="connsiteX1" fmla="*/ 9144000 w 9145300"/>
              <a:gd name="connsiteY1" fmla="*/ 0 h 996305"/>
              <a:gd name="connsiteX2" fmla="*/ 9145300 w 9145300"/>
              <a:gd name="connsiteY2" fmla="*/ 566424 h 996305"/>
              <a:gd name="connsiteX3" fmla="*/ 1 w 9145300"/>
              <a:gd name="connsiteY3" fmla="*/ 996305 h 996305"/>
              <a:gd name="connsiteX4" fmla="*/ 0 w 9145300"/>
              <a:gd name="connsiteY4" fmla="*/ 0 h 99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300" h="996305">
                <a:moveTo>
                  <a:pt x="0" y="0"/>
                </a:moveTo>
                <a:lnTo>
                  <a:pt x="9144000" y="0"/>
                </a:lnTo>
                <a:cubicBezTo>
                  <a:pt x="9144433" y="188808"/>
                  <a:pt x="9144867" y="377616"/>
                  <a:pt x="9145300" y="566424"/>
                </a:cubicBezTo>
                <a:lnTo>
                  <a:pt x="1" y="996305"/>
                </a:lnTo>
                <a:cubicBezTo>
                  <a:pt x="1" y="699066"/>
                  <a:pt x="0" y="297239"/>
                  <a:pt x="0" y="0"/>
                </a:cubicBez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UVA_Primary_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7" y="277922"/>
            <a:ext cx="1877883" cy="3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0000"/>
            <a:lum/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83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68085" y="1179719"/>
            <a:ext cx="305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Data Cleaning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2228" y="414085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DSPG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Let’s count the number of missing values for Monthly </a:t>
            </a:r>
            <a:r>
              <a:rPr lang="en-US" dirty="0"/>
              <a:t>C</a:t>
            </a:r>
            <a:r>
              <a:rPr lang="en-US" dirty="0" smtClean="0"/>
              <a:t>harges variable.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3590"/>
          <a:stretch/>
        </p:blipFill>
        <p:spPr>
          <a:xfrm>
            <a:off x="2628900" y="2519362"/>
            <a:ext cx="6934200" cy="17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193" y="1998950"/>
            <a:ext cx="9796679" cy="37339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Identify and replace missing values in Monthly Charges variable with the median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774" y="2178018"/>
            <a:ext cx="2384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Mutate does not save data, only displays it</a:t>
            </a:r>
          </a:p>
          <a:p>
            <a:endParaRPr lang="en-US" sz="1600" dirty="0"/>
          </a:p>
          <a:p>
            <a:r>
              <a:rPr lang="en-US" sz="1600" dirty="0" smtClean="0"/>
              <a:t>To save: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ata1 &lt;- *code* 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401987" y="3782432"/>
            <a:ext cx="537612" cy="266509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01987" y="4626628"/>
            <a:ext cx="537612" cy="266509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01987" y="5024316"/>
            <a:ext cx="537612" cy="266509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Let’s look at the Total Charges variable.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1" y="5037164"/>
            <a:ext cx="11935759" cy="929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505966" y="5680787"/>
            <a:ext cx="643297" cy="353813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207004"/>
              </p:ext>
            </p:extLst>
          </p:nvPr>
        </p:nvGraphicFramePr>
        <p:xfrm>
          <a:off x="1028700" y="1833563"/>
          <a:ext cx="10136188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Worksheet" r:id="rId5" imgW="6505603" imgH="1995501" progId="Excel.Sheet.12">
                  <p:embed/>
                </p:oleObj>
              </mc:Choice>
              <mc:Fallback>
                <p:oleObj name="Worksheet" r:id="rId5" imgW="6505603" imgH="1995501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700" y="1833563"/>
                        <a:ext cx="10136188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9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94" y="1901072"/>
            <a:ext cx="10318805" cy="41682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Let’s look at the Total Charges variable.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56276" y="5762097"/>
            <a:ext cx="477876" cy="269505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22601" y="5762097"/>
            <a:ext cx="477876" cy="269505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85528" y="5772783"/>
            <a:ext cx="477876" cy="269505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Variable Type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Total Charges variable looks to be a character type, should be numeric before imputing missing data.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22" y="2311225"/>
            <a:ext cx="3990975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22" y="3480890"/>
            <a:ext cx="7600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69" y="2248460"/>
            <a:ext cx="9468233" cy="367704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Total Charges variable looks to be a character type, should be numeric before imputing missing data.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75507" y="4015647"/>
            <a:ext cx="716815" cy="266509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75507" y="4640567"/>
            <a:ext cx="716815" cy="266509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75506" y="5256296"/>
            <a:ext cx="716815" cy="266509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Let’s look at the Payment Method variable.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75496" y="5049653"/>
            <a:ext cx="11967488" cy="757848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64271"/>
              </p:ext>
            </p:extLst>
          </p:nvPr>
        </p:nvGraphicFramePr>
        <p:xfrm>
          <a:off x="1028700" y="1833563"/>
          <a:ext cx="10136188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Worksheet" r:id="rId5" imgW="6505603" imgH="1995501" progId="Excel.Sheet.12">
                  <p:embed/>
                </p:oleObj>
              </mc:Choice>
              <mc:Fallback>
                <p:oleObj name="Worksheet" r:id="rId5" imgW="6505603" imgH="19955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700" y="1833563"/>
                        <a:ext cx="10136188" cy="310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3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Let’s look at the Payment Method variable.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3" y="1848699"/>
            <a:ext cx="11093514" cy="40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5" y="2157433"/>
            <a:ext cx="10644211" cy="36575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Since Payment Method is a character variable, we cannot impute a median but can replace NAs with a string value.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06874" y="5120335"/>
            <a:ext cx="1437459" cy="269505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06873" y="4651644"/>
            <a:ext cx="1437459" cy="269505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06872" y="3953081"/>
            <a:ext cx="1437459" cy="269505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Removing Extra Spaces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There are extra spaces in the Gender variable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870140"/>
              </p:ext>
            </p:extLst>
          </p:nvPr>
        </p:nvGraphicFramePr>
        <p:xfrm>
          <a:off x="1028700" y="1833563"/>
          <a:ext cx="10136188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Worksheet" r:id="rId4" imgW="6505603" imgH="1995501" progId="Excel.Sheet.12">
                  <p:embed/>
                </p:oleObj>
              </mc:Choice>
              <mc:Fallback>
                <p:oleObj name="Worksheet" r:id="rId4" imgW="6505603" imgH="19955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700" y="1833563"/>
                        <a:ext cx="10136188" cy="310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6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269663"/>
            <a:ext cx="12192000" cy="4572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216" y="1027422"/>
            <a:ext cx="9263568" cy="4013200"/>
          </a:xfrm>
        </p:spPr>
        <p:txBody>
          <a:bodyPr/>
          <a:lstStyle/>
          <a:p>
            <a:r>
              <a:rPr lang="en-US" dirty="0"/>
              <a:t>Data cleaning refers to the process of either fixing or removing data in a data source that is incorrect, incomplete, improperly formatted, or duplicated.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298812" y="2114167"/>
            <a:ext cx="4076700" cy="3695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7" y="1808000"/>
            <a:ext cx="8093390" cy="415168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27236" y="3487522"/>
            <a:ext cx="1484177" cy="1373962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89" y="-190313"/>
            <a:ext cx="2793651" cy="30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Removing Extra Spaces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str_trim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dirty="0" smtClean="0"/>
              <a:t> package which removes extra white space before and after a string data entry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093"/>
          <a:stretch/>
        </p:blipFill>
        <p:spPr>
          <a:xfrm>
            <a:off x="855312" y="2232911"/>
            <a:ext cx="10481377" cy="3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Recoding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Need to standardize coding of Gender values and treat it as a factor.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974"/>
          <a:stretch/>
        </p:blipFill>
        <p:spPr>
          <a:xfrm>
            <a:off x="1064132" y="1915655"/>
            <a:ext cx="10063737" cy="38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Standardized Time/Date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Need to standardize coding of Customer Since date values into Year-Month-Day.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56188"/>
              </p:ext>
            </p:extLst>
          </p:nvPr>
        </p:nvGraphicFramePr>
        <p:xfrm>
          <a:off x="1027113" y="1929388"/>
          <a:ext cx="10136187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Worksheet" r:id="rId4" imgW="6505603" imgH="1995501" progId="Excel.Sheet.12">
                  <p:embed/>
                </p:oleObj>
              </mc:Choice>
              <mc:Fallback>
                <p:oleObj name="Worksheet" r:id="rId4" imgW="6505603" imgH="199550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113" y="1929388"/>
                        <a:ext cx="10136187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9376" y="5309463"/>
            <a:ext cx="507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Desired Format: Year-Month-Day (e.g., 2019-06-24)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Standardized Time/Date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Need to standardize coding of Customer Since date values into Year-Month-Day.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2" y="1778871"/>
            <a:ext cx="10713256" cy="4355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22794" y="4312362"/>
            <a:ext cx="2781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 date is a day stored as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the number of days since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1970-01-01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as.numeric(</a:t>
            </a:r>
            <a:r>
              <a:rPr lang="en-US" sz="1400" dirty="0" err="1">
                <a:solidFill>
                  <a:srgbClr val="FF0000"/>
                </a:solidFill>
              </a:rPr>
              <a:t>as_date</a:t>
            </a:r>
            <a:r>
              <a:rPr lang="en-US" sz="1400" dirty="0">
                <a:solidFill>
                  <a:srgbClr val="FF0000"/>
                </a:solidFill>
              </a:rPr>
              <a:t>("2017-07-17</a:t>
            </a:r>
            <a:r>
              <a:rPr lang="en-US" sz="1400" dirty="0" smtClean="0">
                <a:solidFill>
                  <a:srgbClr val="FF0000"/>
                </a:solidFill>
              </a:rPr>
              <a:t>"))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## 17364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Outlier/Input Error Detection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  <a:r>
              <a:rPr lang="en-US" dirty="0" smtClean="0"/>
              <a:t>function to look for outliers.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22028"/>
              </p:ext>
            </p:extLst>
          </p:nvPr>
        </p:nvGraphicFramePr>
        <p:xfrm>
          <a:off x="1027113" y="1883438"/>
          <a:ext cx="10136187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Worksheet" r:id="rId4" imgW="6505603" imgH="1995501" progId="Excel.Sheet.12">
                  <p:embed/>
                </p:oleObj>
              </mc:Choice>
              <mc:Fallback>
                <p:oleObj name="Worksheet" r:id="rId4" imgW="6505603" imgH="199550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113" y="1883438"/>
                        <a:ext cx="10136187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6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Outlier/Input Error Detection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  <a:r>
              <a:rPr lang="en-US" dirty="0" smtClean="0"/>
              <a:t>function to look for outliers.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728"/>
          <a:stretch/>
        </p:blipFill>
        <p:spPr>
          <a:xfrm>
            <a:off x="271298" y="1911802"/>
            <a:ext cx="11649404" cy="142415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298" y="3515784"/>
            <a:ext cx="237885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(data1$NetworkPerf)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boxplot(data1$NetworkPerf)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90" y="3512527"/>
            <a:ext cx="2295381" cy="2849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900" y="3512527"/>
            <a:ext cx="2329901" cy="28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Outlier/Input Error Detection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7583" y="1416851"/>
            <a:ext cx="10609943" cy="401320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en-US" dirty="0" smtClean="0"/>
              <a:t>function to look for outliers.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648" y="1927587"/>
            <a:ext cx="24638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library(psych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describe(data1)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describe.by(data1, "Gender"))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31" y="1837490"/>
            <a:ext cx="8405655" cy="42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 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50046" y="1408805"/>
            <a:ext cx="10491908" cy="4013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</a:rPr>
              <a:t>Numeric - </a:t>
            </a:r>
            <a:r>
              <a:rPr lang="en-US" dirty="0" smtClean="0">
                <a:latin typeface="Times New Roman" panose="02020603050405020304" pitchFamily="18" charset="0"/>
              </a:rPr>
              <a:t>Numeric </a:t>
            </a:r>
            <a:r>
              <a:rPr lang="en-US" dirty="0">
                <a:latin typeface="Times New Roman" panose="02020603050405020304" pitchFamily="18" charset="0"/>
              </a:rPr>
              <a:t>data (approximations of the real </a:t>
            </a:r>
            <a:r>
              <a:rPr lang="en-US" dirty="0" smtClean="0">
                <a:latin typeface="Times New Roman" panose="02020603050405020304" pitchFamily="18" charset="0"/>
              </a:rPr>
              <a:t>numbers; e.g., 1, 0.6667)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</a:rPr>
              <a:t>Integer - </a:t>
            </a:r>
            <a:r>
              <a:rPr lang="en-US" dirty="0" smtClean="0">
                <a:latin typeface="Times New Roman" panose="02020603050405020304" pitchFamily="18" charset="0"/>
              </a:rPr>
              <a:t>Integer </a:t>
            </a:r>
            <a:r>
              <a:rPr lang="en-US" dirty="0">
                <a:latin typeface="Times New Roman" panose="02020603050405020304" pitchFamily="18" charset="0"/>
              </a:rPr>
              <a:t>data (whole </a:t>
            </a:r>
            <a:r>
              <a:rPr lang="en-US" dirty="0" smtClean="0">
                <a:latin typeface="Times New Roman" panose="02020603050405020304" pitchFamily="18" charset="0"/>
              </a:rPr>
              <a:t>numbers; e.g., 2, 5)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</a:rPr>
              <a:t>Factor - </a:t>
            </a:r>
            <a:r>
              <a:rPr lang="en-US" dirty="0" smtClean="0">
                <a:latin typeface="Times New Roman" panose="02020603050405020304" pitchFamily="18" charset="0"/>
              </a:rPr>
              <a:t>Categorical </a:t>
            </a:r>
            <a:r>
              <a:rPr lang="en-US" dirty="0">
                <a:latin typeface="Times New Roman" panose="02020603050405020304" pitchFamily="18" charset="0"/>
              </a:rPr>
              <a:t>data (simple </a:t>
            </a:r>
            <a:r>
              <a:rPr lang="en-US" dirty="0" smtClean="0">
                <a:latin typeface="Times New Roman" panose="02020603050405020304" pitchFamily="18" charset="0"/>
              </a:rPr>
              <a:t>classifications; male, female)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</a:rPr>
              <a:t>Ordered - </a:t>
            </a:r>
            <a:r>
              <a:rPr lang="en-US" dirty="0" smtClean="0">
                <a:latin typeface="Times New Roman" panose="02020603050405020304" pitchFamily="18" charset="0"/>
              </a:rPr>
              <a:t>Ordinal </a:t>
            </a:r>
            <a:r>
              <a:rPr lang="en-US" dirty="0">
                <a:latin typeface="Times New Roman" panose="02020603050405020304" pitchFamily="18" charset="0"/>
              </a:rPr>
              <a:t>data (ordered </a:t>
            </a:r>
            <a:r>
              <a:rPr lang="en-US" dirty="0" smtClean="0">
                <a:latin typeface="Times New Roman" panose="02020603050405020304" pitchFamily="18" charset="0"/>
              </a:rPr>
              <a:t>classifications; e.g., high school, some college, college)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</a:rPr>
              <a:t>Character - </a:t>
            </a:r>
            <a:r>
              <a:rPr lang="en-US" dirty="0" smtClean="0">
                <a:latin typeface="Times New Roman" panose="02020603050405020304" pitchFamily="18" charset="0"/>
              </a:rPr>
              <a:t>Character </a:t>
            </a:r>
            <a:r>
              <a:rPr lang="en-US" dirty="0">
                <a:latin typeface="Times New Roman" panose="02020603050405020304" pitchFamily="18" charset="0"/>
              </a:rPr>
              <a:t>data (</a:t>
            </a:r>
            <a:r>
              <a:rPr lang="en-US" dirty="0" smtClean="0">
                <a:latin typeface="Times New Roman" panose="02020603050405020304" pitchFamily="18" charset="0"/>
              </a:rPr>
              <a:t>strings; e.g., “this experiment seems fake”)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</a:rPr>
              <a:t>Raw - </a:t>
            </a:r>
            <a:r>
              <a:rPr lang="en-US" dirty="0" smtClean="0">
                <a:latin typeface="Times New Roman" panose="02020603050405020304" pitchFamily="18" charset="0"/>
              </a:rPr>
              <a:t>Binary data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</a:rPr>
              <a:t>See type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class(x)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or, for all columns of a data frame using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sapply(DF, class)</a:t>
            </a:r>
          </a:p>
        </p:txBody>
      </p:sp>
    </p:spTree>
    <p:extLst>
      <p:ext uri="{BB962C8B-B14F-4D97-AF65-F5344CB8AC3E}">
        <p14:creationId xmlns:p14="http://schemas.microsoft.com/office/powerpoint/2010/main" val="7302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Coercing Variable Types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06660" y="1408805"/>
            <a:ext cx="8978680" cy="4013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Converting a variable from one type to another is </a:t>
            </a:r>
            <a:r>
              <a:rPr lang="en-US" dirty="0" smtClean="0"/>
              <a:t>called coercion</a:t>
            </a:r>
            <a:r>
              <a:rPr lang="en-US" dirty="0"/>
              <a:t>. The reader is probably </a:t>
            </a:r>
            <a:r>
              <a:rPr lang="en-US" dirty="0" smtClean="0"/>
              <a:t>familiar with R's </a:t>
            </a:r>
            <a:r>
              <a:rPr lang="en-US" dirty="0"/>
              <a:t>basic coercion functions, but as a reference they are listed here. By default, values that cannot be converted to the specified type will be converted to </a:t>
            </a:r>
            <a:r>
              <a:rPr lang="en-US" dirty="0" smtClean="0"/>
              <a:t>a ‘NA’ value </a:t>
            </a:r>
            <a:r>
              <a:rPr lang="en-US" dirty="0"/>
              <a:t>while a warning is issued.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</a:rPr>
              <a:t>as.numeric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</a:rPr>
              <a:t>as.integer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</a:rPr>
              <a:t>as.factor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</a:rPr>
              <a:t>as.ordered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</a:rPr>
              <a:t>as.character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</a:rPr>
              <a:t>as.logical</a:t>
            </a:r>
          </a:p>
          <a:p>
            <a:pPr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8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Reading in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55280" y="1689100"/>
            <a:ext cx="8817757" cy="4013200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 &lt;- read.csv(“file path”)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“pigpen1.csv”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Indexing Types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data is stored:</a:t>
            </a:r>
          </a:p>
          <a:p>
            <a:endParaRPr lang="en-US" sz="800" dirty="0"/>
          </a:p>
          <a:p>
            <a:pPr>
              <a:spcAft>
                <a:spcPts val="600"/>
              </a:spcAft>
            </a:pPr>
            <a:r>
              <a:rPr lang="en-US" dirty="0"/>
              <a:t>Vectors –</a:t>
            </a:r>
            <a:r>
              <a:rPr lang="en-US" dirty="0" smtClean="0"/>
              <a:t> </a:t>
            </a:r>
            <a:r>
              <a:rPr lang="en-US" dirty="0"/>
              <a:t>a sequence of data elements of the same basic </a:t>
            </a:r>
            <a:r>
              <a:rPr lang="en-US" dirty="0" smtClean="0"/>
              <a:t>type</a:t>
            </a:r>
          </a:p>
          <a:p>
            <a:pPr>
              <a:spcAft>
                <a:spcPts val="600"/>
              </a:spcAft>
            </a:pPr>
            <a:r>
              <a:rPr lang="en-US" dirty="0"/>
              <a:t>Lists –</a:t>
            </a:r>
            <a:r>
              <a:rPr lang="en-US" dirty="0" smtClean="0"/>
              <a:t> </a:t>
            </a:r>
            <a:r>
              <a:rPr lang="en-US" dirty="0"/>
              <a:t>a generic vector containing other objects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Matrices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a collection of data elements arranged in a two-dimensional rectangular </a:t>
            </a:r>
            <a:r>
              <a:rPr lang="en-US" dirty="0" smtClean="0"/>
              <a:t>layout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Data </a:t>
            </a:r>
            <a:r>
              <a:rPr lang="en-US" dirty="0" smtClean="0"/>
              <a:t>Frames </a:t>
            </a:r>
            <a:r>
              <a:rPr lang="en-US" dirty="0"/>
              <a:t>–</a:t>
            </a:r>
            <a:r>
              <a:rPr lang="en-US" dirty="0" smtClean="0"/>
              <a:t> a </a:t>
            </a:r>
            <a:r>
              <a:rPr lang="en-US" dirty="0"/>
              <a:t>list of vectors of equal </a:t>
            </a:r>
            <a:r>
              <a:rPr lang="en-US" dirty="0" smtClean="0"/>
              <a:t>length used for data tables with headers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Tibbles – special types of data frames with enhanced printing behavior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0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glimpse()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Tidyverse</a:t>
            </a:r>
            <a:r>
              <a:rPr lang="en-US" dirty="0" smtClean="0"/>
              <a:t> function that provides a listing of variable names and types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36" y="2179496"/>
            <a:ext cx="11658728" cy="14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Duplicate Rows/Cases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There appears to be duplicate rows in our data set.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05608"/>
              </p:ext>
            </p:extLst>
          </p:nvPr>
        </p:nvGraphicFramePr>
        <p:xfrm>
          <a:off x="1027907" y="2031105"/>
          <a:ext cx="10136187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Worksheet" r:id="rId4" imgW="6505603" imgH="2176482" progId="Excel.Sheet.12">
                  <p:embed/>
                </p:oleObj>
              </mc:Choice>
              <mc:Fallback>
                <p:oleObj name="Worksheet" r:id="rId4" imgW="6505603" imgH="2176482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907" y="2031105"/>
                        <a:ext cx="10136187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4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Duplicate Rows/Cases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Removing duplicate rows/cases.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98027" y="1966281"/>
            <a:ext cx="1721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save:</a:t>
            </a:r>
          </a:p>
          <a:p>
            <a:r>
              <a:rPr lang="en-US" dirty="0"/>
              <a:t>data1 &lt;- *code*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26" y="2002573"/>
            <a:ext cx="9972626" cy="32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Let’s look at the Monthly Charges variable.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86193"/>
              </p:ext>
            </p:extLst>
          </p:nvPr>
        </p:nvGraphicFramePr>
        <p:xfrm>
          <a:off x="1028700" y="2030413"/>
          <a:ext cx="10136188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4" imgW="6505603" imgH="1995501" progId="Excel.Sheet.12">
                  <p:embed/>
                </p:oleObj>
              </mc:Choice>
              <mc:Fallback>
                <p:oleObj name="Worksheet" r:id="rId4" imgW="6505603" imgH="19955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700" y="2030413"/>
                        <a:ext cx="10136188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9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1029" y="1408805"/>
            <a:ext cx="10609943" cy="4013200"/>
          </a:xfrm>
        </p:spPr>
        <p:txBody>
          <a:bodyPr/>
          <a:lstStyle/>
          <a:p>
            <a:r>
              <a:rPr lang="en-US" dirty="0" smtClean="0"/>
              <a:t>Let’s look at the Monthly Charges variable.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6544"/>
          <a:stretch/>
        </p:blipFill>
        <p:spPr>
          <a:xfrm>
            <a:off x="849975" y="2435121"/>
            <a:ext cx="10629900" cy="560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75" y="3530280"/>
            <a:ext cx="9115425" cy="619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2430" y="1847462"/>
            <a:ext cx="7375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/>
              <a:t>’ symbol specifies a certain column in Tibble by returning a vector of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2042" y="1408805"/>
            <a:ext cx="11127917" cy="4013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Missing/special value types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000" dirty="0"/>
              <a:t>: Stands </a:t>
            </a:r>
            <a:r>
              <a:rPr lang="en-US" sz="2000" dirty="0" smtClean="0"/>
              <a:t>for not </a:t>
            </a:r>
            <a:r>
              <a:rPr lang="en-US" sz="2000" dirty="0"/>
              <a:t>available</a:t>
            </a:r>
            <a:r>
              <a:rPr lang="en-US" sz="2000" dirty="0" smtClean="0"/>
              <a:t>.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000" dirty="0" smtClean="0"/>
              <a:t> is </a:t>
            </a:r>
            <a:r>
              <a:rPr lang="en-US" sz="2000" dirty="0"/>
              <a:t>a placeholder for a missing value. All basic operations </a:t>
            </a:r>
            <a:r>
              <a:rPr lang="en-US" sz="2000" dirty="0" smtClean="0"/>
              <a:t>in R handle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000" dirty="0" smtClean="0"/>
              <a:t> without </a:t>
            </a:r>
            <a:r>
              <a:rPr lang="en-US" sz="2000" dirty="0"/>
              <a:t>crashing and mostly </a:t>
            </a:r>
            <a:r>
              <a:rPr lang="en-US" sz="2000" dirty="0" smtClean="0"/>
              <a:t>return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000" dirty="0" smtClean="0"/>
              <a:t> as </a:t>
            </a:r>
            <a:r>
              <a:rPr lang="en-US" sz="2000" dirty="0"/>
              <a:t>an answer whenever one of the </a:t>
            </a:r>
            <a:r>
              <a:rPr lang="en-US" sz="2000" dirty="0" smtClean="0"/>
              <a:t>input arguments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000" dirty="0" smtClean="0"/>
              <a:t>.</a:t>
            </a:r>
            <a:r>
              <a:rPr lang="en-US" sz="2000" dirty="0"/>
              <a:t> [use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sz="2000" dirty="0" smtClean="0"/>
              <a:t> </a:t>
            </a:r>
            <a:r>
              <a:rPr lang="en-US" sz="2000" dirty="0"/>
              <a:t>to detect]</a:t>
            </a:r>
            <a:endParaRPr lang="en-US" sz="2000" dirty="0" smtClean="0"/>
          </a:p>
          <a:p>
            <a:pPr lvl="1"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/>
              <a:t>: Similar to the </a:t>
            </a:r>
            <a:r>
              <a:rPr lang="en-US" sz="2000" dirty="0"/>
              <a:t>empty set from mathematics</a:t>
            </a:r>
            <a:r>
              <a:rPr lang="en-US" sz="2000" dirty="0" smtClean="0"/>
              <a:t>.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/>
              <a:t> is </a:t>
            </a:r>
            <a:r>
              <a:rPr lang="en-US" sz="2000" dirty="0"/>
              <a:t>special since it has </a:t>
            </a:r>
            <a:r>
              <a:rPr lang="en-US" sz="2000" dirty="0" smtClean="0"/>
              <a:t>no class (its </a:t>
            </a:r>
            <a:r>
              <a:rPr lang="en-US" sz="2000" dirty="0"/>
              <a:t>class </a:t>
            </a:r>
            <a:r>
              <a:rPr lang="en-US" sz="2000" dirty="0" smtClean="0"/>
              <a:t>is NULL</a:t>
            </a:r>
            <a:r>
              <a:rPr lang="en-US" sz="2000" dirty="0"/>
              <a:t>) and has </a:t>
            </a:r>
            <a:r>
              <a:rPr lang="en-US" sz="2000" dirty="0" smtClean="0"/>
              <a:t>length 0 so </a:t>
            </a:r>
            <a:r>
              <a:rPr lang="en-US" sz="2000" dirty="0"/>
              <a:t>it does not take up any space in a vector</a:t>
            </a:r>
            <a:r>
              <a:rPr lang="en-US" sz="2000" dirty="0" smtClean="0"/>
              <a:t>. [use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2000" dirty="0" smtClean="0"/>
              <a:t> to detect]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±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000" dirty="0" smtClean="0"/>
              <a:t>: Stands for infinity and </a:t>
            </a:r>
            <a:r>
              <a:rPr lang="en-US" sz="2000" dirty="0"/>
              <a:t>only applies to vectors of </a:t>
            </a:r>
            <a:r>
              <a:rPr lang="en-US" sz="2000" dirty="0" smtClean="0"/>
              <a:t>class numeric</a:t>
            </a:r>
            <a:r>
              <a:rPr lang="en-US" sz="2000" dirty="0"/>
              <a:t>. A vector of </a:t>
            </a:r>
            <a:r>
              <a:rPr lang="en-US" sz="2000" dirty="0" smtClean="0"/>
              <a:t>class integer can never be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>
              <a:spcAft>
                <a:spcPts val="1200"/>
              </a:spcAft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 smtClean="0"/>
              <a:t>: </a:t>
            </a:r>
            <a:r>
              <a:rPr lang="en-US" sz="2000" dirty="0">
                <a:cs typeface="Arial" panose="020B0604020202020204" pitchFamily="34" charset="0"/>
              </a:rPr>
              <a:t>Stands </a:t>
            </a:r>
            <a:r>
              <a:rPr lang="en-US" sz="2000" dirty="0" smtClean="0">
                <a:cs typeface="Arial" panose="020B0604020202020204" pitchFamily="34" charset="0"/>
              </a:rPr>
              <a:t>for not </a:t>
            </a:r>
            <a:r>
              <a:rPr lang="en-US" sz="2000" dirty="0">
                <a:cs typeface="Arial" panose="020B0604020202020204" pitchFamily="34" charset="0"/>
              </a:rPr>
              <a:t>a number. This is generally the result of a calculation of which the result </a:t>
            </a:r>
            <a:r>
              <a:rPr lang="en-US" sz="2000" dirty="0" smtClean="0">
                <a:cs typeface="Arial" panose="020B0604020202020204" pitchFamily="34" charset="0"/>
              </a:rPr>
              <a:t>is unknown</a:t>
            </a:r>
            <a:r>
              <a:rPr lang="en-US" sz="2000" dirty="0">
                <a:cs typeface="Arial" panose="020B0604020202020204" pitchFamily="34" charset="0"/>
              </a:rPr>
              <a:t>, but it is surely not a number. In particular operations </a:t>
            </a:r>
            <a:r>
              <a:rPr lang="en-US" sz="2000" dirty="0" smtClean="0">
                <a:cs typeface="Arial" panose="020B0604020202020204" pitchFamily="34" charset="0"/>
              </a:rPr>
              <a:t>like 0/0, </a:t>
            </a:r>
            <a:r>
              <a:rPr lang="en-US" sz="2000" dirty="0" err="1" smtClean="0">
                <a:cs typeface="Arial" panose="020B0604020202020204" pitchFamily="34" charset="0"/>
              </a:rPr>
              <a:t>Inf-Inf</a:t>
            </a:r>
            <a:r>
              <a:rPr lang="en-US" sz="2000" dirty="0" smtClean="0">
                <a:cs typeface="Arial" panose="020B0604020202020204" pitchFamily="34" charset="0"/>
              </a:rPr>
              <a:t> and </a:t>
            </a:r>
            <a:r>
              <a:rPr lang="en-US" sz="2000" dirty="0" err="1" smtClean="0">
                <a:cs typeface="Arial" panose="020B0604020202020204" pitchFamily="34" charset="0"/>
              </a:rPr>
              <a:t>Inf</a:t>
            </a:r>
            <a:r>
              <a:rPr lang="en-US" sz="2000" dirty="0" smtClean="0"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cs typeface="Arial" panose="020B0604020202020204" pitchFamily="34" charset="0"/>
              </a:rPr>
              <a:t>Inf</a:t>
            </a:r>
            <a:r>
              <a:rPr lang="en-US" sz="2000" dirty="0" smtClean="0">
                <a:cs typeface="Arial" panose="020B0604020202020204" pitchFamily="34" charset="0"/>
              </a:rPr>
              <a:t> result in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>
                <a:cs typeface="Arial" panose="020B0604020202020204" pitchFamily="34" charset="0"/>
              </a:rPr>
              <a:t>. </a:t>
            </a:r>
            <a:r>
              <a:rPr lang="en-US" sz="2000" dirty="0" smtClean="0">
                <a:cs typeface="Arial" panose="020B0604020202020204" pitchFamily="34" charset="0"/>
              </a:rPr>
              <a:t>Computations </a:t>
            </a:r>
            <a:r>
              <a:rPr lang="en-US" sz="2000" dirty="0">
                <a:cs typeface="Arial" panose="020B0604020202020204" pitchFamily="34" charset="0"/>
              </a:rPr>
              <a:t>involving numbers </a:t>
            </a:r>
            <a:r>
              <a:rPr lang="en-US" sz="2000" dirty="0" smtClean="0">
                <a:cs typeface="Arial" panose="020B0604020202020204" pitchFamily="34" charset="0"/>
              </a:rPr>
              <a:t>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 smtClean="0">
                <a:cs typeface="Arial" panose="020B0604020202020204" pitchFamily="34" charset="0"/>
              </a:rPr>
              <a:t> always </a:t>
            </a:r>
            <a:r>
              <a:rPr lang="en-US" sz="2000" dirty="0">
                <a:cs typeface="Arial" panose="020B0604020202020204" pitchFamily="34" charset="0"/>
              </a:rPr>
              <a:t>result </a:t>
            </a:r>
            <a:r>
              <a:rPr lang="en-US" sz="2000" dirty="0" smtClean="0">
                <a:cs typeface="Arial" panose="020B0604020202020204" pitchFamily="34" charset="0"/>
              </a:rPr>
              <a:t>in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000" dirty="0" smtClean="0"/>
              <a:t>[use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is.nan</a:t>
            </a:r>
            <a:r>
              <a:rPr lang="en-US" sz="2000" dirty="0" smtClean="0"/>
              <a:t> </a:t>
            </a:r>
            <a:r>
              <a:rPr lang="en-US" sz="2000" dirty="0"/>
              <a:t>to detect]</a:t>
            </a:r>
          </a:p>
          <a:p>
            <a:pPr lvl="1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82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1D719EA4-291B-42D0-856B-BCA468745EDD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C7649694-F61F-48CF-8630-CC341C3E58DB}"/>
    </a:ext>
  </a:extLst>
</a:theme>
</file>

<file path=ppt/theme/theme3.xml><?xml version="1.0" encoding="utf-8"?>
<a:theme xmlns:a="http://schemas.openxmlformats.org/drawingml/2006/main" name="O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6B4B84B9-3724-4AE3-BFEF-B62E73F93DC7}"/>
    </a:ext>
  </a:extLst>
</a:theme>
</file>

<file path=ppt/theme/theme4.xml><?xml version="1.0" encoding="utf-8"?>
<a:theme xmlns:a="http://schemas.openxmlformats.org/drawingml/2006/main" name="O1: im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0624CCF3-A511-4738-A876-B81578580641}"/>
    </a:ext>
  </a:extLst>
</a:theme>
</file>

<file path=ppt/theme/theme5.xml><?xml version="1.0" encoding="utf-8"?>
<a:theme xmlns:a="http://schemas.openxmlformats.org/drawingml/2006/main" name="O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64FBB428-3F1B-444A-A920-F37DD1B5EB99}"/>
    </a:ext>
  </a:extLst>
</a:theme>
</file>

<file path=ppt/theme/theme6.xml><?xml version="1.0" encoding="utf-8"?>
<a:theme xmlns:a="http://schemas.openxmlformats.org/drawingml/2006/main" name="O2: im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FFECF7AE-82E7-460B-80B5-97C898B6EB44}"/>
    </a:ext>
  </a:extLst>
</a:theme>
</file>

<file path=ppt/theme/theme7.xml><?xml version="1.0" encoding="utf-8"?>
<a:theme xmlns:a="http://schemas.openxmlformats.org/drawingml/2006/main" name="O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F9673FE9-EE2D-421C-A59E-DDD563972461}"/>
    </a:ext>
  </a:extLst>
</a:theme>
</file>

<file path=ppt/theme/theme8.xml><?xml version="1.0" encoding="utf-8"?>
<a:theme xmlns:a="http://schemas.openxmlformats.org/drawingml/2006/main" name="O3: im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AC78921D-09E7-4FC2-9E1D-107D38B876FD}"/>
    </a:ext>
  </a:extLst>
</a:theme>
</file>

<file path=ppt/theme/theme9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 PPT Template" id="{F6D40F02-13CD-4355-9552-F00F04ED8A09}" vid="{04C09454-7BFD-455E-807F-3574D74E4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UVA PPT Template</Template>
  <TotalTime>6766</TotalTime>
  <Words>1104</Words>
  <Application>Microsoft Office PowerPoint</Application>
  <PresentationFormat>Widescreen</PresentationFormat>
  <Paragraphs>153</Paragraphs>
  <Slides>30</Slides>
  <Notes>27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ITC Franklin Gothic Std Book</vt:lpstr>
      <vt:lpstr>ITC Franklin Gothic Std Book Compressed</vt:lpstr>
      <vt:lpstr>ITC Franklin Gothic Std Book Condensed</vt:lpstr>
      <vt:lpstr>ITC Franklin Gothic Std Book Extra Compressed</vt:lpstr>
      <vt:lpstr>ITC Franklin Gothic Std Demi Compressed</vt:lpstr>
      <vt:lpstr>ITC Franklin Gothic Std Demi Extra Compressed</vt:lpstr>
      <vt:lpstr>Times New Roman</vt:lpstr>
      <vt:lpstr>title page</vt:lpstr>
      <vt:lpstr>contents</vt:lpstr>
      <vt:lpstr>O1</vt:lpstr>
      <vt:lpstr>O1: image</vt:lpstr>
      <vt:lpstr>O2</vt:lpstr>
      <vt:lpstr>O2: image</vt:lpstr>
      <vt:lpstr>O3</vt:lpstr>
      <vt:lpstr>O3: image</vt:lpstr>
      <vt:lpstr>blank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J Ratcliff, PhD</dc:creator>
  <cp:lastModifiedBy>Nathaniel Ratcliff, PhD</cp:lastModifiedBy>
  <cp:revision>225</cp:revision>
  <cp:lastPrinted>2018-02-15T16:52:07Z</cp:lastPrinted>
  <dcterms:created xsi:type="dcterms:W3CDTF">2017-12-22T15:10:56Z</dcterms:created>
  <dcterms:modified xsi:type="dcterms:W3CDTF">2019-06-24T12:59:51Z</dcterms:modified>
</cp:coreProperties>
</file>