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300" r:id="rId3"/>
    <p:sldId id="279" r:id="rId4"/>
    <p:sldId id="301" r:id="rId5"/>
    <p:sldId id="280" r:id="rId6"/>
    <p:sldId id="281" r:id="rId7"/>
    <p:sldId id="299" r:id="rId8"/>
    <p:sldId id="302" r:id="rId9"/>
    <p:sldId id="303" r:id="rId10"/>
    <p:sldId id="304" r:id="rId11"/>
    <p:sldId id="282" r:id="rId12"/>
    <p:sldId id="30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259"/>
    <a:srgbClr val="F1BE48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2C1DAE-AC20-4C80-869B-F86298E22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64A87-9825-4251-B4C7-BC766497F7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97253-2DFB-499E-A048-5B1BE8270A9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7BC4-4984-43D1-9346-F997E5B7D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E70B-9913-480F-8A1B-6F66D0FEA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BA31-CDAD-4ADA-A2B6-8DFAAC0D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7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0108-CC16-40CF-8038-7F1ED044B2C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B23AF-9C12-49D9-AB45-DB11F373A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5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60F-D0A8-4023-B010-A90E0E4B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9EB84-6887-4B03-A19C-6891142A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729A-DF7C-4A94-8EBE-6A913540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4F5-3C37-4F2F-BED7-F1ECCCEDA881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E305-E3F4-48BC-87D3-E4D7ABAC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44D7-03F1-4EEE-BC75-D574D97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2724-B35E-4029-82FF-56630821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3DF76-ED36-4E4A-BDE0-F52DE3E3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AE74-9707-4ED2-8D23-F7130ACB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4E5B-EC7F-4509-9113-E4EE22AF62B5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11A8-EABF-4EFD-87C5-EFA0F0F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84D9-60CD-4E9E-B07E-0E216A0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5453-4A3C-484B-A03D-878CB517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E2F9E-8ED7-41DD-BE4D-06A0E8B2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B023-89E1-4ABE-939C-D55DA3ED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CE17-F69F-451C-8ADD-C017BD45AACF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8FBF-34CB-44A3-A5E4-B9DB09DA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DB84-099F-43F2-8D10-03126A28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5ECA-A5F7-4B59-94D7-1DF85492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62F-C29A-451E-AA94-DCF2FDD7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C482-7430-43FA-9580-23712B05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DDB-EAA2-462B-969D-A6D7B49EFF0B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8F98-0CCC-4C0B-A5A8-794BDF95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D143-EFCD-4867-8756-B666197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942-90B4-4798-A538-055C4124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0C53-F37A-4FD5-8F0B-00926AA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C214-FDD6-4A82-A9EB-F31951B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FB8-3EE5-48AF-AACE-F00B06F96A3A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8C15-4745-4E22-AB81-A9C26931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3166-2C91-42FC-9ECE-64F1C9BE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0E4F-83FC-40AE-8391-236B1489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3F78-F605-49B7-B769-62C07FAF5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8C81-A8E4-4338-8BBF-639A8D63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74413-05EC-4A19-9024-7537366D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155-06EF-44DA-A7BB-6B765088C408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EF8E-8A8F-4152-8FE4-B85CBA6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8E44-D7CE-422C-879B-33B93A76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6751-B0DF-458D-B59D-BA3A386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7038-9226-463C-8EF0-BCA75595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0442-EDA1-41E1-B15E-0C2F9CA8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479F4-1F59-4E55-976C-CE1A4B85A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E250A-9A79-46AD-9958-37F2749A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43552-444F-495B-A139-9E3C2E6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CCF-B700-4F79-B73B-6B4068CCE17A}" type="datetime1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27A91-8C7E-457C-A223-A5FF134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0A450-BB85-4731-831A-2D9E6F72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2841-62BD-47D5-9FCA-4B959711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234C9-97AC-4A4E-829D-A2E381A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4B99-D1FA-4855-8713-09D0CCA06B6B}" type="datetime1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20C92-74B8-4870-ACB9-FB687AB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6586-8839-4E72-B6C9-D2F8C65C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E4D29-C2BC-42E8-98B5-4B15B0A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724F-A3F6-42E9-8386-5EE70492F878}" type="datetime1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F5767-3C63-44D3-ACE4-1073FD0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4634-DAB5-4A34-BBB0-F48F0262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84-22AA-47FC-B266-5AFD78E7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A168-F3DC-475E-969D-29D4AA79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BD91-A802-4D47-A5C9-911FFB25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FE49-E268-4186-8413-98BF8318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FD43-DD32-48D0-B50A-4B7BA19F4766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66CE-2B97-43B3-B87B-C3D90719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AEEE7-23FD-4F39-A740-7C9B23D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690B-7CCD-4AFB-9CE1-F39BB9A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90782-F173-4A94-9EA9-E23131C2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D62A-F178-44FB-95BE-FA15DFDE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CF4B-EF19-4D2A-9CE5-21AC9F2D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015-0A8E-4BCD-8926-445CA5002671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9262-77AA-49EA-A155-638D5F6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6777-8049-40A3-88C6-F877FB0E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3E01F-80B3-49B6-B95E-FA89B20C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0584-84B5-4466-991B-EE77ECB3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FF3D-5AC7-44C5-828B-683979D0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6BB0-ADC0-417D-AF9A-3A48E9B9127A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C7B-5B15-4C56-9F27-A37064348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5FA2-C70F-4703-8FC9-F05117ADE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D3A5A3-758B-40CC-9139-7FD1F68F0B87}"/>
              </a:ext>
            </a:extLst>
          </p:cNvPr>
          <p:cNvSpPr/>
          <p:nvPr/>
        </p:nvSpPr>
        <p:spPr>
          <a:xfrm>
            <a:off x="0" y="1"/>
            <a:ext cx="12192000" cy="1604776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B74731-7A87-4D9A-8266-1BFE5B9293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9" y="0"/>
            <a:ext cx="4464007" cy="1479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D74D0-8E5C-4567-9ABE-34882992C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3" y="1228038"/>
            <a:ext cx="2584880" cy="25138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54955" y="2149419"/>
            <a:ext cx="8825658" cy="19445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Data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Restructuring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Todd Abraham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Iowa State University</a:t>
            </a:r>
            <a:endParaRPr kumimoji="0" lang="en-US" sz="2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Joining (Merging)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Data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5"/>
            <a:ext cx="10983622" cy="42567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Full Joining</a:t>
            </a:r>
            <a:endParaRPr lang="en-US" dirty="0" smtClean="0">
              <a:latin typeface="HelveticaNeueforSAS" panose="020B0604020202020204" pitchFamily="34" charset="0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606395" y="1672249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1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108345" y="1672249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2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388"/>
          <a:stretch/>
        </p:blipFill>
        <p:spPr>
          <a:xfrm>
            <a:off x="4564502" y="2466133"/>
            <a:ext cx="2515503" cy="2803208"/>
          </a:xfrm>
          <a:prstGeom prst="rect">
            <a:avLst/>
          </a:prstGeom>
        </p:spPr>
      </p:pic>
      <p:sp>
        <p:nvSpPr>
          <p:cNvPr id="24" name="Content Placeholder 4"/>
          <p:cNvSpPr>
            <a:spLocks noGrp="1"/>
          </p:cNvSpPr>
          <p:nvPr>
            <p:ph idx="1"/>
          </p:nvPr>
        </p:nvSpPr>
        <p:spPr>
          <a:xfrm>
            <a:off x="7714860" y="1367447"/>
            <a:ext cx="3885019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Full Joined File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32995"/>
          <a:stretch/>
        </p:blipFill>
        <p:spPr>
          <a:xfrm>
            <a:off x="1059487" y="2466133"/>
            <a:ext cx="2521632" cy="2777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860" y="1947486"/>
            <a:ext cx="3746183" cy="40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Stretching Files – “Long-to-Wide”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06395" y="1062647"/>
            <a:ext cx="3591648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1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081545" y="1062647"/>
            <a:ext cx="6884578" cy="40766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55"/>
          <a:stretch/>
        </p:blipFill>
        <p:spPr>
          <a:xfrm>
            <a:off x="1817914" y="1226297"/>
            <a:ext cx="3308171" cy="471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49" t="1718"/>
          <a:stretch/>
        </p:blipFill>
        <p:spPr>
          <a:xfrm>
            <a:off x="5772470" y="1828800"/>
            <a:ext cx="5502729" cy="35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Stacking Files – “Wide-to-Long”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20320" y="1062647"/>
            <a:ext cx="5693228" cy="43384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49" t="1718"/>
          <a:stretch/>
        </p:blipFill>
        <p:spPr>
          <a:xfrm>
            <a:off x="715570" y="1828800"/>
            <a:ext cx="5502729" cy="3572304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6342187" y="1120005"/>
            <a:ext cx="4870090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2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443" t="841"/>
          <a:stretch/>
        </p:blipFill>
        <p:spPr>
          <a:xfrm>
            <a:off x="7315194" y="1208426"/>
            <a:ext cx="4460966" cy="47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Restructuring by Transformation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27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Why Transform Data</a:t>
            </a: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?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Data Management – Part of the Data Cleaning Process</a:t>
            </a: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Standardization – Consistency across Data System</a:t>
            </a: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Project Analytic Goals – </a:t>
            </a: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What Data are Necessary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lvl="0"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Common Transformations</a:t>
            </a:r>
            <a:endParaRPr lang="en-US" sz="2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Deletion vs. Filling – Missing Data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13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Recoding – Correction and Standardization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13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Indicator Creation – Analytic Use</a:t>
            </a: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13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Subsetting – Project Goals</a:t>
            </a:r>
            <a:endParaRPr lang="en-US" sz="26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55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What is Restructuring?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Changing Shape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HelveticaNeueforSAS" panose="020B0604020202020204" pitchFamily="34" charset="0"/>
              </a:rPr>
              <a:t>New rows/columns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Changing Headers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HelveticaNeueforSAS" panose="020B0604020202020204" pitchFamily="34" charset="0"/>
              </a:rPr>
              <a:t>New Variable Names (new row identifiers)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Changing Elements</a:t>
            </a:r>
            <a:endParaRPr kumimoji="0" lang="en-US" sz="28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lvl="0" indent="-222250" defTabSz="914400">
              <a:spcBef>
                <a:spcPts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New Values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Any Alteration of the Original Source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Document, Document, Document!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Why Restructure?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Data Quality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HelveticaNeueforSAS" panose="020B0604020202020204" pitchFamily="34" charset="0"/>
              </a:rPr>
              <a:t>Inaccuracy and/or </a:t>
            </a:r>
            <a:r>
              <a:rPr lang="en-US" sz="2400" dirty="0" smtClean="0">
                <a:latin typeface="HelveticaNeueforSAS" panose="020B0604020202020204" pitchFamily="34" charset="0"/>
              </a:rPr>
              <a:t>Redundancy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Usability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HelveticaNeueforSAS" panose="020B0604020202020204" pitchFamily="34" charset="0"/>
              </a:rPr>
              <a:t>Missing Data – Points, Columns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Ease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of Operations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lvl="0" indent="-222250" defTabSz="914400">
              <a:spcBef>
                <a:spcPts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Efficiency/Accuracy Tied to Structure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End-User Applications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How will the Data be Analyzed</a:t>
            </a:r>
            <a:r>
              <a:rPr lang="en-US" sz="2400" dirty="0">
                <a:latin typeface="HelveticaNeueforSAS" panose="020B0604020202020204" pitchFamily="34" charset="0"/>
              </a:rPr>
              <a:t>?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Single-Record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Systems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HelveticaNeueforSAS" panose="020B0604020202020204" pitchFamily="34" charset="0"/>
              </a:rPr>
              <a:t>1 Record &amp; 1 Identifier							Birth/Death Records</a:t>
            </a:r>
            <a:endParaRPr lang="en-US" sz="1200" dirty="0" smtClean="0"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Longitudinal-Record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Systems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indent="-222250" defTabSz="914400">
              <a:spcBef>
                <a:spcPts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rPr>
              <a:t>Multiple Records &amp; 1 Identifier		Educational/Census Data</a:t>
            </a: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Multiple-Record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Systems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Multiple Records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 &amp; Multiple Identifiers		Home Visits/Billing Records</a:t>
            </a:r>
          </a:p>
          <a:p>
            <a:pPr marL="568325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noProof="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Restructured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Aggregation – Combining Multiple Files Vertically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06395" y="1742173"/>
            <a:ext cx="5368685" cy="4224478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1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0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</a:t>
            </a:r>
            <a:r>
              <a:rPr lang="en-US" sz="2400" u="sng" dirty="0">
                <a:latin typeface="HelveticaNeueforSAS" panose="020B0604020202020204" pitchFamily="34" charset="0"/>
              </a:rPr>
              <a:t>2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42" y="2337079"/>
            <a:ext cx="3746183" cy="1517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42" y="4418828"/>
            <a:ext cx="3763328" cy="1568768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125443" y="1742169"/>
            <a:ext cx="5368685" cy="42244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New File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u="sng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3122"/>
          <a:stretch/>
        </p:blipFill>
        <p:spPr>
          <a:xfrm>
            <a:off x="7282542" y="2415264"/>
            <a:ext cx="316506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 smtClean="0">
                <a:solidFill>
                  <a:schemeClr val="tx1"/>
                </a:solidFill>
                <a:latin typeface="HelveticaNeueforSAS" panose="020B0604020202020204" pitchFamily="34" charset="0"/>
              </a:rPr>
              <a:t>Restructured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Joining (Merging</a:t>
            </a:r>
            <a:r>
              <a:rPr lang="en-US" sz="2800" dirty="0" smtClean="0">
                <a:latin typeface="HelveticaNeueforSAS" panose="020B0604020202020204" pitchFamily="34" charset="0"/>
              </a:rPr>
              <a:t>) – Combining Multiple Files Horizontally</a:t>
            </a:r>
            <a:endParaRPr lang="en-US" sz="2800" dirty="0" smtClean="0">
              <a:latin typeface="HelveticaNeueforSAS" panose="020B0604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568325" lvl="0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NeueforSAS" panose="020B0604020202020204" pitchFamily="34" charset="0"/>
              </a:rPr>
              <a:t>Unique </a:t>
            </a:r>
            <a:r>
              <a:rPr lang="en-US" sz="2400" dirty="0" smtClean="0">
                <a:latin typeface="HelveticaNeueforSAS" panose="020B0604020202020204" pitchFamily="34" charset="0"/>
              </a:rPr>
              <a:t>Identifiers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6075" marR="0" lvl="0" indent="2222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r>
              <a:rPr lang="en-US" dirty="0">
                <a:latin typeface="HelveticaNeueforSAS" panose="020B0604020202020204" pitchFamily="34" charset="0"/>
              </a:rPr>
              <a:t> </a:t>
            </a:r>
            <a:r>
              <a:rPr lang="en-US" dirty="0" smtClean="0">
                <a:latin typeface="HelveticaNeueforSAS" panose="020B0604020202020204" pitchFamily="34" charset="0"/>
              </a:rPr>
              <a:t>Iowa’s 3 Counties: Obrien		O’brien		O’Brien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lvl="0" indent="-2222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NeueforSAS" panose="020B0604020202020204" pitchFamily="34" charset="0"/>
              </a:rPr>
              <a:t>Within-Case New ID and Keys (family files)</a:t>
            </a:r>
            <a:endParaRPr lang="en-US" sz="2400" dirty="0" smtClean="0"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lang="en-US" sz="2400" dirty="0" smtClean="0"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lang="en-US" sz="2400" dirty="0"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827"/>
          <a:stretch/>
        </p:blipFill>
        <p:spPr>
          <a:xfrm>
            <a:off x="1317158" y="3537178"/>
            <a:ext cx="5643910" cy="24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Joining (Merging) Data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5"/>
            <a:ext cx="10983622" cy="42567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Left Joining</a:t>
            </a:r>
            <a:endParaRPr lang="en-US" dirty="0" smtClean="0">
              <a:latin typeface="HelveticaNeueforSAS" panose="020B0604020202020204" pitchFamily="34" charset="0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606395" y="1889965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1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108345" y="1889965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2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388"/>
          <a:stretch/>
        </p:blipFill>
        <p:spPr>
          <a:xfrm>
            <a:off x="4564502" y="2683849"/>
            <a:ext cx="2515503" cy="2803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278" y="2683849"/>
            <a:ext cx="3746183" cy="2794635"/>
          </a:xfrm>
          <a:prstGeom prst="rect">
            <a:avLst/>
          </a:prstGeom>
        </p:spPr>
      </p:pic>
      <p:sp>
        <p:nvSpPr>
          <p:cNvPr id="24" name="Content Placeholder 4"/>
          <p:cNvSpPr>
            <a:spLocks noGrp="1"/>
          </p:cNvSpPr>
          <p:nvPr>
            <p:ph idx="1"/>
          </p:nvPr>
        </p:nvSpPr>
        <p:spPr>
          <a:xfrm>
            <a:off x="7714860" y="1889965"/>
            <a:ext cx="3885019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Left Joined File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r="32995"/>
          <a:stretch/>
        </p:blipFill>
        <p:spPr>
          <a:xfrm>
            <a:off x="1059487" y="2695933"/>
            <a:ext cx="2521632" cy="27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Joining (Merging)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Data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5"/>
            <a:ext cx="10983622" cy="42567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Right Joining</a:t>
            </a:r>
            <a:endParaRPr lang="en-US" dirty="0" smtClean="0">
              <a:latin typeface="HelveticaNeueforSAS" panose="020B0604020202020204" pitchFamily="34" charset="0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606395" y="1889965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1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108345" y="1889965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2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388"/>
          <a:stretch/>
        </p:blipFill>
        <p:spPr>
          <a:xfrm>
            <a:off x="4564502" y="2683849"/>
            <a:ext cx="2515503" cy="2803208"/>
          </a:xfrm>
          <a:prstGeom prst="rect">
            <a:avLst/>
          </a:prstGeom>
        </p:spPr>
      </p:pic>
      <p:sp>
        <p:nvSpPr>
          <p:cNvPr id="24" name="Content Placeholder 4"/>
          <p:cNvSpPr>
            <a:spLocks noGrp="1"/>
          </p:cNvSpPr>
          <p:nvPr>
            <p:ph idx="1"/>
          </p:nvPr>
        </p:nvSpPr>
        <p:spPr>
          <a:xfrm>
            <a:off x="7714860" y="1889965"/>
            <a:ext cx="3885019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Right Joined File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32995"/>
          <a:stretch/>
        </p:blipFill>
        <p:spPr>
          <a:xfrm>
            <a:off x="1059487" y="2683849"/>
            <a:ext cx="2521632" cy="2777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278" y="2683849"/>
            <a:ext cx="3746183" cy="27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Joining (Merging)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Data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5"/>
            <a:ext cx="10983622" cy="42567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Inner Joining</a:t>
            </a:r>
            <a:endParaRPr lang="en-US" dirty="0" smtClean="0">
              <a:latin typeface="HelveticaNeueforSAS" panose="020B0604020202020204" pitchFamily="34" charset="0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606395" y="1889965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1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108345" y="1889965"/>
            <a:ext cx="3427817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File 2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388"/>
          <a:stretch/>
        </p:blipFill>
        <p:spPr>
          <a:xfrm>
            <a:off x="4564502" y="2683849"/>
            <a:ext cx="2515503" cy="2803208"/>
          </a:xfrm>
          <a:prstGeom prst="rect">
            <a:avLst/>
          </a:prstGeom>
        </p:spPr>
      </p:pic>
      <p:sp>
        <p:nvSpPr>
          <p:cNvPr id="24" name="Content Placeholder 4"/>
          <p:cNvSpPr>
            <a:spLocks noGrp="1"/>
          </p:cNvSpPr>
          <p:nvPr>
            <p:ph idx="1"/>
          </p:nvPr>
        </p:nvSpPr>
        <p:spPr>
          <a:xfrm>
            <a:off x="7714860" y="1889965"/>
            <a:ext cx="3885019" cy="407668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Inner Joined File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32995"/>
          <a:stretch/>
        </p:blipFill>
        <p:spPr>
          <a:xfrm>
            <a:off x="1059487" y="2683849"/>
            <a:ext cx="2521632" cy="2777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b="44217"/>
          <a:stretch/>
        </p:blipFill>
        <p:spPr>
          <a:xfrm>
            <a:off x="7784278" y="2683850"/>
            <a:ext cx="3746183" cy="15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332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HelveticaNeueforSAS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Carlson</dc:creator>
  <cp:lastModifiedBy>Abraham, William T [HD FS]</cp:lastModifiedBy>
  <cp:revision>73</cp:revision>
  <dcterms:created xsi:type="dcterms:W3CDTF">2020-04-24T14:38:29Z</dcterms:created>
  <dcterms:modified xsi:type="dcterms:W3CDTF">2020-06-17T15:33:19Z</dcterms:modified>
</cp:coreProperties>
</file>