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4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2" r:id="rId15"/>
    <p:sldId id="29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259"/>
    <a:srgbClr val="F1BE48"/>
    <a:srgbClr val="C81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43" autoAdjust="0"/>
    <p:restoredTop sz="94660"/>
  </p:normalViewPr>
  <p:slideViewPr>
    <p:cSldViewPr snapToGrid="0">
      <p:cViewPr varScale="1">
        <p:scale>
          <a:sx n="66" d="100"/>
          <a:sy n="66" d="100"/>
        </p:scale>
        <p:origin x="49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2C1DAE-AC20-4C80-869B-F86298E220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964A87-9825-4251-B4C7-BC766497F7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97253-2DFB-499E-A048-5B1BE8270A9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B7BC4-4984-43D1-9346-F997E5B7D1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5E70B-9913-480F-8A1B-6F66D0FEAA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ABA31-CDAD-4ADA-A2B6-8DFAAC0D1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77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E0108-CC16-40CF-8038-7F1ED044B2CE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B23AF-9C12-49D9-AB45-DB11F373A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453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960F-D0A8-4023-B010-A90E0E4B5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9EB84-6887-4B03-A19C-6891142A0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F729A-DF7C-4A94-8EBE-6A913540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B4F5-3C37-4F2F-BED7-F1ECCCEDA881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EE305-E3F4-48BC-87D3-E4D7ABAC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44D7-03F1-4EEE-BC75-D574D97A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2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2724-B35E-4029-82FF-56630821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3DF76-ED36-4E4A-BDE0-F52DE3E34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3AE74-9707-4ED2-8D23-F7130ACB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4E5B-EC7F-4509-9113-E4EE22AF62B5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411A8-EABF-4EFD-87C5-EFA0F0F9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984D9-60CD-4E9E-B07E-0E216A0C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2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55453-4A3C-484B-A03D-878CB517E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E2F9E-8ED7-41DD-BE4D-06A0E8B26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9B023-89E1-4ABE-939C-D55DA3EDD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CE17-F69F-451C-8ADD-C017BD45AACF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08FBF-34CB-44A3-A5E4-B9DB09DA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0DB84-099F-43F2-8D10-03126A28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0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5ECA-A5F7-4B59-94D7-1DF85492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7862F-C29A-451E-AA94-DCF2FDD7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7C482-7430-43FA-9580-23712B050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CDDB-EAA2-462B-969D-A6D7B49EFF0B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B8F98-0CCC-4C0B-A5A8-794BDF95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9D143-EFCD-4867-8756-B6661977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0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1942-90B4-4798-A538-055C41249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D0C53-F37A-4FD5-8F0B-00926AA4D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4C214-FDD6-4A82-A9EB-F31951BB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3FB8-3EE5-48AF-AACE-F00B06F96A3A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88C15-4745-4E22-AB81-A9C26931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D3166-2C91-42FC-9ECE-64F1C9BE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7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0E4F-83FC-40AE-8391-236B1489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53F78-F605-49B7-B769-62C07FAF5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78C81-A8E4-4338-8BBF-639A8D635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74413-05EC-4A19-9024-7537366D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9155-06EF-44DA-A7BB-6B765088C408}" type="datetime1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8EF8E-8A8F-4152-8FE4-B85CBA62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38E44-D7CE-422C-879B-33B93A76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1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6751-B0DF-458D-B59D-BA3A386F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07038-9226-463C-8EF0-BCA755953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B0442-EDA1-41E1-B15E-0C2F9CA8F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479F4-1F59-4E55-976C-CE1A4B85A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E250A-9A79-46AD-9958-37F2749AB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43552-444F-495B-A139-9E3C2E6C7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DCCF-B700-4F79-B73B-6B4068CCE17A}" type="datetime1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E27A91-8C7E-457C-A223-A5FF1346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0A450-BB85-4731-831A-2D9E6F72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0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2841-62BD-47D5-9FCA-4B959711D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234C9-97AC-4A4E-829D-A2E381AB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4B99-D1FA-4855-8713-09D0CCA06B6B}" type="datetime1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20C92-74B8-4870-ACB9-FB687AB7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D6586-8839-4E72-B6C9-D2F8C65C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9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E4D29-C2BC-42E8-98B5-4B15B0A8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724F-A3F6-42E9-8386-5EE70492F878}" type="datetime1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0F5767-3C63-44D3-ACE4-1073FD03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84634-DAB5-4A34-BBB0-F48F0262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6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C184-22AA-47FC-B266-5AFD78E7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0A168-F3DC-475E-969D-29D4AA796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CBD91-A802-4D47-A5C9-911FFB250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DFE49-E268-4186-8413-98BF8318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FD43-DD32-48D0-B50A-4B7BA19F4766}" type="datetime1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566CE-2B97-43B3-B87B-C3D90719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AEEE7-23FD-4F39-A740-7C9B23DE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4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690B-7CCD-4AFB-9CE1-F39BB9A8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90782-F173-4A94-9EA9-E23131C27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DD62A-F178-44FB-95BE-FA15DFDE0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BCF4B-EF19-4D2A-9CE5-21AC9F2D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C015-0A8E-4BCD-8926-445CA5002671}" type="datetime1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C9262-77AA-49EA-A155-638D5F61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46777-8049-40A3-88C6-F877FB0E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5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53E01F-80B3-49B6-B95E-FA89B20C6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60584-84B5-4466-991B-EE77ECB3C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9FF3D-5AC7-44C5-828B-683979D0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E6BB0-ADC0-417D-AF9A-3A48E9B9127A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96C7B-5B15-4C56-9F27-A37064348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5FA2-C70F-4703-8FC9-F05117ADE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D3A5A3-758B-40CC-9139-7FD1F68F0B87}"/>
              </a:ext>
            </a:extLst>
          </p:cNvPr>
          <p:cNvSpPr/>
          <p:nvPr/>
        </p:nvSpPr>
        <p:spPr>
          <a:xfrm>
            <a:off x="0" y="1"/>
            <a:ext cx="12192000" cy="1604776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2B74731-7A87-4D9A-8266-1BFE5B9293E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9" y="0"/>
            <a:ext cx="4464007" cy="1479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DD74D0-8E5C-4567-9ABE-34882992C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33" y="1228038"/>
            <a:ext cx="2584880" cy="25138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154955" y="2149419"/>
            <a:ext cx="8825658" cy="19445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forSAS" panose="020B0604020202020204" pitchFamily="34" charset="0"/>
              </a:rPr>
              <a:t>Data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</a:t>
            </a:r>
            <a:endParaRPr kumimoji="0" lang="en-US" sz="6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forSAS" panose="020B0604020202020204" pitchFamily="34" charset="0"/>
              </a:rPr>
              <a:t>Cleaning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forSAS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54955" y="477738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2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forSAS" panose="020B0604020202020204" pitchFamily="34" charset="0"/>
              </a:rPr>
              <a:t>Todd Abraham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2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forSAS" panose="020B0604020202020204" pitchFamily="34" charset="0"/>
              </a:rPr>
              <a:t>Iowa State University</a:t>
            </a:r>
            <a:endParaRPr kumimoji="0" lang="en-US" sz="26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forSA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25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 txBox="1">
            <a:spLocks/>
          </p:cNvSpPr>
          <p:nvPr/>
        </p:nvSpPr>
        <p:spPr>
          <a:xfrm>
            <a:off x="9410700" y="56744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10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46111" y="452718"/>
            <a:ext cx="9404723" cy="667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forSAS" panose="020B0604020202020204" pitchFamily="34" charset="0"/>
              </a:rPr>
              <a:t>Cleaning Categories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forSAS" panose="020B0604020202020204" pitchFamily="34" charset="0"/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600582" y="1268374"/>
            <a:ext cx="10983622" cy="478752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HelveticaNeueforSAS" panose="020B0604020202020204" pitchFamily="34" charset="0"/>
              </a:rPr>
              <a:t>Standardization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HelveticaNeueforSAS" panose="020B0604020202020204" pitchFamily="34" charset="0"/>
            </a:endParaRPr>
          </a:p>
          <a:p>
            <a:pPr marL="460375" indent="-11906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NeueforSAS" panose="020B0604020202020204" pitchFamily="34" charset="0"/>
              </a:rPr>
              <a:t>Different Codes across Systems (gender)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HelveticaNeueforSAS" panose="020B0604020202020204" pitchFamily="34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HelveticaNeueforSAS" panose="020B0604020202020204" pitchFamily="34" charset="0"/>
              </a:rPr>
              <a:t>Changing Codes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HelveticaNeueforSAS" panose="020B0604020202020204" pitchFamily="34" charset="0"/>
            </a:endParaRPr>
          </a:p>
          <a:p>
            <a:pPr marL="460375" indent="-119063">
              <a:spcBef>
                <a:spcPts val="0"/>
              </a:spcBef>
            </a:pPr>
            <a:r>
              <a:rPr lang="en-US" sz="2400" dirty="0" smtClean="0">
                <a:latin typeface="HelveticaNeueforSAS" panose="020B0604020202020204" pitchFamily="34" charset="0"/>
              </a:rPr>
              <a:t>Different Codes within Systems over </a:t>
            </a:r>
            <a:r>
              <a:rPr lang="en-US" sz="2400" dirty="0">
                <a:latin typeface="HelveticaNeueforSAS" panose="020B0604020202020204" pitchFamily="34" charset="0"/>
              </a:rPr>
              <a:t>Time (</a:t>
            </a:r>
            <a:r>
              <a:rPr lang="en-US" sz="2400" dirty="0" smtClean="0">
                <a:latin typeface="HelveticaNeueforSAS" panose="020B0604020202020204" pitchFamily="34" charset="0"/>
              </a:rPr>
              <a:t>race 4 = 7)</a:t>
            </a:r>
            <a:endParaRPr lang="en-US" sz="2400" dirty="0">
              <a:latin typeface="HelveticaNeueforSAS" panose="020B0604020202020204" pitchFamily="34" charset="0"/>
            </a:endParaRPr>
          </a:p>
          <a:p>
            <a:pPr marL="341312" indent="0">
              <a:spcBef>
                <a:spcPts val="0"/>
              </a:spcBef>
              <a:buNone/>
            </a:pPr>
            <a:endParaRPr lang="en-US" dirty="0">
              <a:latin typeface="HelveticaNeueforSAS" panose="020B0604020202020204" pitchFamily="34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HelveticaNeueforSAS" panose="020B0604020202020204" pitchFamily="34" charset="0"/>
              </a:rPr>
              <a:t>Changing Collection</a:t>
            </a:r>
            <a:endParaRPr lang="en-US" sz="2800" dirty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HelveticaNeueforSAS" panose="020B0604020202020204" pitchFamily="34" charset="0"/>
            </a:endParaRPr>
          </a:p>
          <a:p>
            <a:pPr marL="509588" indent="-163513">
              <a:spcBef>
                <a:spcPts val="0"/>
              </a:spcBef>
            </a:pPr>
            <a:r>
              <a:rPr lang="en-US" sz="2400" dirty="0" smtClean="0">
                <a:latin typeface="HelveticaNeueforSAS" panose="020B0604020202020204" pitchFamily="34" charset="0"/>
              </a:rPr>
              <a:t>New/Deleted Questions over </a:t>
            </a:r>
            <a:r>
              <a:rPr lang="en-US" sz="2400" dirty="0">
                <a:latin typeface="HelveticaNeueforSAS" panose="020B0604020202020204" pitchFamily="34" charset="0"/>
              </a:rPr>
              <a:t>Time </a:t>
            </a:r>
            <a:r>
              <a:rPr lang="en-US" sz="2400" dirty="0" smtClean="0">
                <a:latin typeface="HelveticaNeueforSAS" panose="020B0604020202020204" pitchFamily="34" charset="0"/>
              </a:rPr>
              <a:t>(missing ≠ missing)</a:t>
            </a:r>
            <a:endParaRPr lang="en-US" sz="2400" dirty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HelveticaNeueforSA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76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 txBox="1">
            <a:spLocks/>
          </p:cNvSpPr>
          <p:nvPr/>
        </p:nvSpPr>
        <p:spPr>
          <a:xfrm>
            <a:off x="9410700" y="56744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46111" y="452718"/>
            <a:ext cx="9404723" cy="667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forSAS" panose="020B0604020202020204" pitchFamily="34" charset="0"/>
              </a:rPr>
              <a:t>Cleaning Numeric Values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forSAS" panose="020B0604020202020204" pitchFamily="34" charset="0"/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600582" y="1268374"/>
            <a:ext cx="10983622" cy="478752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HelveticaNeueforSAS" panose="020B0604020202020204" pitchFamily="34" charset="0"/>
              </a:rPr>
              <a:t>Out-of-Range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HelveticaNeueforSAS" panose="020B0604020202020204" pitchFamily="34" charset="0"/>
            </a:endParaRPr>
          </a:p>
          <a:p>
            <a:pPr marL="460375" indent="-11906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NeueforSAS" panose="020B0604020202020204" pitchFamily="34" charset="0"/>
              </a:rPr>
              <a:t>Values (outliers) – impossible values?</a:t>
            </a:r>
          </a:p>
          <a:p>
            <a:pPr marL="341312" indent="0">
              <a:spcBef>
                <a:spcPts val="0"/>
              </a:spcBef>
              <a:buNone/>
            </a:pPr>
            <a:endParaRPr lang="en-US" sz="1200" dirty="0" smtClean="0">
              <a:latin typeface="HelveticaNeueforSAS" panose="020B0604020202020204" pitchFamily="34" charset="0"/>
            </a:endParaRPr>
          </a:p>
          <a:p>
            <a:pPr marL="460375" indent="-11906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NeueforSAS" panose="020B0604020202020204" pitchFamily="34" charset="0"/>
              </a:rPr>
              <a:t>Distributions (no variance) – when there should be?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HelveticaNeueforSAS" panose="020B0604020202020204" pitchFamily="34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HelveticaNeueforSAS" panose="020B0604020202020204" pitchFamily="34" charset="0"/>
              </a:rPr>
              <a:t>Missing Values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HelveticaNeueforSAS" panose="020B0604020202020204" pitchFamily="34" charset="0"/>
            </a:endParaRPr>
          </a:p>
          <a:p>
            <a:pPr marL="460375" indent="-119063">
              <a:spcBef>
                <a:spcPts val="0"/>
              </a:spcBef>
            </a:pPr>
            <a:r>
              <a:rPr lang="en-US" sz="2400" dirty="0" smtClean="0">
                <a:latin typeface="HelveticaNeueforSAS" panose="020B0604020202020204" pitchFamily="34" charset="0"/>
              </a:rPr>
              <a:t>Skip Patterns</a:t>
            </a:r>
          </a:p>
          <a:p>
            <a:pPr marL="341312" indent="0">
              <a:spcBef>
                <a:spcPts val="0"/>
              </a:spcBef>
              <a:buNone/>
            </a:pPr>
            <a:endParaRPr lang="en-US" sz="1200" dirty="0" smtClean="0">
              <a:latin typeface="HelveticaNeueforSAS" panose="020B0604020202020204" pitchFamily="34" charset="0"/>
            </a:endParaRPr>
          </a:p>
          <a:p>
            <a:pPr marL="460375" indent="-119063">
              <a:spcBef>
                <a:spcPts val="0"/>
              </a:spcBef>
            </a:pPr>
            <a:r>
              <a:rPr lang="en-US" sz="2400" dirty="0" smtClean="0">
                <a:latin typeface="HelveticaNeueforSAS" panose="020B0604020202020204" pitchFamily="34" charset="0"/>
              </a:rPr>
              <a:t>N/A (not </a:t>
            </a:r>
            <a:r>
              <a:rPr lang="en-US" sz="2400" i="1" dirty="0" smtClean="0">
                <a:latin typeface="HelveticaNeueforSAS" panose="020B0604020202020204" pitchFamily="34" charset="0"/>
              </a:rPr>
              <a:t>NA</a:t>
            </a:r>
            <a:r>
              <a:rPr lang="en-US" sz="2400" dirty="0" smtClean="0">
                <a:latin typeface="HelveticaNeueforSAS" panose="020B0604020202020204" pitchFamily="34" charset="0"/>
              </a:rPr>
              <a:t>)</a:t>
            </a:r>
          </a:p>
          <a:p>
            <a:pPr marL="341312" indent="0">
              <a:spcBef>
                <a:spcPts val="0"/>
              </a:spcBef>
              <a:buNone/>
            </a:pPr>
            <a:endParaRPr lang="en-US" sz="1200" dirty="0" smtClean="0">
              <a:latin typeface="HelveticaNeueforSAS" panose="020B0604020202020204" pitchFamily="34" charset="0"/>
            </a:endParaRPr>
          </a:p>
          <a:p>
            <a:pPr marL="460375" indent="-119063">
              <a:spcBef>
                <a:spcPts val="0"/>
              </a:spcBef>
            </a:pPr>
            <a:r>
              <a:rPr lang="en-US" sz="2400" dirty="0" smtClean="0">
                <a:latin typeface="HelveticaNeueforSAS" panose="020B0604020202020204" pitchFamily="34" charset="0"/>
              </a:rPr>
              <a:t>DK vs. REF</a:t>
            </a:r>
            <a:endParaRPr lang="en-US" sz="2400" dirty="0">
              <a:latin typeface="HelveticaNeueforSAS" panose="020B0604020202020204" pitchFamily="34" charset="0"/>
            </a:endParaRPr>
          </a:p>
          <a:p>
            <a:pPr marL="341312" indent="0">
              <a:spcBef>
                <a:spcPts val="0"/>
              </a:spcBef>
              <a:buNone/>
            </a:pPr>
            <a:endParaRPr lang="en-US" dirty="0">
              <a:latin typeface="HelveticaNeueforSAS" panose="020B0604020202020204" pitchFamily="34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HelveticaNeueforSAS" panose="020B0604020202020204" pitchFamily="34" charset="0"/>
              </a:rPr>
              <a:t>Fill it In?</a:t>
            </a:r>
            <a:endParaRPr lang="en-US" sz="2800" dirty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HelveticaNeueforSA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56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 txBox="1">
            <a:spLocks/>
          </p:cNvSpPr>
          <p:nvPr/>
        </p:nvSpPr>
        <p:spPr>
          <a:xfrm>
            <a:off x="9410700" y="56744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12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46111" y="452718"/>
            <a:ext cx="9404723" cy="667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forSAS" panose="020B0604020202020204" pitchFamily="34" charset="0"/>
              </a:rPr>
              <a:t>Cleaning Dates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forSAS" panose="020B0604020202020204" pitchFamily="34" charset="0"/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600582" y="1268374"/>
            <a:ext cx="10983622" cy="478752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HelveticaNeueforSAS" panose="020B0604020202020204" pitchFamily="34" charset="0"/>
              </a:rPr>
              <a:t>Formats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HelveticaNeueforSAS" panose="020B0604020202020204" pitchFamily="34" charset="0"/>
            </a:endParaRPr>
          </a:p>
          <a:p>
            <a:pPr marL="460375" indent="-11906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NeueforSAS" panose="020B0604020202020204" pitchFamily="34" charset="0"/>
              </a:rPr>
              <a:t>Standardize</a:t>
            </a:r>
            <a:r>
              <a:rPr lang="en-US" sz="2600" dirty="0" smtClean="0">
                <a:latin typeface="HelveticaNeueforSAS" panose="020B0604020202020204" pitchFamily="34" charset="0"/>
              </a:rPr>
              <a:t>: [mm] [</a:t>
            </a:r>
            <a:r>
              <a:rPr lang="en-US" sz="2600" dirty="0" err="1" smtClean="0">
                <a:latin typeface="HelveticaNeueforSAS" panose="020B0604020202020204" pitchFamily="34" charset="0"/>
              </a:rPr>
              <a:t>dd</a:t>
            </a:r>
            <a:r>
              <a:rPr lang="en-US" sz="2600" dirty="0" smtClean="0">
                <a:latin typeface="HelveticaNeueforSAS" panose="020B0604020202020204" pitchFamily="34" charset="0"/>
              </a:rPr>
              <a:t>] [</a:t>
            </a:r>
            <a:r>
              <a:rPr lang="en-US" sz="2600" dirty="0" err="1" smtClean="0">
                <a:latin typeface="HelveticaNeueforSAS" panose="020B0604020202020204" pitchFamily="34" charset="0"/>
              </a:rPr>
              <a:t>yyyy</a:t>
            </a:r>
            <a:r>
              <a:rPr lang="en-US" sz="2600" dirty="0" smtClean="0">
                <a:latin typeface="HelveticaNeueforSAS" panose="020B0604020202020204" pitchFamily="34" charset="0"/>
              </a:rPr>
              <a:t>] or </a:t>
            </a:r>
            <a:r>
              <a:rPr lang="en-US" sz="2600" dirty="0" err="1" smtClean="0">
                <a:latin typeface="HelveticaNeueforSAS" panose="020B0604020202020204" pitchFamily="34" charset="0"/>
              </a:rPr>
              <a:t>yyyy</a:t>
            </a:r>
            <a:r>
              <a:rPr lang="en-US" sz="2600" dirty="0" smtClean="0">
                <a:latin typeface="HelveticaNeueforSAS" panose="020B0604020202020204" pitchFamily="34" charset="0"/>
              </a:rPr>
              <a:t>-mm-</a:t>
            </a:r>
            <a:r>
              <a:rPr lang="en-US" sz="2600" dirty="0" err="1" smtClean="0">
                <a:latin typeface="HelveticaNeueforSAS" panose="020B0604020202020204" pitchFamily="34" charset="0"/>
              </a:rPr>
              <a:t>dd</a:t>
            </a:r>
            <a:endParaRPr lang="en-US" sz="2600" dirty="0" smtClean="0">
              <a:latin typeface="HelveticaNeueforSAS" panose="020B0604020202020204" pitchFamily="34" charset="0"/>
            </a:endParaRPr>
          </a:p>
          <a:p>
            <a:pPr marL="341312" indent="0">
              <a:spcBef>
                <a:spcPts val="0"/>
              </a:spcBef>
              <a:buNone/>
            </a:pPr>
            <a:endParaRPr lang="en-US" sz="1200" dirty="0" smtClean="0">
              <a:latin typeface="HelveticaNeueforSAS" panose="020B0604020202020204" pitchFamily="34" charset="0"/>
            </a:endParaRPr>
          </a:p>
          <a:p>
            <a:pPr marL="460375" indent="-11906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NeueforSAS" panose="020B0604020202020204" pitchFamily="34" charset="0"/>
              </a:rPr>
              <a:t>Origin Dates:</a:t>
            </a:r>
          </a:p>
          <a:p>
            <a:pPr marL="341312" indent="0">
              <a:spcBef>
                <a:spcPts val="0"/>
              </a:spcBef>
              <a:buNone/>
            </a:pPr>
            <a:endParaRPr lang="en-US" sz="1200" dirty="0" smtClean="0">
              <a:latin typeface="HelveticaNeueforSAS" panose="020B0604020202020204" pitchFamily="34" charset="0"/>
            </a:endParaRPr>
          </a:p>
          <a:p>
            <a:pPr marL="339725" indent="342900">
              <a:spcBef>
                <a:spcPts val="0"/>
              </a:spcBef>
              <a:buNone/>
            </a:pPr>
            <a:r>
              <a:rPr lang="en-US" sz="2400" dirty="0">
                <a:latin typeface="HelveticaNeueforSAS" panose="020B0604020202020204" pitchFamily="34" charset="0"/>
              </a:rPr>
              <a:t>01/01/1960</a:t>
            </a:r>
            <a:r>
              <a:rPr lang="en-US" sz="2400" dirty="0" smtClean="0">
                <a:latin typeface="HelveticaNeueforSAS" panose="020B0604020202020204" pitchFamily="34" charset="0"/>
              </a:rPr>
              <a:t>	</a:t>
            </a:r>
            <a:r>
              <a:rPr lang="en-US" sz="2400" dirty="0">
                <a:latin typeface="HelveticaNeueforSAS" panose="020B0604020202020204" pitchFamily="34" charset="0"/>
              </a:rPr>
              <a:t>10/14/1582</a:t>
            </a:r>
          </a:p>
          <a:p>
            <a:pPr marL="339725" indent="342900">
              <a:spcBef>
                <a:spcPts val="0"/>
              </a:spcBef>
              <a:buNone/>
            </a:pPr>
            <a:r>
              <a:rPr lang="en-US" sz="2400" dirty="0" smtClean="0">
                <a:latin typeface="HelveticaNeueforSAS" panose="020B0604020202020204" pitchFamily="34" charset="0"/>
              </a:rPr>
              <a:t>12/30/1899	</a:t>
            </a:r>
            <a:r>
              <a:rPr lang="en-US" sz="2400" dirty="0">
                <a:latin typeface="HelveticaNeueforSAS" panose="020B0604020202020204" pitchFamily="34" charset="0"/>
              </a:rPr>
              <a:t>01/01/1904</a:t>
            </a:r>
          </a:p>
          <a:p>
            <a:pPr marL="339725" indent="342900">
              <a:spcBef>
                <a:spcPts val="0"/>
              </a:spcBef>
              <a:buNone/>
            </a:pPr>
            <a:endParaRPr lang="en-US" dirty="0" smtClean="0">
              <a:latin typeface="HelveticaNeueforSAS" panose="020B0604020202020204" pitchFamily="34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HelveticaNeueforSAS" panose="020B0604020202020204" pitchFamily="34" charset="0"/>
              </a:rPr>
              <a:t>Invalid Entries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HelveticaNeueforSAS" panose="020B0604020202020204" pitchFamily="34" charset="0"/>
            </a:endParaRPr>
          </a:p>
          <a:p>
            <a:pPr marL="460375" indent="-119063">
              <a:spcBef>
                <a:spcPts val="0"/>
              </a:spcBef>
            </a:pPr>
            <a:r>
              <a:rPr lang="en-US" sz="2400" dirty="0" smtClean="0">
                <a:latin typeface="HelveticaNeueforSAS" panose="020B0604020202020204" pitchFamily="34" charset="0"/>
              </a:rPr>
              <a:t>Month – Distribution?</a:t>
            </a:r>
          </a:p>
          <a:p>
            <a:pPr marL="341312" indent="0">
              <a:spcBef>
                <a:spcPts val="0"/>
              </a:spcBef>
              <a:buNone/>
            </a:pPr>
            <a:endParaRPr lang="en-US" sz="1200" dirty="0" smtClean="0">
              <a:latin typeface="HelveticaNeueforSAS" panose="020B0604020202020204" pitchFamily="34" charset="0"/>
            </a:endParaRPr>
          </a:p>
          <a:p>
            <a:pPr marL="460375" indent="-119063">
              <a:spcBef>
                <a:spcPts val="0"/>
              </a:spcBef>
            </a:pPr>
            <a:r>
              <a:rPr lang="en-US" sz="2400" dirty="0" smtClean="0">
                <a:latin typeface="HelveticaNeueforSAS" panose="020B0604020202020204" pitchFamily="34" charset="0"/>
              </a:rPr>
              <a:t>Day – Distribution?	How many months have 28 days? </a:t>
            </a:r>
          </a:p>
          <a:p>
            <a:pPr marL="341312" indent="0">
              <a:spcBef>
                <a:spcPts val="0"/>
              </a:spcBef>
              <a:buNone/>
            </a:pPr>
            <a:endParaRPr lang="en-US" sz="1200" dirty="0" smtClean="0">
              <a:latin typeface="HelveticaNeueforSAS" panose="020B0604020202020204" pitchFamily="34" charset="0"/>
            </a:endParaRPr>
          </a:p>
          <a:p>
            <a:pPr marL="460375" indent="-119063">
              <a:spcBef>
                <a:spcPts val="0"/>
              </a:spcBef>
            </a:pPr>
            <a:r>
              <a:rPr lang="en-US" sz="2400" dirty="0" smtClean="0">
                <a:latin typeface="HelveticaNeueforSAS" panose="020B0604020202020204" pitchFamily="34" charset="0"/>
              </a:rPr>
              <a:t>Year – Distribution?	Cohorts?</a:t>
            </a:r>
            <a:endParaRPr lang="en-US" sz="2400" dirty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HelveticaNeueforSAS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2300"/>
          <a:stretch/>
        </p:blipFill>
        <p:spPr>
          <a:xfrm>
            <a:off x="5348472" y="2385785"/>
            <a:ext cx="3595831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 txBox="1">
            <a:spLocks/>
          </p:cNvSpPr>
          <p:nvPr/>
        </p:nvSpPr>
        <p:spPr>
          <a:xfrm>
            <a:off x="9410700" y="56744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13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46111" y="452718"/>
            <a:ext cx="9404723" cy="667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forSAS" panose="020B0604020202020204" pitchFamily="34" charset="0"/>
              </a:rPr>
              <a:t>Cleaning Dates (cont.)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forSAS" panose="020B0604020202020204" pitchFamily="34" charset="0"/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600582" y="1268374"/>
            <a:ext cx="10983622" cy="478752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HelveticaNeueforSAS" panose="020B0604020202020204" pitchFamily="34" charset="0"/>
              </a:rPr>
              <a:t>“Multivariate Distributions”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HelveticaNeueforSAS" panose="020B0604020202020204" pitchFamily="34" charset="0"/>
            </a:endParaRPr>
          </a:p>
          <a:p>
            <a:pPr marL="460375" indent="-11906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NeueforSAS" panose="020B0604020202020204" pitchFamily="34" charset="0"/>
              </a:rPr>
              <a:t>Most Common Date(s)?</a:t>
            </a:r>
            <a:endParaRPr lang="en-US" sz="2600" dirty="0" smtClean="0">
              <a:latin typeface="HelveticaNeueforSAS" panose="020B0604020202020204" pitchFamily="34" charset="0"/>
            </a:endParaRPr>
          </a:p>
          <a:p>
            <a:pPr marL="341312" indent="0">
              <a:spcBef>
                <a:spcPts val="0"/>
              </a:spcBef>
              <a:buNone/>
            </a:pPr>
            <a:endParaRPr lang="en-US" sz="1200" dirty="0" smtClean="0">
              <a:latin typeface="HelveticaNeueforSAS" panose="020B0604020202020204" pitchFamily="34" charset="0"/>
            </a:endParaRPr>
          </a:p>
          <a:p>
            <a:pPr marL="460375" indent="-11906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NeueforSAS" panose="020B0604020202020204" pitchFamily="34" charset="0"/>
              </a:rPr>
              <a:t>Least Common Date(s)?</a:t>
            </a:r>
          </a:p>
          <a:p>
            <a:pPr marL="341312" indent="0">
              <a:spcBef>
                <a:spcPts val="0"/>
              </a:spcBef>
              <a:buNone/>
            </a:pPr>
            <a:endParaRPr lang="en-US" sz="1200" dirty="0" smtClean="0">
              <a:latin typeface="HelveticaNeueforSAS" panose="020B0604020202020204" pitchFamily="34" charset="0"/>
            </a:endParaRPr>
          </a:p>
          <a:p>
            <a:pPr marL="460375" indent="-119063">
              <a:spcBef>
                <a:spcPts val="0"/>
              </a:spcBef>
            </a:pPr>
            <a:r>
              <a:rPr lang="en-US" sz="2400" dirty="0" smtClean="0">
                <a:latin typeface="HelveticaNeueforSAS" panose="020B0604020202020204" pitchFamily="34" charset="0"/>
              </a:rPr>
              <a:t>Impossible Date(s)?</a:t>
            </a:r>
          </a:p>
          <a:p>
            <a:pPr marL="341312" indent="0">
              <a:spcBef>
                <a:spcPts val="0"/>
              </a:spcBef>
              <a:buNone/>
            </a:pPr>
            <a:endParaRPr lang="en-US" sz="1200" dirty="0" smtClean="0">
              <a:latin typeface="HelveticaNeueforSAS" panose="020B0604020202020204" pitchFamily="34" charset="0"/>
            </a:endParaRPr>
          </a:p>
          <a:p>
            <a:pPr marL="460375" indent="-119063">
              <a:spcBef>
                <a:spcPts val="0"/>
              </a:spcBef>
            </a:pPr>
            <a:r>
              <a:rPr lang="en-US" sz="2400" dirty="0" smtClean="0">
                <a:latin typeface="HelveticaNeueforSAS" panose="020B0604020202020204" pitchFamily="34" charset="0"/>
              </a:rPr>
              <a:t>Suspicious Date(s)?	</a:t>
            </a:r>
          </a:p>
          <a:p>
            <a:pPr marL="341312" indent="0">
              <a:spcBef>
                <a:spcPts val="0"/>
              </a:spcBef>
              <a:buNone/>
            </a:pPr>
            <a:endParaRPr lang="en-US" sz="1200" dirty="0" smtClean="0">
              <a:latin typeface="HelveticaNeueforSAS" panose="020B0604020202020204" pitchFamily="34" charset="0"/>
            </a:endParaRPr>
          </a:p>
          <a:p>
            <a:pPr marL="460375" indent="-119063">
              <a:spcBef>
                <a:spcPts val="0"/>
              </a:spcBef>
            </a:pPr>
            <a:r>
              <a:rPr lang="en-US" sz="2400" dirty="0" smtClean="0">
                <a:latin typeface="HelveticaNeueforSAS" panose="020B0604020202020204" pitchFamily="34" charset="0"/>
              </a:rPr>
              <a:t>Difference in Dates?</a:t>
            </a:r>
            <a:endParaRPr lang="en-US" sz="2000" dirty="0" smtClean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HelveticaNeueforSAS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1903"/>
          <a:stretch/>
        </p:blipFill>
        <p:spPr>
          <a:xfrm>
            <a:off x="5478834" y="3082015"/>
            <a:ext cx="4484973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8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 txBox="1">
            <a:spLocks/>
          </p:cNvSpPr>
          <p:nvPr/>
        </p:nvSpPr>
        <p:spPr>
          <a:xfrm>
            <a:off x="9410700" y="56744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14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46111" y="452718"/>
            <a:ext cx="9404723" cy="667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forSAS" panose="020B0604020202020204" pitchFamily="34" charset="0"/>
              </a:rPr>
              <a:t>Cleaning Names (Text Strings)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forSAS" panose="020B0604020202020204" pitchFamily="34" charset="0"/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600582" y="1268374"/>
            <a:ext cx="10983622" cy="1994587"/>
          </a:xfrm>
          <a:ln>
            <a:noFill/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HelveticaNeueforSAS" panose="020B0604020202020204" pitchFamily="34" charset="0"/>
              </a:rPr>
              <a:t>Standardize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HelveticaNeueforSAS" panose="020B0604020202020204" pitchFamily="34" charset="0"/>
            </a:endParaRPr>
          </a:p>
          <a:p>
            <a:pPr marL="460375" indent="-11906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NeueforSAS" panose="020B0604020202020204" pitchFamily="34" charset="0"/>
              </a:rPr>
              <a:t>UPPER/lower – You Choose, be </a:t>
            </a:r>
            <a:r>
              <a:rPr lang="en-US" sz="2400" u="sng" dirty="0" smtClean="0">
                <a:latin typeface="HelveticaNeueforSAS" panose="020B0604020202020204" pitchFamily="34" charset="0"/>
              </a:rPr>
              <a:t>Consistent</a:t>
            </a:r>
            <a:endParaRPr lang="en-US" sz="2600" u="sng" dirty="0" smtClean="0">
              <a:latin typeface="HelveticaNeueforSAS" panose="020B0604020202020204" pitchFamily="34" charset="0"/>
            </a:endParaRPr>
          </a:p>
          <a:p>
            <a:pPr marL="341312" indent="0">
              <a:spcBef>
                <a:spcPts val="0"/>
              </a:spcBef>
              <a:buNone/>
            </a:pPr>
            <a:endParaRPr lang="en-US" sz="1200" dirty="0" smtClean="0">
              <a:latin typeface="HelveticaNeueforSAS" panose="020B0604020202020204" pitchFamily="34" charset="0"/>
            </a:endParaRPr>
          </a:p>
          <a:p>
            <a:pPr marL="460375" indent="-11906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NeueforSAS" panose="020B0604020202020204" pitchFamily="34" charset="0"/>
              </a:rPr>
              <a:t>Fields – 1 or 2 (or 3 or 4?)</a:t>
            </a:r>
          </a:p>
          <a:p>
            <a:pPr marL="341312" indent="0">
              <a:spcBef>
                <a:spcPts val="0"/>
              </a:spcBef>
              <a:buNone/>
            </a:pPr>
            <a:endParaRPr lang="en-US" sz="1200" dirty="0" smtClean="0">
              <a:latin typeface="HelveticaNeueforSAS" panose="020B0604020202020204" pitchFamily="34" charset="0"/>
            </a:endParaRPr>
          </a:p>
          <a:p>
            <a:pPr marL="460375" indent="-119063">
              <a:spcBef>
                <a:spcPts val="0"/>
              </a:spcBef>
            </a:pPr>
            <a:r>
              <a:rPr lang="en-US" sz="2400" dirty="0" smtClean="0">
                <a:latin typeface="HelveticaNeueforSAS" panose="020B0604020202020204" pitchFamily="34" charset="0"/>
              </a:rPr>
              <a:t>Consistent Fields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idx="1"/>
          </p:nvPr>
        </p:nvSpPr>
        <p:spPr>
          <a:xfrm>
            <a:off x="606393" y="3262961"/>
            <a:ext cx="5368685" cy="2743202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en-US" sz="1000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dirty="0" smtClean="0">
                <a:latin typeface="HelveticaNeueforSAS" panose="020B0604020202020204" pitchFamily="34" charset="0"/>
              </a:rPr>
              <a:t>First</a:t>
            </a:r>
            <a:r>
              <a:rPr lang="en-US" sz="2400" dirty="0">
                <a:latin typeface="HelveticaNeueforSAS" panose="020B0604020202020204" pitchFamily="34" charset="0"/>
              </a:rPr>
              <a:t>, Last and Last, First in Same Field!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HelveticaNeueforSAS" panose="020B0604020202020204" pitchFamily="34" charset="0"/>
              </a:rPr>
              <a:t>		</a:t>
            </a:r>
            <a:endParaRPr lang="en-US" sz="2400" dirty="0">
              <a:latin typeface="HelveticaNeueforSAS" panose="020B0604020202020204" pitchFamily="34" charset="0"/>
            </a:endParaRPr>
          </a:p>
        </p:txBody>
      </p:sp>
      <p:sp>
        <p:nvSpPr>
          <p:cNvPr id="17" name="Content Placeholder 4"/>
          <p:cNvSpPr>
            <a:spLocks noGrp="1"/>
          </p:cNvSpPr>
          <p:nvPr>
            <p:ph idx="1"/>
          </p:nvPr>
        </p:nvSpPr>
        <p:spPr>
          <a:xfrm>
            <a:off x="6216924" y="3262961"/>
            <a:ext cx="5368685" cy="274320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dirty="0" smtClean="0">
                <a:latin typeface="HelveticaNeueforSAS" panose="020B0604020202020204" pitchFamily="34" charset="0"/>
              </a:rPr>
              <a:t>[First][Last], [First Last], [Last First]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dirty="0" smtClean="0">
                <a:latin typeface="HelveticaNeueforSAS" panose="020B0604020202020204" pitchFamily="34" charset="0"/>
              </a:rPr>
              <a:t>In Same Two Fields!!!</a:t>
            </a:r>
            <a:endParaRPr lang="en-US" sz="2400" dirty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HelveticaNeueforSAS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t="15710"/>
          <a:stretch/>
        </p:blipFill>
        <p:spPr>
          <a:xfrm>
            <a:off x="1924374" y="3784001"/>
            <a:ext cx="2732723" cy="21890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699" y="4064515"/>
            <a:ext cx="2598896" cy="191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5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 txBox="1">
            <a:spLocks/>
          </p:cNvSpPr>
          <p:nvPr/>
        </p:nvSpPr>
        <p:spPr>
          <a:xfrm>
            <a:off x="9410700" y="56744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15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46111" y="452718"/>
            <a:ext cx="9404723" cy="667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forSAS" panose="020B0604020202020204" pitchFamily="34" charset="0"/>
              </a:rPr>
              <a:t>Cleaning Names (cont.)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forSAS" panose="020B0604020202020204" pitchFamily="34" charset="0"/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600582" y="1268375"/>
            <a:ext cx="10983622" cy="425672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HelveticaNeueforSAS" panose="020B0604020202020204" pitchFamily="34" charset="0"/>
              </a:rPr>
              <a:t>The Unusual Stuff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idx="1"/>
          </p:nvPr>
        </p:nvSpPr>
        <p:spPr>
          <a:xfrm>
            <a:off x="606393" y="3932691"/>
            <a:ext cx="5368685" cy="2073471"/>
          </a:xfrm>
          <a:noFill/>
          <a:ln>
            <a:noFill/>
          </a:ln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en-US" sz="1000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u="sng" dirty="0" smtClean="0">
                <a:latin typeface="HelveticaNeueforSAS" panose="020B0604020202020204" pitchFamily="34" charset="0"/>
              </a:rPr>
              <a:t>Place Holders</a:t>
            </a: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HelveticaNeueforSAS" panose="020B0604020202020204" pitchFamily="34" charset="0"/>
              </a:rPr>
              <a:t>		</a:t>
            </a:r>
            <a:endParaRPr lang="en-US" sz="2400" dirty="0">
              <a:latin typeface="HelveticaNeueforSAS" panose="020B0604020202020204" pitchFamily="34" charset="0"/>
            </a:endParaRPr>
          </a:p>
        </p:txBody>
      </p:sp>
      <p:sp>
        <p:nvSpPr>
          <p:cNvPr id="17" name="Content Placeholder 4"/>
          <p:cNvSpPr>
            <a:spLocks noGrp="1"/>
          </p:cNvSpPr>
          <p:nvPr>
            <p:ph idx="1"/>
          </p:nvPr>
        </p:nvSpPr>
        <p:spPr>
          <a:xfrm>
            <a:off x="6216924" y="3932691"/>
            <a:ext cx="5368685" cy="2073471"/>
          </a:xfrm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u="sng" dirty="0" smtClean="0">
                <a:latin typeface="HelveticaNeueforSAS" panose="020B0604020202020204" pitchFamily="34" charset="0"/>
              </a:rPr>
              <a:t>These Things</a:t>
            </a: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HelveticaNeueforSAS" panose="020B0604020202020204" pitchFamily="34" charset="0"/>
            </a:endParaRPr>
          </a:p>
        </p:txBody>
      </p:sp>
      <p:sp>
        <p:nvSpPr>
          <p:cNvPr id="19" name="Content Placeholder 4"/>
          <p:cNvSpPr>
            <a:spLocks noGrp="1"/>
          </p:cNvSpPr>
          <p:nvPr>
            <p:ph idx="1"/>
          </p:nvPr>
        </p:nvSpPr>
        <p:spPr>
          <a:xfrm>
            <a:off x="606395" y="1766430"/>
            <a:ext cx="5368685" cy="2073471"/>
          </a:xfrm>
          <a:noFill/>
          <a:ln>
            <a:noFill/>
          </a:ln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en-US" sz="1000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u="sng" dirty="0" smtClean="0">
                <a:latin typeface="HelveticaNeueforSAS" panose="020B0604020202020204" pitchFamily="34" charset="0"/>
              </a:rPr>
              <a:t>Numbers (suffixes?)</a:t>
            </a: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HelveticaNeueforSAS" panose="020B0604020202020204" pitchFamily="34" charset="0"/>
              </a:rPr>
              <a:t>		</a:t>
            </a:r>
            <a:endParaRPr lang="en-US" sz="2400" dirty="0">
              <a:latin typeface="HelveticaNeueforSAS" panose="020B0604020202020204" pitchFamily="34" charset="0"/>
            </a:endParaRPr>
          </a:p>
        </p:txBody>
      </p:sp>
      <p:sp>
        <p:nvSpPr>
          <p:cNvPr id="20" name="Content Placeholder 4"/>
          <p:cNvSpPr>
            <a:spLocks noGrp="1"/>
          </p:cNvSpPr>
          <p:nvPr>
            <p:ph idx="1"/>
          </p:nvPr>
        </p:nvSpPr>
        <p:spPr>
          <a:xfrm>
            <a:off x="6216926" y="1766430"/>
            <a:ext cx="5368685" cy="2073471"/>
          </a:xfrm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u="sng" dirty="0" smtClean="0">
                <a:latin typeface="HelveticaNeueforSAS" panose="020B0604020202020204" pitchFamily="34" charset="0"/>
              </a:rPr>
              <a:t>Punctuation</a:t>
            </a:r>
            <a:endParaRPr lang="en-US" sz="2400" u="sng" dirty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HelveticaNeueforSAS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r="6416" b="46588"/>
          <a:stretch/>
        </p:blipFill>
        <p:spPr>
          <a:xfrm>
            <a:off x="7567948" y="4531298"/>
            <a:ext cx="1292838" cy="134321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t="53277"/>
          <a:stretch/>
        </p:blipFill>
        <p:spPr>
          <a:xfrm>
            <a:off x="9123294" y="4531301"/>
            <a:ext cx="1381474" cy="117499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280" y="4422807"/>
            <a:ext cx="2708910" cy="15601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3952" y="2292319"/>
            <a:ext cx="2734628" cy="15430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0566" y="2292319"/>
            <a:ext cx="2617102" cy="154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1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5674402"/>
            <a:ext cx="2743200" cy="365125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646111" y="452718"/>
            <a:ext cx="9404723" cy="667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forSAS" panose="020B0604020202020204" pitchFamily="34" charset="0"/>
              </a:rPr>
              <a:t>Why Clean?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forSAS" panose="020B0604020202020204" pitchFamily="34" charset="0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00582" y="1239501"/>
            <a:ext cx="10983622" cy="478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rPr>
              <a:t>Data Quality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rPr>
              <a:t>Assessing Usability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rPr>
              <a:t>Standardization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rPr>
              <a:t>End Use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514350" marR="0" lvl="0" indent="-17462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rPr>
              <a:t>Linkage – Connecting and Comparing</a:t>
            </a: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514350" marR="0" lvl="0" indent="-17462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rPr>
              <a:t>Analysis – Conclusion Validity</a:t>
            </a: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514350" marR="0" lvl="0" indent="-17462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rPr>
              <a:t>Decision Making – With Accurate Information</a:t>
            </a: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81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5674402"/>
            <a:ext cx="2743200" cy="365125"/>
          </a:xfrm>
        </p:spPr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646111" y="452718"/>
            <a:ext cx="9404723" cy="667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4000" dirty="0">
                <a:solidFill>
                  <a:schemeClr val="tx1"/>
                </a:solidFill>
                <a:latin typeface="HelveticaNeueforSAS" panose="020B0604020202020204" pitchFamily="34" charset="0"/>
              </a:rPr>
              <a:t>“Final Data” are already Clean!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forSAS" panose="020B0604020202020204" pitchFamily="34" charset="0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00582" y="1239501"/>
            <a:ext cx="10983622" cy="478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HelveticaNeueforSAS" panose="020B0604020202020204" pitchFamily="34" charset="0"/>
              </a:rPr>
              <a:t>[Human] Errors Happen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None/>
              <a:tabLst/>
              <a:defRPr/>
            </a:pP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514350" lvl="0" indent="-174625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HelveticaNeueforSAS" panose="020B0604020202020204" pitchFamily="34" charset="0"/>
              </a:rPr>
              <a:t>Data Entry Errors</a:t>
            </a: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514350" lvl="0" indent="-174625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HelveticaNeueforSAS" panose="020B0604020202020204" pitchFamily="34" charset="0"/>
              </a:rPr>
              <a:t>Workflow Errors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81" y="3204938"/>
            <a:ext cx="10581439" cy="271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5674402"/>
            <a:ext cx="2743200" cy="365125"/>
          </a:xfrm>
        </p:spPr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646111" y="452718"/>
            <a:ext cx="9404723" cy="667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4000" dirty="0">
                <a:solidFill>
                  <a:schemeClr val="tx1"/>
                </a:solidFill>
                <a:latin typeface="HelveticaNeueforSAS" panose="020B0604020202020204" pitchFamily="34" charset="0"/>
              </a:rPr>
              <a:t>“Final Data” are already Clean!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forSAS" panose="020B0604020202020204" pitchFamily="34" charset="0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00582" y="1239501"/>
            <a:ext cx="10983622" cy="478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HelveticaNeueforSAS" panose="020B0604020202020204" pitchFamily="34" charset="0"/>
              </a:rPr>
              <a:t>[Computer] Errors Happen – Because Humans Cause Them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22" y="2048132"/>
            <a:ext cx="10367756" cy="30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4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567440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646111" y="452718"/>
            <a:ext cx="9404723" cy="667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4000" dirty="0">
                <a:solidFill>
                  <a:prstClr val="black"/>
                </a:solidFill>
                <a:latin typeface="HelveticaNeueforSAS" panose="020B0604020202020204" pitchFamily="34" charset="0"/>
              </a:rPr>
              <a:t>Data Cleaning Step #1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00582" y="1239501"/>
            <a:ext cx="10983622" cy="478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  <a:latin typeface="HelveticaNeueforSAS" panose="020B0604020202020204" pitchFamily="34" charset="0"/>
              </a:rPr>
              <a:t>LOOK AT THE DATA!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514350" lvl="0" indent="-174625">
              <a:spcBef>
                <a:spcPts val="0"/>
              </a:spcBef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HelveticaNeueforSAS" panose="020B0604020202020204" pitchFamily="34" charset="0"/>
              </a:rPr>
              <a:t>Start Documenting</a:t>
            </a: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993" y="614405"/>
            <a:ext cx="5249111" cy="528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5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567440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646111" y="452718"/>
            <a:ext cx="9404723" cy="667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4000" dirty="0">
                <a:solidFill>
                  <a:prstClr val="black"/>
                </a:solidFill>
                <a:latin typeface="HelveticaNeueforSAS" panose="020B0604020202020204" pitchFamily="34" charset="0"/>
              </a:rPr>
              <a:t>Data Cleaning Step #2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00582" y="1239501"/>
            <a:ext cx="10983622" cy="478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  <a:latin typeface="HelveticaNeueforSAS" panose="020B0604020202020204" pitchFamily="34" charset="0"/>
              </a:rPr>
              <a:t>LOOK AGAIN (Closely)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514350" lvl="0" indent="-174625">
              <a:spcBef>
                <a:spcPts val="0"/>
              </a:spcBef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HelveticaNeueforSAS" panose="020B0604020202020204" pitchFamily="34" charset="0"/>
              </a:rPr>
              <a:t>Keep Documenting!</a:t>
            </a: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8" y="2536665"/>
            <a:ext cx="11290405" cy="349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7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816406" y="452718"/>
            <a:ext cx="3341708" cy="22578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Investigate</a:t>
            </a:r>
            <a:endParaRPr lang="en-US" sz="2800" dirty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514350" lvl="0" indent="-174625">
              <a:spcBef>
                <a:spcPts val="0"/>
              </a:spcBef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Spot Check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27" y="2083819"/>
            <a:ext cx="11087146" cy="3373514"/>
          </a:xfrm>
          <a:prstGeom prst="rect">
            <a:avLst/>
          </a:prstGeom>
        </p:spPr>
      </p:pic>
      <p:sp>
        <p:nvSpPr>
          <p:cNvPr id="14" name="Content Placeholder 4"/>
          <p:cNvSpPr txBox="1">
            <a:spLocks/>
          </p:cNvSpPr>
          <p:nvPr/>
        </p:nvSpPr>
        <p:spPr>
          <a:xfrm>
            <a:off x="4206846" y="452718"/>
            <a:ext cx="3341708" cy="22578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514350" lvl="0" indent="-174625">
              <a:spcBef>
                <a:spcPts val="0"/>
              </a:spcBef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Confirm (if possible)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8033885" y="452718"/>
            <a:ext cx="3341708" cy="22578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lvl="0" indent="0">
              <a:spcBef>
                <a:spcPts val="0"/>
              </a:spcBef>
              <a:buClr>
                <a:prstClr val="black"/>
              </a:buClr>
              <a:buNone/>
            </a:pPr>
            <a:endParaRPr lang="en-US" sz="2800" dirty="0" smtClean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339725" lvl="0" indent="0">
              <a:spcBef>
                <a:spcPts val="0"/>
              </a:spcBef>
              <a:buClr>
                <a:prstClr val="black"/>
              </a:buClr>
              <a:buNone/>
            </a:pPr>
            <a:endParaRPr lang="en-US" sz="1600" dirty="0" smtClean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514350" lvl="0" indent="-174625">
              <a:spcBef>
                <a:spcPts val="0"/>
              </a:spcBef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Keep Documenting!</a:t>
            </a:r>
            <a:endParaRPr lang="en-US" sz="2400" dirty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 txBox="1">
            <a:spLocks/>
          </p:cNvSpPr>
          <p:nvPr/>
        </p:nvSpPr>
        <p:spPr>
          <a:xfrm>
            <a:off x="9410700" y="56744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9062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816406" y="452718"/>
            <a:ext cx="3341708" cy="22578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lvl="0" indent="0">
              <a:spcBef>
                <a:spcPts val="0"/>
              </a:spcBef>
              <a:buClr>
                <a:prstClr val="black"/>
              </a:buClr>
              <a:buNone/>
            </a:pPr>
            <a:r>
              <a:rPr lang="en-US" sz="40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Decision Time</a:t>
            </a:r>
            <a:endParaRPr lang="en-US" sz="4000" dirty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339725" lvl="0" indent="0">
              <a:spcBef>
                <a:spcPts val="0"/>
              </a:spcBef>
              <a:buClr>
                <a:prstClr val="black"/>
              </a:buClr>
              <a:buNone/>
            </a:pPr>
            <a:r>
              <a:rPr lang="en-US" sz="24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Fixable?		</a:t>
            </a:r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4206846" y="452718"/>
            <a:ext cx="3341708" cy="22578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339725" lvl="0" indent="0">
              <a:spcBef>
                <a:spcPts val="0"/>
              </a:spcBef>
              <a:buClr>
                <a:prstClr val="black"/>
              </a:buClr>
              <a:buNone/>
            </a:pPr>
            <a:r>
              <a:rPr lang="en-US" sz="24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Usable?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8033885" y="452718"/>
            <a:ext cx="3341708" cy="22578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lvl="0" indent="0">
              <a:spcBef>
                <a:spcPts val="0"/>
              </a:spcBef>
              <a:buClr>
                <a:prstClr val="black"/>
              </a:buClr>
              <a:buNone/>
            </a:pPr>
            <a:endParaRPr lang="en-US" sz="4000" dirty="0" smtClean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339725" lvl="0" indent="0">
              <a:spcBef>
                <a:spcPts val="0"/>
              </a:spcBef>
              <a:buClr>
                <a:prstClr val="black"/>
              </a:buClr>
              <a:buNone/>
            </a:pPr>
            <a:endParaRPr lang="en-US" sz="800" dirty="0" smtClean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339725" lvl="0" indent="0">
              <a:spcBef>
                <a:spcPts val="0"/>
              </a:spcBef>
              <a:buClr>
                <a:prstClr val="black"/>
              </a:buClr>
              <a:buNone/>
            </a:pPr>
            <a:r>
              <a:rPr lang="en-US" sz="24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Worth It?</a:t>
            </a:r>
            <a:endParaRPr lang="en-US" sz="2400" dirty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339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 txBox="1">
            <a:spLocks/>
          </p:cNvSpPr>
          <p:nvPr/>
        </p:nvSpPr>
        <p:spPr>
          <a:xfrm>
            <a:off x="9410700" y="56744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8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10" y="1644128"/>
            <a:ext cx="10571380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8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 txBox="1">
            <a:spLocks/>
          </p:cNvSpPr>
          <p:nvPr/>
        </p:nvSpPr>
        <p:spPr>
          <a:xfrm>
            <a:off x="9410700" y="56744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9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46111" y="452718"/>
            <a:ext cx="9404723" cy="667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forSAS" panose="020B0604020202020204" pitchFamily="34" charset="0"/>
              </a:rPr>
              <a:t>If Fixable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forSAS" panose="020B0604020202020204" pitchFamily="34" charset="0"/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600582" y="1268374"/>
            <a:ext cx="10983622" cy="4787523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HelveticaNeueforSAS" panose="020B0604020202020204" pitchFamily="34" charset="0"/>
              </a:rPr>
              <a:t>Apply Correction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HelveticaNeueforSAS" panose="020B0604020202020204" pitchFamily="34" charset="0"/>
            </a:endParaRPr>
          </a:p>
          <a:p>
            <a:pPr marL="460375" indent="-11906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NeueforSAS" panose="020B0604020202020204" pitchFamily="34" charset="0"/>
              </a:rPr>
              <a:t>Repair vs. Remove</a:t>
            </a:r>
          </a:p>
          <a:p>
            <a:pPr marL="341312" indent="0">
              <a:spcBef>
                <a:spcPts val="0"/>
              </a:spcBef>
              <a:buNone/>
            </a:pPr>
            <a:endParaRPr lang="en-US" sz="1200" dirty="0" smtClean="0">
              <a:latin typeface="HelveticaNeueforSAS" panose="020B0604020202020204" pitchFamily="34" charset="0"/>
            </a:endParaRPr>
          </a:p>
          <a:p>
            <a:pPr marL="460375" indent="-11906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NeueforSAS" panose="020B0604020202020204" pitchFamily="34" charset="0"/>
              </a:rPr>
              <a:t>Order of Operations</a:t>
            </a:r>
          </a:p>
          <a:p>
            <a:pPr marL="341312" indent="0">
              <a:spcBef>
                <a:spcPts val="0"/>
              </a:spcBef>
              <a:buNone/>
            </a:pPr>
            <a:endParaRPr lang="en-US" sz="1200" dirty="0">
              <a:latin typeface="HelveticaNeueforSAS" panose="020B0604020202020204" pitchFamily="34" charset="0"/>
            </a:endParaRPr>
          </a:p>
          <a:p>
            <a:pPr marL="339725" indent="574675">
              <a:spcBef>
                <a:spcPts val="0"/>
              </a:spcBef>
              <a:buNone/>
            </a:pPr>
            <a:r>
              <a:rPr lang="en-US" sz="2400" dirty="0" smtClean="0">
                <a:latin typeface="HelveticaNeueforSAS" panose="020B0604020202020204" pitchFamily="34" charset="0"/>
              </a:rPr>
              <a:t>Split II, III, Jr, </a:t>
            </a:r>
            <a:r>
              <a:rPr lang="en-US" sz="2400" dirty="0" err="1" smtClean="0">
                <a:latin typeface="HelveticaNeueforSAS" panose="020B0604020202020204" pitchFamily="34" charset="0"/>
              </a:rPr>
              <a:t>Sr</a:t>
            </a:r>
            <a:r>
              <a:rPr lang="en-US" sz="2400" dirty="0">
                <a:latin typeface="HelveticaNeueforSAS" panose="020B0604020202020204" pitchFamily="34" charset="0"/>
              </a:rPr>
              <a:t> </a:t>
            </a:r>
            <a:r>
              <a:rPr lang="en-US" sz="2400" dirty="0" smtClean="0">
                <a:latin typeface="HelveticaNeueforSAS" panose="020B0604020202020204" pitchFamily="34" charset="0"/>
              </a:rPr>
              <a:t>from names:  John III → John I</a:t>
            </a:r>
            <a:endParaRPr lang="en-US" sz="2400" dirty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HelveticaNeueforSAS" panose="020B0604020202020204" pitchFamily="34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HelveticaNeueforSAS" panose="020B0604020202020204" pitchFamily="34" charset="0"/>
              </a:rPr>
              <a:t>Verify (optional?!)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HelveticaNeueforSAS" panose="020B0604020202020204" pitchFamily="34" charset="0"/>
            </a:endParaRPr>
          </a:p>
          <a:p>
            <a:pPr marL="460375" indent="-11906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NeueforSAS" panose="020B0604020202020204" pitchFamily="34" charset="0"/>
              </a:rPr>
              <a:t>Did Correction Work? </a:t>
            </a:r>
          </a:p>
          <a:p>
            <a:pPr marL="341312" indent="0">
              <a:spcBef>
                <a:spcPts val="0"/>
              </a:spcBef>
              <a:buNone/>
            </a:pPr>
            <a:endParaRPr lang="en-US" sz="1200" dirty="0" smtClean="0">
              <a:latin typeface="HelveticaNeueforSAS" panose="020B0604020202020204" pitchFamily="34" charset="0"/>
            </a:endParaRPr>
          </a:p>
          <a:p>
            <a:pPr marL="460375" indent="-11906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NeueforSAS" panose="020B0604020202020204" pitchFamily="34" charset="0"/>
              </a:rPr>
              <a:t>Did it Break Something Else?</a:t>
            </a:r>
          </a:p>
          <a:p>
            <a:pPr marL="341312" indent="0">
              <a:spcBef>
                <a:spcPts val="0"/>
              </a:spcBef>
              <a:buNone/>
            </a:pPr>
            <a:endParaRPr lang="en-US" sz="1200" dirty="0" smtClean="0">
              <a:latin typeface="HelveticaNeueforSAS" panose="020B0604020202020204" pitchFamily="34" charset="0"/>
            </a:endParaRPr>
          </a:p>
          <a:p>
            <a:pPr marL="339725" indent="574675">
              <a:spcBef>
                <a:spcPts val="0"/>
              </a:spcBef>
              <a:buNone/>
            </a:pPr>
            <a:r>
              <a:rPr lang="en-US" sz="2400" dirty="0" smtClean="0">
                <a:latin typeface="HelveticaNeueforSAS" panose="020B0604020202020204" pitchFamily="34" charset="0"/>
              </a:rPr>
              <a:t>John IV → John but what happened to </a:t>
            </a:r>
            <a:r>
              <a:rPr lang="en-US" sz="2400" dirty="0" err="1" smtClean="0">
                <a:latin typeface="HelveticaNeueforSAS" panose="020B0604020202020204" pitchFamily="34" charset="0"/>
              </a:rPr>
              <a:t>Olia</a:t>
            </a:r>
            <a:r>
              <a:rPr lang="en-US" sz="2400" dirty="0" smtClean="0">
                <a:latin typeface="HelveticaNeueforSAS" panose="020B0604020202020204" pitchFamily="34" charset="0"/>
              </a:rPr>
              <a:t> (Olivia)</a:t>
            </a:r>
          </a:p>
          <a:p>
            <a:pPr marL="341312" indent="0">
              <a:spcBef>
                <a:spcPts val="0"/>
              </a:spcBef>
              <a:buNone/>
            </a:pPr>
            <a:endParaRPr lang="en-US" sz="2400" dirty="0">
              <a:latin typeface="HelveticaNeueforSAS" panose="020B0604020202020204" pitchFamily="34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HelveticaNeueforSAS" panose="020B0604020202020204" pitchFamily="34" charset="0"/>
              </a:rPr>
              <a:t>Document Everything!</a:t>
            </a:r>
            <a:endParaRPr lang="en-US" sz="2800" dirty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163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4742</TotalTime>
  <Words>428</Words>
  <Application>Microsoft Office PowerPoint</Application>
  <PresentationFormat>Widescreen</PresentationFormat>
  <Paragraphs>176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HelveticaNeueforSAS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Carlson</dc:creator>
  <cp:lastModifiedBy>Abraham, William T [HD FS]</cp:lastModifiedBy>
  <cp:revision>50</cp:revision>
  <dcterms:created xsi:type="dcterms:W3CDTF">2020-04-24T14:38:29Z</dcterms:created>
  <dcterms:modified xsi:type="dcterms:W3CDTF">2020-06-16T13:23:21Z</dcterms:modified>
</cp:coreProperties>
</file>