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79" r:id="rId3"/>
    <p:sldId id="280" r:id="rId4"/>
    <p:sldId id="294" r:id="rId5"/>
    <p:sldId id="281" r:id="rId6"/>
    <p:sldId id="295" r:id="rId7"/>
    <p:sldId id="296" r:id="rId8"/>
    <p:sldId id="282" r:id="rId9"/>
    <p:sldId id="297" r:id="rId10"/>
    <p:sldId id="298" r:id="rId11"/>
    <p:sldId id="299" r:id="rId12"/>
    <p:sldId id="300" r:id="rId13"/>
    <p:sldId id="304" r:id="rId14"/>
    <p:sldId id="302" r:id="rId15"/>
    <p:sldId id="303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259"/>
    <a:srgbClr val="F1BE48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3" autoAdjust="0"/>
    <p:restoredTop sz="94660"/>
  </p:normalViewPr>
  <p:slideViewPr>
    <p:cSldViewPr snapToGrid="0">
      <p:cViewPr>
        <p:scale>
          <a:sx n="60" d="100"/>
          <a:sy n="60" d="100"/>
        </p:scale>
        <p:origin x="73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2C1DAE-AC20-4C80-869B-F86298E220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64A87-9825-4251-B4C7-BC766497F7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97253-2DFB-499E-A048-5B1BE8270A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7BC4-4984-43D1-9346-F997E5B7D1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E70B-9913-480F-8A1B-6F66D0FEA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ABA31-CDAD-4ADA-A2B6-8DFAAC0D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7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0108-CC16-40CF-8038-7F1ED044B2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B23AF-9C12-49D9-AB45-DB11F373A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5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60F-D0A8-4023-B010-A90E0E4B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9EB84-6887-4B03-A19C-6891142A0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729A-DF7C-4A94-8EBE-6A913540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4F5-3C37-4F2F-BED7-F1ECCCEDA881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E305-E3F4-48BC-87D3-E4D7ABAC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44D7-03F1-4EEE-BC75-D574D97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2724-B35E-4029-82FF-56630821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3DF76-ED36-4E4A-BDE0-F52DE3E3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AE74-9707-4ED2-8D23-F7130ACB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4E5B-EC7F-4509-9113-E4EE22AF62B5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11A8-EABF-4EFD-87C5-EFA0F0F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84D9-60CD-4E9E-B07E-0E216A0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5453-4A3C-484B-A03D-878CB517E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E2F9E-8ED7-41DD-BE4D-06A0E8B2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B023-89E1-4ABE-939C-D55DA3ED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CE17-F69F-451C-8ADD-C017BD45AACF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8FBF-34CB-44A3-A5E4-B9DB09DA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DB84-099F-43F2-8D10-03126A28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5ECA-A5F7-4B59-94D7-1DF85492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62F-C29A-451E-AA94-DCF2FDD7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C482-7430-43FA-9580-23712B05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DDB-EAA2-462B-969D-A6D7B49EFF0B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8F98-0CCC-4C0B-A5A8-794BDF95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D143-EFCD-4867-8756-B666197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942-90B4-4798-A538-055C4124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0C53-F37A-4FD5-8F0B-00926AA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C214-FDD6-4A82-A9EB-F31951BB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FB8-3EE5-48AF-AACE-F00B06F96A3A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8C15-4745-4E22-AB81-A9C26931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3166-2C91-42FC-9ECE-64F1C9BE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0E4F-83FC-40AE-8391-236B1489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3F78-F605-49B7-B769-62C07FAF5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8C81-A8E4-4338-8BBF-639A8D63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74413-05EC-4A19-9024-7537366D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155-06EF-44DA-A7BB-6B765088C408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EF8E-8A8F-4152-8FE4-B85CBA62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38E44-D7CE-422C-879B-33B93A76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6751-B0DF-458D-B59D-BA3A386F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7038-9226-463C-8EF0-BCA75595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0442-EDA1-41E1-B15E-0C2F9CA8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479F4-1F59-4E55-976C-CE1A4B85A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E250A-9A79-46AD-9958-37F2749A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43552-444F-495B-A139-9E3C2E6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CCF-B700-4F79-B73B-6B4068CCE17A}" type="datetime1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27A91-8C7E-457C-A223-A5FF134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0A450-BB85-4731-831A-2D9E6F72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2841-62BD-47D5-9FCA-4B959711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234C9-97AC-4A4E-829D-A2E381AB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4B99-D1FA-4855-8713-09D0CCA06B6B}" type="datetime1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20C92-74B8-4870-ACB9-FB687AB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6586-8839-4E72-B6C9-D2F8C65C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E4D29-C2BC-42E8-98B5-4B15B0A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724F-A3F6-42E9-8386-5EE70492F878}" type="datetime1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F5767-3C63-44D3-ACE4-1073FD03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4634-DAB5-4A34-BBB0-F48F0262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84-22AA-47FC-B266-5AFD78E7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A168-F3DC-475E-969D-29D4AA79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BD91-A802-4D47-A5C9-911FFB25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FE49-E268-4186-8413-98BF8318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FD43-DD32-48D0-B50A-4B7BA19F4766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66CE-2B97-43B3-B87B-C3D90719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AEEE7-23FD-4F39-A740-7C9B23D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690B-7CCD-4AFB-9CE1-F39BB9A8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90782-F173-4A94-9EA9-E23131C2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D62A-F178-44FB-95BE-FA15DFDE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CF4B-EF19-4D2A-9CE5-21AC9F2D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015-0A8E-4BCD-8926-445CA5002671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9262-77AA-49EA-A155-638D5F6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6777-8049-40A3-88C6-F877FB0E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3E01F-80B3-49B6-B95E-FA89B20C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0584-84B5-4466-991B-EE77ECB3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FF3D-5AC7-44C5-828B-683979D0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6BB0-ADC0-417D-AF9A-3A48E9B9127A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6C7B-5B15-4C56-9F27-A37064348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5FA2-C70F-4703-8FC9-F05117ADE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D3A5A3-758B-40CC-9139-7FD1F68F0B87}"/>
              </a:ext>
            </a:extLst>
          </p:cNvPr>
          <p:cNvSpPr/>
          <p:nvPr/>
        </p:nvSpPr>
        <p:spPr>
          <a:xfrm>
            <a:off x="0" y="1"/>
            <a:ext cx="12192000" cy="1604776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2B74731-7A87-4D9A-8266-1BFE5B9293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9" y="0"/>
            <a:ext cx="4464007" cy="1479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D74D0-8E5C-4567-9ABE-34882992C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3" y="1228038"/>
            <a:ext cx="2584880" cy="25138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54955" y="2149419"/>
            <a:ext cx="8825658" cy="19445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Deduplication and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Data Linkage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Todd Abraham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Iowa State University</a:t>
            </a:r>
            <a:endParaRPr kumimoji="0" lang="en-US" sz="2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Probabilistic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Matching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How Similar 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Records?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45720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Names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≈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Names?	(Jennifer </a:t>
            </a: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≈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Jenny)		(Lucas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≈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Luke)		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Dates </a:t>
            </a: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≈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Dates?				(2011-04-07)		(2012-04-07)		(2011-04-17)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Two Probabilities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m</a:t>
            </a:r>
            <a:r>
              <a:rPr lang="en-US" sz="2400" noProof="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: Reliability of the Data (Quality - Accuracy)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	</a:t>
            </a:r>
          </a:p>
          <a:p>
            <a:pPr marL="339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u: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Commonality of the Data (uniqueness)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48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Conceptual Overview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Field Weights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>
                <a:tab pos="45720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Differential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Weighting of Agreement/Disagreement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Based on 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Probabilities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		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High Data Quality (Accuracy)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Mismatch between Two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Records = High Likelihood of 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Mismatch</a:t>
            </a: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	</a:t>
            </a:r>
            <a:endParaRPr lang="en-US" sz="24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Match between Two Records ≠ High Likelihood of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Match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(necessarily)</a:t>
            </a:r>
          </a:p>
          <a:p>
            <a:pPr marL="339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Gender (50/50)		Birth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Year (33/33/33)		Birth Month (1/12)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77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String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Metrics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Soundex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4572000" algn="l"/>
              </a:tabLst>
              <a:defRPr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Phonetic Codes for Approximate Homophones </a:t>
            </a:r>
            <a:endParaRPr lang="en-US" sz="24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4572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  <a:tabLst>
                <a:tab pos="45720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lang="en-US" noProof="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4572000" algn="l"/>
              </a:tabLst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Not Terribly Precise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62" y="2391922"/>
            <a:ext cx="6560344" cy="615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290" y="3059433"/>
            <a:ext cx="6759416" cy="615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08" y="4507074"/>
            <a:ext cx="6849904" cy="6153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260" y="5187022"/>
            <a:ext cx="7121366" cy="6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String Metrics (cont.)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6075" lvl="0" indent="-346075" defTabSz="914400">
              <a:spcBef>
                <a:spcPts val="0"/>
              </a:spcBef>
              <a:buClr>
                <a:prstClr val="black"/>
              </a:buClr>
              <a:buSz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Levenshtein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Similarity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Insertions, deletions,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substitutions </a:t>
            </a:r>
          </a:p>
          <a:p>
            <a:pPr marL="339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String 1 = String 2</a:t>
            </a:r>
          </a:p>
          <a:p>
            <a:pPr marL="339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HelveticaNeueforSAS" panose="020B0604020202020204" pitchFamily="34" charset="0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	</a:t>
            </a:r>
          </a:p>
          <a:p>
            <a:pPr marL="339725" lvl="0" indent="173038"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Lidia Linda = .60	</a:t>
            </a: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Lydia Linda = .40</a:t>
            </a:r>
            <a:endParaRPr lang="en-US" dirty="0" smtClean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46075" lvl="0" indent="-346075" defTabSz="914400">
              <a:spcBef>
                <a:spcPts val="0"/>
              </a:spcBef>
              <a:buClr>
                <a:prstClr val="black"/>
              </a:buClr>
              <a:buSzTx/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Jaro</a:t>
            </a: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-Winkler </a:t>
            </a: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“Distance” (Similarity)</a:t>
            </a:r>
            <a:endParaRPr lang="en-US" sz="2800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buClr>
                <a:srgbClr val="DDDDDD"/>
              </a:buClr>
              <a:buNone/>
              <a:defRPr/>
            </a:pPr>
            <a:endParaRPr lang="en-US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514350" lvl="0" indent="-174625" defTabSz="914400">
              <a:spcBef>
                <a:spcPts val="0"/>
              </a:spcBef>
              <a:buClr>
                <a:prstClr val="blac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Transpositions between Strings</a:t>
            </a: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39725" lvl="0" indent="0" defTabSz="914400">
              <a:spcBef>
                <a:spcPts val="0"/>
              </a:spcBef>
              <a:buClr>
                <a:prstClr val="black"/>
              </a:buClr>
              <a:buSzTx/>
              <a:buNone/>
              <a:defRPr/>
            </a:pPr>
            <a:r>
              <a:rPr lang="en-US" sz="12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 </a:t>
            </a:r>
          </a:p>
          <a:p>
            <a:pPr marL="514350" lvl="0" indent="-174625" defTabSz="914400">
              <a:spcBef>
                <a:spcPts val="0"/>
              </a:spcBef>
              <a:buClr>
                <a:prstClr val="blac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Weight on Start of Strings</a:t>
            </a:r>
          </a:p>
          <a:p>
            <a:pPr marL="339725" lvl="0" indent="0" defTabSz="914400">
              <a:spcBef>
                <a:spcPts val="0"/>
              </a:spcBef>
              <a:buClr>
                <a:prstClr val="black"/>
              </a:buClr>
              <a:buSzTx/>
              <a:buNone/>
              <a:defRPr/>
            </a:pPr>
            <a:r>
              <a:rPr lang="en-US" sz="1200" dirty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		</a:t>
            </a:r>
          </a:p>
          <a:p>
            <a:pPr marL="339725" indent="173038"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dirty="0">
                <a:solidFill>
                  <a:prstClr val="black"/>
                </a:solidFill>
                <a:latin typeface="HelveticaNeueforSAS" panose="020B0604020202020204" pitchFamily="34" charset="0"/>
              </a:rPr>
              <a:t>Lidia Linda = </a:t>
            </a: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.89</a:t>
            </a:r>
            <a:r>
              <a:rPr lang="en-US" dirty="0">
                <a:solidFill>
                  <a:prstClr val="black"/>
                </a:solidFill>
                <a:latin typeface="HelveticaNeueforSAS" panose="020B0604020202020204" pitchFamily="34" charset="0"/>
              </a:rPr>
              <a:t>	Lydia Linda = </a:t>
            </a: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.76</a:t>
            </a:r>
            <a:endParaRPr lang="en-US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13469" r="9053" b="3875"/>
          <a:stretch/>
        </p:blipFill>
        <p:spPr bwMode="auto">
          <a:xfrm>
            <a:off x="8060863" y="1629296"/>
            <a:ext cx="3242044" cy="4098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21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Practical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Problems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Multiple (Compounded) </a:t>
            </a: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Names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>
                <a:tab pos="4572000" algn="l"/>
              </a:tabLst>
              <a:defRPr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	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644714" y="1769605"/>
            <a:ext cx="5368685" cy="4224478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Original Files</a:t>
            </a: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0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357224" y="1742169"/>
            <a:ext cx="5368685" cy="42244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Split File (Source 1)</a:t>
            </a: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3248" y="2370644"/>
            <a:ext cx="5311616" cy="3567859"/>
            <a:chOff x="718968" y="2343212"/>
            <a:chExt cx="5311616" cy="35678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017" y="2343212"/>
              <a:ext cx="5293519" cy="93202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66" y="3639889"/>
              <a:ext cx="5275421" cy="95916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68" y="4924757"/>
              <a:ext cx="5311616" cy="986314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758" y="2343212"/>
            <a:ext cx="5311616" cy="25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False Positives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120005"/>
            <a:ext cx="10983622" cy="4907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Incorrect Matches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 defTabSz="914400">
              <a:spcBef>
                <a:spcPts val="0"/>
              </a:spcBef>
              <a:buClr>
                <a:prstClr val="blac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Full Match (0%)</a:t>
            </a:r>
          </a:p>
          <a:p>
            <a:pPr marL="339725" lvl="0" indent="0" defTabSz="914400">
              <a:spcBef>
                <a:spcPts val="0"/>
              </a:spcBef>
              <a:buClr>
                <a:prstClr val="black"/>
              </a:buClr>
              <a:buSzTx/>
              <a:buNone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514350" lvl="0" indent="-174625" defTabSz="914400">
              <a:spcBef>
                <a:spcPts val="0"/>
              </a:spcBef>
              <a:buClr>
                <a:prstClr val="blac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DOB (100%)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02" y="987467"/>
            <a:ext cx="7038808" cy="4925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8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False Negatives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Missing Correct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Matches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Can’t Catch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‘em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 All (but try to?)</a:t>
            </a:r>
          </a:p>
          <a:p>
            <a:pPr marL="339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indent="-174625" defTabSz="914400">
              <a:spcBef>
                <a:spcPts val="0"/>
              </a:spcBef>
              <a:buClr>
                <a:prstClr val="blac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Current 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Work</a:t>
            </a:r>
            <a:endParaRPr lang="en-US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lvl="0" indent="177800" defTabSz="914400">
              <a:spcBef>
                <a:spcPts val="0"/>
              </a:spcBef>
              <a:buClr>
                <a:prstClr val="black"/>
              </a:buClr>
              <a:buSzTx/>
              <a:buNone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Systematic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 Biases</a:t>
            </a:r>
          </a:p>
          <a:p>
            <a:pPr marL="339725" marR="0" lvl="0" indent="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 </a:t>
            </a:r>
          </a:p>
          <a:p>
            <a:pPr marL="339725" marR="0" lvl="0" indent="574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Anna Hernandez Garcia = Anna Lopez Garcia 	(JW = 1)</a:t>
            </a:r>
          </a:p>
          <a:p>
            <a:pPr marL="339725" marR="0" lvl="0" indent="574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lang="en-US" sz="1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574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lang="en-US" sz="1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David Von Deese = David Von Hackler 		(JW = 1)</a:t>
            </a: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Order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of Operations</a:t>
            </a:r>
          </a:p>
          <a:p>
            <a:pPr marL="339725" marR="0" lvl="0" indent="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lvl="0" indent="574675" defTabSz="914400">
              <a:spcBef>
                <a:spcPts val="0"/>
              </a:spcBef>
              <a:buClr>
                <a:prstClr val="black"/>
              </a:buClr>
              <a:buSzTx/>
              <a:buNone/>
              <a:defRPr/>
            </a:pPr>
            <a:r>
              <a:rPr lang="en-US" sz="1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HernandezGarcia ≠ LopezGarcia 			(JW = .63)</a:t>
            </a:r>
          </a:p>
          <a:p>
            <a:pPr marL="339725" lvl="0" indent="0" defTabSz="914400">
              <a:spcBef>
                <a:spcPts val="0"/>
              </a:spcBef>
              <a:buClr>
                <a:prstClr val="black"/>
              </a:buClr>
              <a:buSz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HelveticaNeueforSAS" panose="020B0604020202020204" pitchFamily="34" charset="0"/>
              </a:rPr>
              <a:t> </a:t>
            </a:r>
            <a:endParaRPr lang="en-US" sz="10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lvl="0" indent="574675" defTabSz="914400">
              <a:spcBef>
                <a:spcPts val="0"/>
              </a:spcBef>
              <a:buClr>
                <a:prstClr val="black"/>
              </a:buClr>
              <a:buSzTx/>
              <a:buNone/>
              <a:defRPr/>
            </a:pPr>
            <a:r>
              <a:rPr lang="en-US" sz="1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VonDeese ≠ VonHackler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 			</a:t>
            </a:r>
            <a:r>
              <a:rPr lang="en-US" sz="1800" dirty="0">
                <a:solidFill>
                  <a:prstClr val="black"/>
                </a:solidFill>
                <a:latin typeface="HelveticaNeueforSAS" panose="020B0604020202020204" pitchFamily="34" charset="0"/>
              </a:rPr>
              <a:t>	</a:t>
            </a:r>
            <a:r>
              <a:rPr lang="en-US" sz="1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HelveticaNeueforSAS" panose="020B0604020202020204" pitchFamily="34" charset="0"/>
              </a:rPr>
              <a:t>JW = </a:t>
            </a:r>
            <a:r>
              <a:rPr lang="en-US" sz="1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.74)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72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Deduplication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Removing Redundant Records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Exact vs.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Partial Redundancy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Issues for Data Quality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Noisy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Record Linkage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Amazon </a:t>
            </a:r>
            <a:r>
              <a:rPr lang="en-US" sz="4000" dirty="0" err="1" smtClean="0">
                <a:solidFill>
                  <a:schemeClr val="tx1"/>
                </a:solidFill>
                <a:latin typeface="HelveticaNeueforSAS" panose="020B0604020202020204" pitchFamily="34" charset="0"/>
              </a:rPr>
              <a:t>MTurk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Age 45+</a:t>
            </a:r>
            <a:endParaRPr lang="en-US" sz="2800" dirty="0"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Screener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US IPs</a:t>
            </a:r>
          </a:p>
          <a:p>
            <a:pPr marL="339725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2400" dirty="0">
              <a:latin typeface="HelveticaNeueforSAS" panose="020B0604020202020204" pitchFamily="34" charset="0"/>
            </a:endParaRPr>
          </a:p>
          <a:p>
            <a:pPr marL="0" lvl="0" indent="0" defTabSz="914400">
              <a:spcBef>
                <a:spcPts val="0"/>
              </a:spcBef>
              <a:buClr>
                <a:prstClr val="black"/>
              </a:buClr>
              <a:buSz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10,464 Hits</a:t>
            </a:r>
          </a:p>
          <a:p>
            <a:pPr marL="0" lvl="0" indent="0">
              <a:spcBef>
                <a:spcPts val="0"/>
              </a:spcBef>
              <a:buClr>
                <a:srgbClr val="DDDDDD"/>
              </a:buClr>
              <a:buNone/>
              <a:defRPr/>
            </a:pPr>
            <a:endParaRPr lang="en-US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514350" lvl="0" indent="-174625" defTabSz="914400">
              <a:spcBef>
                <a:spcPts val="0"/>
              </a:spcBef>
              <a:buClr>
                <a:prstClr val="black"/>
              </a:buClr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Location</a:t>
            </a:r>
          </a:p>
          <a:p>
            <a:pPr marL="339725" lvl="0" indent="0">
              <a:spcBef>
                <a:spcPts val="0"/>
              </a:spcBef>
              <a:buClr>
                <a:srgbClr val="DDDDDD"/>
              </a:buClr>
              <a:buNone/>
              <a:defRPr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514350" lvl="0" indent="-174625" defTabSz="914400">
              <a:spcBef>
                <a:spcPts val="0"/>
              </a:spcBef>
              <a:buClr>
                <a:prstClr val="black"/>
              </a:buClr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Device</a:t>
            </a:r>
          </a:p>
          <a:p>
            <a:pPr marL="339725" lvl="0" indent="0" defTabSz="914400">
              <a:spcBef>
                <a:spcPts val="0"/>
              </a:spcBef>
              <a:buClr>
                <a:prstClr val="black"/>
              </a:buClr>
              <a:buSzTx/>
              <a:buNone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514350" lvl="0" indent="-174625" defTabSz="914400">
              <a:spcBef>
                <a:spcPts val="0"/>
              </a:spcBef>
              <a:buClr>
                <a:prstClr val="black"/>
              </a:buClr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Time 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Stamps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751" y="1745627"/>
            <a:ext cx="7086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Recall Data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Single-Record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Systems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indent="-2222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HelveticaNeueforSAS" panose="020B0604020202020204" pitchFamily="34" charset="0"/>
              </a:rPr>
              <a:t>Duplication Likely Administrative Errors				Deduplicate by ID</a:t>
            </a:r>
            <a:endParaRPr lang="en-US" sz="1200" dirty="0" smtClean="0"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Longitudinal-Record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Systems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indent="-222250" defTabSz="914400">
              <a:spcBef>
                <a:spcPts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Duplication = Over-counting (Noise)			Deduplicate within ID</a:t>
            </a: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Multiple-Record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Systems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lvl="0" indent="-2286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Over-counting											</a:t>
            </a:r>
            <a:r>
              <a:rPr lang="en-US" sz="2400" dirty="0" smtClean="0">
                <a:latin typeface="HelveticaNeueforSAS" panose="020B0604020202020204" pitchFamily="34" charset="0"/>
              </a:rPr>
              <a:t>Deduplicate within 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latin typeface="HelveticaNeueforSAS" panose="020B0604020202020204" pitchFamily="34" charset="0"/>
              </a:rPr>
              <a:t>Preservation of ID keys								Identifier sets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Deduplication </a:t>
            </a:r>
            <a:r>
              <a:rPr lang="en-US" sz="4000" u="sng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By</a:t>
            </a:r>
            <a:r>
              <a:rPr lang="en-US" sz="4000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 ID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Straightforward Removal of Repeated Records</a:t>
            </a:r>
            <a:endParaRPr lang="en-US" sz="2800" dirty="0"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542796" y="1742173"/>
            <a:ext cx="5368685" cy="4224478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Original File</a:t>
            </a: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0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316996" y="1742169"/>
            <a:ext cx="5368685" cy="42244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Deduplicated </a:t>
            </a:r>
            <a:r>
              <a:rPr lang="en-US" sz="2400" u="sng" dirty="0" smtClean="0">
                <a:latin typeface="HelveticaNeueforSAS" panose="020B0604020202020204" pitchFamily="34" charset="0"/>
              </a:rPr>
              <a:t>File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18442" y="2618060"/>
            <a:ext cx="4017392" cy="2596325"/>
            <a:chOff x="1111846" y="2618065"/>
            <a:chExt cx="3652178" cy="2360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23195" r="20221"/>
            <a:stretch/>
          </p:blipFill>
          <p:spPr>
            <a:xfrm>
              <a:off x="1527047" y="2618065"/>
              <a:ext cx="3236977" cy="236029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94378"/>
            <a:stretch/>
          </p:blipFill>
          <p:spPr>
            <a:xfrm>
              <a:off x="1111846" y="2618065"/>
              <a:ext cx="321647" cy="236029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7137994" y="2555847"/>
            <a:ext cx="3726689" cy="1298561"/>
            <a:chOff x="7005772" y="2555847"/>
            <a:chExt cx="3726689" cy="12985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93341"/>
            <a:stretch/>
          </p:blipFill>
          <p:spPr>
            <a:xfrm>
              <a:off x="7005772" y="2555847"/>
              <a:ext cx="362948" cy="129856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5747" y="2555847"/>
              <a:ext cx="3306714" cy="1298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Deduplication </a:t>
            </a:r>
            <a:r>
              <a:rPr lang="en-US" sz="4000" u="sng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Within</a:t>
            </a:r>
            <a:r>
              <a:rPr lang="en-US" sz="4000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 ID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Straightforward </a:t>
            </a:r>
            <a:r>
              <a:rPr lang="en-US" sz="2800" u="sng" dirty="0" smtClean="0">
                <a:latin typeface="HelveticaNeueforSAS" panose="020B0604020202020204" pitchFamily="34" charset="0"/>
              </a:rPr>
              <a:t>if</a:t>
            </a:r>
            <a:r>
              <a:rPr lang="en-US" sz="2800" dirty="0" smtClean="0">
                <a:latin typeface="HelveticaNeueforSAS" panose="020B0604020202020204" pitchFamily="34" charset="0"/>
              </a:rPr>
              <a:t> Exact Duplication – What if it’s Not?</a:t>
            </a:r>
            <a:endParaRPr lang="en-US" sz="2800" dirty="0"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033273" y="1696453"/>
            <a:ext cx="9281160" cy="4224478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Original File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>
                <a:latin typeface="HelveticaNeueforSAS" panose="020B0604020202020204" pitchFamily="34" charset="0"/>
              </a:rPr>
              <a:t>Deduplicated File</a:t>
            </a: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0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83" y="4826508"/>
            <a:ext cx="6103620" cy="480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897" y="1862712"/>
            <a:ext cx="6112193" cy="2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Deduplication </a:t>
            </a:r>
            <a:r>
              <a:rPr lang="en-US" sz="4000" u="sng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Within</a:t>
            </a:r>
            <a:r>
              <a:rPr lang="en-US" sz="4000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 Identifier Sets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786384" y="1239501"/>
            <a:ext cx="10652759" cy="4681430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Original File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>
                <a:latin typeface="HelveticaNeueforSAS" panose="020B0604020202020204" pitchFamily="34" charset="0"/>
              </a:rPr>
              <a:t>Deduplicated File</a:t>
            </a: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0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55" y="1239501"/>
            <a:ext cx="7028307" cy="2441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173" y="4384991"/>
            <a:ext cx="6970871" cy="15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Multi-System Identifiers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Allow for Direct Matching Across Systems</a:t>
            </a:r>
            <a:endParaRPr lang="en-US" sz="2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SSN – What Others?</a:t>
            </a:r>
            <a:endParaRPr lang="en-US" sz="24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0" lvl="0" indent="0" defTabSz="914400">
              <a:spcBef>
                <a:spcPts val="0"/>
              </a:spcBef>
              <a:buClr>
                <a:prstClr val="black"/>
              </a:buClr>
              <a:buSz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Matching is Deterministic</a:t>
            </a:r>
            <a:endParaRPr lang="en-US" sz="2800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9488" y="3314787"/>
            <a:ext cx="5880746" cy="2647474"/>
            <a:chOff x="1059488" y="3314787"/>
            <a:chExt cx="5880746" cy="26474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r="32388"/>
            <a:stretch/>
          </p:blipFill>
          <p:spPr>
            <a:xfrm>
              <a:off x="4564502" y="3314787"/>
              <a:ext cx="2375732" cy="264747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r="32995"/>
            <a:stretch/>
          </p:blipFill>
          <p:spPr>
            <a:xfrm>
              <a:off x="1059488" y="3314788"/>
              <a:ext cx="2381527" cy="2623185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b="44217"/>
          <a:stretch/>
        </p:blipFill>
        <p:spPr>
          <a:xfrm>
            <a:off x="7784279" y="3314789"/>
            <a:ext cx="3538061" cy="1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Differential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System Identifiers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Direct Matching is not Possible across Systems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SSN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≠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Student ID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Birth record </a:t>
            </a: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≠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SSN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System-Specific 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ID = ???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Deterministic Matching by Identifier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Sets?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Names = Names?</a:t>
            </a: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	(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William = Bill)	(Abigail = Abby)</a:t>
            </a:r>
          </a:p>
          <a:p>
            <a:pPr marL="339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Birth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 Dates = Birth Dates?	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		(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No They Don’t!)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05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556</Words>
  <Application>Microsoft Office PowerPoint</Application>
  <PresentationFormat>Widescreen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HelveticaNeueforSAS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Carlson</dc:creator>
  <cp:lastModifiedBy>Abraham, William T [HD FS]</cp:lastModifiedBy>
  <cp:revision>73</cp:revision>
  <dcterms:created xsi:type="dcterms:W3CDTF">2020-04-24T14:38:29Z</dcterms:created>
  <dcterms:modified xsi:type="dcterms:W3CDTF">2020-06-18T13:48:14Z</dcterms:modified>
</cp:coreProperties>
</file>