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136" d="100"/>
          <a:sy n="136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6849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5038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085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97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22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9579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4948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0601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8397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697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172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63" name="Shape 63" descr="datastax_logo_larg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552" y="1563637"/>
            <a:ext cx="2119200" cy="4373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5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0" y="2931790"/>
            <a:ext cx="9144000" cy="22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217919" y="1110425"/>
            <a:ext cx="2926199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>
            <a:spLocks noGrp="1"/>
          </p:cNvSpPr>
          <p:nvPr>
            <p:ph type="pic" idx="2"/>
          </p:nvPr>
        </p:nvSpPr>
        <p:spPr>
          <a:xfrm>
            <a:off x="0" y="1110425"/>
            <a:ext cx="62282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420796" y="1419621"/>
            <a:ext cx="2520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3"/>
          </p:nvPr>
        </p:nvSpPr>
        <p:spPr>
          <a:xfrm>
            <a:off x="6420819" y="1923677"/>
            <a:ext cx="2520299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Imag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6" name="Shape 146"/>
          <p:cNvCxnSpPr/>
          <p:nvPr/>
        </p:nvCxnSpPr>
        <p:spPr>
          <a:xfrm>
            <a:off x="4547760" y="1357861"/>
            <a:ext cx="0" cy="28764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7" name="Shape 147"/>
          <p:cNvSpPr>
            <a:spLocks noGrp="1"/>
          </p:cNvSpPr>
          <p:nvPr>
            <p:ph type="pic" idx="2"/>
          </p:nvPr>
        </p:nvSpPr>
        <p:spPr>
          <a:xfrm>
            <a:off x="457200" y="1347613"/>
            <a:ext cx="3672000" cy="288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68312" y="4299942"/>
            <a:ext cx="3672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3"/>
          </p:nvPr>
        </p:nvSpPr>
        <p:spPr>
          <a:xfrm>
            <a:off x="4860032" y="1635645"/>
            <a:ext cx="3816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4"/>
          </p:nvPr>
        </p:nvSpPr>
        <p:spPr>
          <a:xfrm>
            <a:off x="4859337" y="2139701"/>
            <a:ext cx="38163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076055" y="1059582"/>
            <a:ext cx="29522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075362" y="1563637"/>
            <a:ext cx="2952299" cy="230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Side Caption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457200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3"/>
          </p:nvPr>
        </p:nvSpPr>
        <p:spPr>
          <a:xfrm>
            <a:off x="3419871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4"/>
          </p:nvPr>
        </p:nvSpPr>
        <p:spPr>
          <a:xfrm>
            <a:off x="3419871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5"/>
          </p:nvPr>
        </p:nvSpPr>
        <p:spPr>
          <a:xfrm>
            <a:off x="6390455" y="3435846"/>
            <a:ext cx="22859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6"/>
          </p:nvPr>
        </p:nvSpPr>
        <p:spPr>
          <a:xfrm>
            <a:off x="6390455" y="3867894"/>
            <a:ext cx="2285999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B9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178003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67543" y="2788146"/>
            <a:ext cx="8225400" cy="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3"/>
          </p:nvPr>
        </p:nvSpPr>
        <p:spPr>
          <a:xfrm>
            <a:off x="4645030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4"/>
          </p:nvPr>
        </p:nvSpPr>
        <p:spPr>
          <a:xfrm>
            <a:off x="4645030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+ Conte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4" y="204787"/>
            <a:ext cx="3008399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457204" y="1076328"/>
            <a:ext cx="3008399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3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792288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 rot="5400000">
            <a:off x="6012600" y="771582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7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1110425"/>
            <a:ext cx="6236100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6217919" y="1110425"/>
            <a:ext cx="29261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419621"/>
            <a:ext cx="52671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57200" y="1923677"/>
            <a:ext cx="52668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2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7740352" y="4803998"/>
            <a:ext cx="950700" cy="196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Ben.Lackey@DataStax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DSPN/DataStaxDa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jp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26" Type="http://schemas.openxmlformats.org/officeDocument/2006/relationships/image" Target="../media/image48.png"/><Relationship Id="rId27" Type="http://schemas.openxmlformats.org/officeDocument/2006/relationships/image" Target="../media/image49.png"/><Relationship Id="rId28" Type="http://schemas.openxmlformats.org/officeDocument/2006/relationships/image" Target="../media/image50.pn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jpg"/><Relationship Id="rId4" Type="http://schemas.openxmlformats.org/officeDocument/2006/relationships/image" Target="../media/image26.png"/><Relationship Id="rId5" Type="http://schemas.openxmlformats.org/officeDocument/2006/relationships/image" Target="../media/image27.jpg"/><Relationship Id="rId30" Type="http://schemas.openxmlformats.org/officeDocument/2006/relationships/image" Target="../media/image52.png"/><Relationship Id="rId31" Type="http://schemas.openxmlformats.org/officeDocument/2006/relationships/image" Target="../media/image53.png"/><Relationship Id="rId32" Type="http://schemas.openxmlformats.org/officeDocument/2006/relationships/image" Target="../media/image54.png"/><Relationship Id="rId9" Type="http://schemas.openxmlformats.org/officeDocument/2006/relationships/image" Target="../media/image31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jpg"/><Relationship Id="rId33" Type="http://schemas.openxmlformats.org/officeDocument/2006/relationships/image" Target="../media/image55.png"/><Relationship Id="rId34" Type="http://schemas.openxmlformats.org/officeDocument/2006/relationships/image" Target="../media/image56.png"/><Relationship Id="rId35" Type="http://schemas.openxmlformats.org/officeDocument/2006/relationships/image" Target="../media/image57.png"/><Relationship Id="rId36" Type="http://schemas.openxmlformats.org/officeDocument/2006/relationships/image" Target="../media/image58.png"/><Relationship Id="rId10" Type="http://schemas.openxmlformats.org/officeDocument/2006/relationships/image" Target="../media/image32.png"/><Relationship Id="rId11" Type="http://schemas.openxmlformats.org/officeDocument/2006/relationships/image" Target="../media/image33.jp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jp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37" Type="http://schemas.openxmlformats.org/officeDocument/2006/relationships/image" Target="../media/image59.png"/><Relationship Id="rId38" Type="http://schemas.openxmlformats.org/officeDocument/2006/relationships/image" Target="../media/image60.png"/><Relationship Id="rId39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dirty="0" smtClean="0"/>
              <a:t>Azure Marketplace and DataStax Enterprise</a:t>
            </a:r>
            <a:endParaRPr lang="en-US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18500" cy="129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Ben.Lackey@DataStax.com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Partner Architect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+1 720 933 9852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@</a:t>
            </a:r>
            <a:r>
              <a:rPr lang="en-US" dirty="0" err="1" smtClean="0"/>
              <a:t>benofben</a:t>
            </a:r>
            <a:endParaRPr lang="en-US" dirty="0" smtClean="0"/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Lab 1 – Accessing the Cluster</a:t>
            </a:r>
            <a:endParaRPr lang="en-US" dirty="0"/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468312" y="3291829"/>
            <a:ext cx="8229600" cy="752269"/>
          </a:xfrm>
        </p:spPr>
        <p:txBody>
          <a:bodyPr/>
          <a:lstStyle/>
          <a:p>
            <a:pPr lvl="0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github.com/DSPN/DataStaxDay</a:t>
            </a:r>
            <a:endParaRPr lang="en-US" dirty="0" smtClean="0"/>
          </a:p>
          <a:p>
            <a:pPr lvl="0"/>
            <a:r>
              <a:rPr lang="en-US" dirty="0" smtClean="0">
                <a:sym typeface="Helvetica Neue"/>
              </a:rPr>
              <a:t>Note, if you don’t have a cluster, start at Lab 0.</a:t>
            </a:r>
            <a:endParaRPr lang="en-US" dirty="0"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Agenda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62932" y="879638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Introduction</a:t>
            </a: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Lecture - Introduction to DataStax Enterprise</a:t>
            </a: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Lab 1 - Accessing the Cluster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Data Modeling</a:t>
            </a: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Lecture - Data Modeling</a:t>
            </a: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Lab 2 - CQL</a:t>
            </a: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Lab 3 - Primary Keys</a:t>
            </a: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Lab 4 - Consistency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Search</a:t>
            </a: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Lecture - Search</a:t>
            </a: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Lab 5 - Search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Analytics</a:t>
            </a: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Lecture - Analytics</a:t>
            </a: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Lab 6 </a:t>
            </a:r>
            <a:r>
              <a:rPr lang="en-US" dirty="0" smtClean="0">
                <a:solidFill>
                  <a:srgbClr val="000000"/>
                </a:solidFill>
              </a:rPr>
              <a:t>– Analytics</a:t>
            </a:r>
          </a:p>
          <a:p>
            <a:pPr marL="457200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</a:rPr>
              <a:t>Graph</a:t>
            </a:r>
            <a:endParaRPr lang="en-US" dirty="0">
              <a:solidFill>
                <a:srgbClr val="000000"/>
              </a:solidFill>
            </a:endParaRP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</a:rPr>
              <a:t>Lecture - Graph</a:t>
            </a:r>
            <a:endParaRPr lang="en-US" dirty="0" smtClean="0">
              <a:solidFill>
                <a:srgbClr val="000000"/>
              </a:solidFill>
            </a:endParaRP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</a:rPr>
              <a:t>Lab 7 – Graph</a:t>
            </a:r>
          </a:p>
          <a:p>
            <a:pPr marL="457200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</a:rPr>
              <a:t>Operations</a:t>
            </a: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</a:rPr>
              <a:t>Lecture - Operations</a:t>
            </a:r>
            <a:endParaRPr lang="en-US" dirty="0">
              <a:solidFill>
                <a:srgbClr val="000000"/>
              </a:solidFill>
            </a:endParaRP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Lab </a:t>
            </a:r>
            <a:r>
              <a:rPr lang="en-US" dirty="0" smtClean="0">
                <a:solidFill>
                  <a:srgbClr val="000000"/>
                </a:solidFill>
              </a:rPr>
              <a:t>8 </a:t>
            </a:r>
            <a:r>
              <a:rPr lang="en-US" dirty="0">
                <a:solidFill>
                  <a:srgbClr val="000000"/>
                </a:solidFill>
              </a:rPr>
              <a:t>- Operations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Lecture - Wrap Up, Raffle and Next </a:t>
            </a:r>
            <a:r>
              <a:rPr lang="en-US" dirty="0" smtClean="0">
                <a:solidFill>
                  <a:srgbClr val="000000"/>
                </a:solidFill>
              </a:rPr>
              <a:t>Steps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535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New Database Market</a:t>
            </a:r>
          </a:p>
        </p:txBody>
      </p:sp>
      <p:sp>
        <p:nvSpPr>
          <p:cNvPr id="233" name="Shape 233"/>
          <p:cNvSpPr/>
          <p:nvPr/>
        </p:nvSpPr>
        <p:spPr>
          <a:xfrm>
            <a:off x="2630622" y="660950"/>
            <a:ext cx="2356800" cy="72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207142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Traditional Relational</a:t>
            </a:r>
          </a:p>
        </p:txBody>
      </p:sp>
      <p:sp>
        <p:nvSpPr>
          <p:cNvPr id="234" name="Shape 234"/>
          <p:cNvSpPr/>
          <p:nvPr/>
        </p:nvSpPr>
        <p:spPr>
          <a:xfrm>
            <a:off x="5004048" y="660950"/>
            <a:ext cx="2260499" cy="72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207142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Post Relational</a:t>
            </a:r>
          </a:p>
        </p:txBody>
      </p:sp>
      <p:sp>
        <p:nvSpPr>
          <p:cNvPr id="235" name="Shape 235"/>
          <p:cNvSpPr/>
          <p:nvPr/>
        </p:nvSpPr>
        <p:spPr>
          <a:xfrm rot="-5400000">
            <a:off x="1320593" y="1787585"/>
            <a:ext cx="1810800" cy="72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207142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Transactional</a:t>
            </a:r>
          </a:p>
        </p:txBody>
      </p:sp>
      <p:sp>
        <p:nvSpPr>
          <p:cNvPr id="236" name="Shape 236"/>
          <p:cNvSpPr/>
          <p:nvPr/>
        </p:nvSpPr>
        <p:spPr>
          <a:xfrm rot="-5400000">
            <a:off x="1360642" y="3540864"/>
            <a:ext cx="1730700" cy="72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207142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Analytical</a:t>
            </a:r>
          </a:p>
        </p:txBody>
      </p:sp>
      <p:cxnSp>
        <p:nvCxnSpPr>
          <p:cNvPr id="237" name="Shape 237"/>
          <p:cNvCxnSpPr/>
          <p:nvPr/>
        </p:nvCxnSpPr>
        <p:spPr>
          <a:xfrm>
            <a:off x="2608901" y="1264386"/>
            <a:ext cx="46995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>
            <a:off x="2608901" y="3043640"/>
            <a:ext cx="46995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>
            <a:off x="2608901" y="4714398"/>
            <a:ext cx="46995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5006753" y="1262987"/>
            <a:ext cx="0" cy="34605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8027" y="1477130"/>
            <a:ext cx="1300799" cy="2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76653" y="1775223"/>
            <a:ext cx="1464600" cy="5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42028" y="1429890"/>
            <a:ext cx="1437900" cy="29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58278" y="1924918"/>
            <a:ext cx="1205400" cy="4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87885" y="2460511"/>
            <a:ext cx="1346400" cy="4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88027" y="2444101"/>
            <a:ext cx="1241999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57533" y="3225686"/>
            <a:ext cx="1143900" cy="3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249269" y="3753982"/>
            <a:ext cx="1160400" cy="2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 rotWithShape="1">
          <a:blip r:embed="rId11">
            <a:alphaModFix/>
          </a:blip>
          <a:srcRect l="2527" t="4334" r="2470" b="40663"/>
          <a:stretch/>
        </p:blipFill>
        <p:spPr>
          <a:xfrm>
            <a:off x="3332448" y="4108958"/>
            <a:ext cx="993900" cy="4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612508" y="3163951"/>
            <a:ext cx="1097099" cy="34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612508" y="3585598"/>
            <a:ext cx="1097099" cy="4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603848" y="4169328"/>
            <a:ext cx="1114499" cy="3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57200" y="535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237A97"/>
              </a:buClr>
              <a:buSzPct val="25000"/>
              <a:buFont typeface="Helvetica Neue"/>
              <a:buNone/>
            </a:pPr>
            <a:r>
              <a:rPr lang="en-US" sz="2880" dirty="0" smtClean="0">
                <a:solidFill>
                  <a:srgbClr val="237A97"/>
                </a:solidFill>
              </a:rPr>
              <a:t>Where does Cassandra come from?</a:t>
            </a:r>
            <a:endParaRPr lang="en-US" sz="2880" dirty="0">
              <a:solidFill>
                <a:srgbClr val="237A97"/>
              </a:solidFill>
            </a:endParaRPr>
          </a:p>
        </p:txBody>
      </p:sp>
      <p:pic>
        <p:nvPicPr>
          <p:cNvPr id="261" name="Shape 261" descr="Bigtable_Dynamo_Faceboo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0472" y="1357320"/>
            <a:ext cx="7646400" cy="12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373112" y="1103916"/>
            <a:ext cx="8356500" cy="370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Font typeface="Noto Sans Symbols"/>
              <a:buNone/>
            </a:pPr>
            <a:endParaRPr sz="2600" b="0" i="0" u="none" strike="noStrike" cap="none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3" name="Shape 263" descr="Cassandra_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0800" y="3306214"/>
            <a:ext cx="56661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/>
          <p:nvPr/>
        </p:nvSpPr>
        <p:spPr>
          <a:xfrm>
            <a:off x="4244012" y="2757377"/>
            <a:ext cx="524700" cy="486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65" name="Shape 265" descr="Screen Shot 2014-04-01 at 9.10.40 PM.png"/>
          <p:cNvPicPr preferRelativeResize="0"/>
          <p:nvPr/>
        </p:nvPicPr>
        <p:blipFill rotWithShape="1">
          <a:blip r:embed="rId5">
            <a:alphaModFix/>
          </a:blip>
          <a:srcRect l="41314"/>
          <a:stretch/>
        </p:blipFill>
        <p:spPr>
          <a:xfrm>
            <a:off x="3098207" y="4185128"/>
            <a:ext cx="2898900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7201521" y="2160322"/>
            <a:ext cx="1845900" cy="1648500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Cluster Architecture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Partitioning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Replication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Gossip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Anti-Entropy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Hints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368921" y="2182175"/>
            <a:ext cx="1845900" cy="1683600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Schema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Memtables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Compaction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SStables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Commit Log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5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dirty="0" smtClean="0"/>
              <a:t>Apache Cassandra</a:t>
            </a:r>
            <a:endParaRPr lang="en-US" dirty="0"/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258800" cy="360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self healing mesh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</a:t>
            </a:r>
            <a:r>
              <a:rPr lang="en-US" sz="1800">
                <a:solidFill>
                  <a:srgbClr val="3F3F3F"/>
                </a:solidFill>
              </a:rPr>
              <a:t>active/passive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Peer to peer replication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single point of failure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Writes are done to all nodes simultaneously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is safe from node, rack, </a:t>
            </a:r>
            <a:b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datacenter failure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Optimized for high volume, </a:t>
            </a:r>
            <a:b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 latency operations</a:t>
            </a:r>
          </a:p>
          <a:p>
            <a:pPr marL="342900" marR="0" lvl="0" indent="-3429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  <p:grpSp>
        <p:nvGrpSpPr>
          <p:cNvPr id="276" name="Shape 276"/>
          <p:cNvGrpSpPr/>
          <p:nvPr/>
        </p:nvGrpSpPr>
        <p:grpSpPr>
          <a:xfrm rot="10800000">
            <a:off x="4779509" y="950373"/>
            <a:ext cx="3658778" cy="3653386"/>
            <a:chOff x="4850560" y="950288"/>
            <a:chExt cx="3658778" cy="3653386"/>
          </a:xfrm>
        </p:grpSpPr>
        <p:sp>
          <p:nvSpPr>
            <p:cNvPr id="277" name="Shape 277"/>
            <p:cNvSpPr/>
            <p:nvPr/>
          </p:nvSpPr>
          <p:spPr>
            <a:xfrm>
              <a:off x="5217494" y="1314380"/>
              <a:ext cx="2924999" cy="2925300"/>
            </a:xfrm>
            <a:prstGeom prst="ellipse">
              <a:avLst/>
            </a:prstGeom>
            <a:noFill/>
            <a:ln w="57150" cap="flat" cmpd="sng">
              <a:solidFill>
                <a:srgbClr val="007B9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7775539" y="2458797"/>
              <a:ext cx="733800" cy="72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2800" b="1" i="0" u="none" strike="noStrike" cap="none">
                <a:solidFill>
                  <a:srgbClr val="0E316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4850560" y="2458797"/>
              <a:ext cx="733800" cy="72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1200" b="1" i="0" u="none" strike="noStrike" cap="none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335628" y="3875575"/>
              <a:ext cx="733800" cy="72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1200" b="1" i="0" u="none" strike="noStrike" cap="none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6335628" y="950288"/>
              <a:ext cx="733800" cy="7280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1200" b="1" i="0" u="none" strike="noStrike" cap="none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 txBox="1"/>
            <p:nvPr/>
          </p:nvSpPr>
          <p:spPr>
            <a:xfrm>
              <a:off x="6527676" y="2320003"/>
              <a:ext cx="2595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3" name="Shape 283"/>
            <p:cNvCxnSpPr>
              <a:stCxn id="278" idx="2"/>
              <a:endCxn id="281" idx="4"/>
            </p:cNvCxnSpPr>
            <p:nvPr/>
          </p:nvCxnSpPr>
          <p:spPr>
            <a:xfrm rot="10800000">
              <a:off x="6702439" y="1678347"/>
              <a:ext cx="1073100" cy="1144500"/>
            </a:xfrm>
            <a:prstGeom prst="curvedConnector2">
              <a:avLst/>
            </a:prstGeom>
            <a:noFill/>
            <a:ln w="25400" cap="flat" cmpd="sng">
              <a:solidFill>
                <a:srgbClr val="007B98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84" name="Shape 284"/>
            <p:cNvCxnSpPr>
              <a:stCxn id="278" idx="2"/>
              <a:endCxn id="280" idx="0"/>
            </p:cNvCxnSpPr>
            <p:nvPr/>
          </p:nvCxnSpPr>
          <p:spPr>
            <a:xfrm flipH="1">
              <a:off x="6702439" y="2822847"/>
              <a:ext cx="1073100" cy="1052700"/>
            </a:xfrm>
            <a:prstGeom prst="curvedConnector2">
              <a:avLst/>
            </a:prstGeom>
            <a:noFill/>
            <a:ln w="25400" cap="flat" cmpd="sng">
              <a:solidFill>
                <a:srgbClr val="007B98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85" name="Shape 285"/>
            <p:cNvCxnSpPr>
              <a:stCxn id="278" idx="2"/>
              <a:endCxn id="279" idx="6"/>
            </p:cNvCxnSpPr>
            <p:nvPr/>
          </p:nvCxnSpPr>
          <p:spPr>
            <a:xfrm rot="10800000">
              <a:off x="5584339" y="2822247"/>
              <a:ext cx="2191200" cy="600"/>
            </a:xfrm>
            <a:prstGeom prst="curvedConnector3">
              <a:avLst>
                <a:gd name="adj1" fmla="val 50000"/>
              </a:avLst>
            </a:prstGeom>
            <a:noFill/>
            <a:ln w="25400" cap="flat" cmpd="sng">
              <a:solidFill>
                <a:srgbClr val="007B98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7200" y="535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/>
              <a:t>DataStax Enterprise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  <p:pic>
        <p:nvPicPr>
          <p:cNvPr id="293" name="Shape 2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411" y="840717"/>
            <a:ext cx="4047000" cy="39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457200" y="535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/>
              <a:t>DataStax Enterprise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381000" y="1063375"/>
            <a:ext cx="4047000" cy="631200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Always On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4294967295"/>
          </p:nvPr>
        </p:nvSpPr>
        <p:spPr>
          <a:xfrm>
            <a:off x="4690525" y="1063500"/>
            <a:ext cx="4047000" cy="631200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Active/Active Distributed</a:t>
            </a:r>
          </a:p>
        </p:txBody>
      </p:sp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703" y="1852002"/>
            <a:ext cx="3836400" cy="229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9176" y="1474500"/>
            <a:ext cx="3959099" cy="14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82378" y="3065796"/>
            <a:ext cx="3957000" cy="14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457200" y="535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/>
              <a:t>DataStax Enterprise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386125" y="1013500"/>
            <a:ext cx="4047000" cy="617700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(Low Latency)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4294967295"/>
          </p:nvPr>
        </p:nvSpPr>
        <p:spPr>
          <a:xfrm>
            <a:off x="4690525" y="1013500"/>
            <a:ext cx="4047000" cy="518700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Huge Linear Scale</a:t>
            </a:r>
          </a:p>
        </p:txBody>
      </p:sp>
      <p:pic>
        <p:nvPicPr>
          <p:cNvPr id="315" name="Shape 315" descr="One_million_write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1926" y="1554333"/>
            <a:ext cx="3697199" cy="18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 descr="Read_Benchmark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762" y="1762508"/>
            <a:ext cx="3909600" cy="13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 descr="Write_Benchmark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6113" y="3315742"/>
            <a:ext cx="3894000" cy="12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68098" y="3710203"/>
            <a:ext cx="3279899" cy="1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Shape 3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4158" y="3634687"/>
            <a:ext cx="2064300" cy="5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3069" y="2324235"/>
            <a:ext cx="1275600" cy="9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535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DataStax </a:t>
            </a:r>
            <a:r>
              <a:rPr lang="en-US"/>
              <a:t>Use Cases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42" marR="0" lvl="0" indent="-28574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MDM: Customer 360, Product Catalog</a:t>
            </a:r>
          </a:p>
          <a:p>
            <a:pPr marL="285742" marR="0" lvl="0" indent="-28574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Personalization and Recommendation</a:t>
            </a:r>
          </a:p>
          <a:p>
            <a:pPr marL="285742" marR="0" lvl="0" indent="-28574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Internet of Things (IoT) and Time Series</a:t>
            </a:r>
          </a:p>
          <a:p>
            <a:pPr marL="285742" marR="0" lvl="0" indent="-28574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Fraud Detection</a:t>
            </a:r>
          </a:p>
          <a:p>
            <a:pPr marL="285742" marR="0" lvl="0" indent="-28574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 Management</a:t>
            </a:r>
          </a:p>
          <a:p>
            <a:pPr marL="285742" marR="0" lvl="0" indent="-28574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Messaging</a:t>
            </a:r>
          </a:p>
          <a:p>
            <a:pPr marL="285742" marR="0" lvl="0" indent="-28574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Inventory Management</a:t>
            </a:r>
          </a:p>
          <a:p>
            <a:pPr marL="285742" marR="0" lvl="0" indent="-285742" algn="l" rtl="0">
              <a:lnSpc>
                <a:spcPct val="110000"/>
              </a:lnSpc>
              <a:spcBef>
                <a:spcPts val="600"/>
              </a:spcBef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Authentication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61562" y="2461883"/>
            <a:ext cx="1063799" cy="4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80573" y="3319587"/>
            <a:ext cx="920100" cy="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61785" y="1466645"/>
            <a:ext cx="1670700" cy="5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16782" y="2589699"/>
            <a:ext cx="1216500" cy="4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97555" y="3461503"/>
            <a:ext cx="1168499" cy="6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223856" y="4025758"/>
            <a:ext cx="1479600" cy="4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 descr="tt_logo_horz_endorse_rgb_pos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763677" y="1176866"/>
            <a:ext cx="15579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821348" y="2030907"/>
            <a:ext cx="1591800" cy="3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686363" y="1851198"/>
            <a:ext cx="1417200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376572" y="3143417"/>
            <a:ext cx="1434900" cy="3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 descr="GE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431075" y="1426662"/>
            <a:ext cx="566700" cy="5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985664" y="837500"/>
            <a:ext cx="560100" cy="3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812005" y="2688232"/>
            <a:ext cx="587400" cy="4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189376" y="2103924"/>
            <a:ext cx="501600" cy="2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4553932" y="1388533"/>
            <a:ext cx="528000" cy="52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323507" y="1303175"/>
            <a:ext cx="1009800" cy="2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7274929" y="1617133"/>
            <a:ext cx="959400" cy="4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7400359" y="3606392"/>
            <a:ext cx="595500" cy="3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064403" y="4538137"/>
            <a:ext cx="901200" cy="2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7236296" y="483518"/>
            <a:ext cx="1032600" cy="1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3369657" y="4246725"/>
            <a:ext cx="508200" cy="5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3389969" y="3159666"/>
            <a:ext cx="1343100" cy="46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3626851" y="2506135"/>
            <a:ext cx="6933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8238067" y="1948464"/>
            <a:ext cx="829800" cy="6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6445628" y="3168515"/>
            <a:ext cx="807000" cy="2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8124078" y="3666069"/>
            <a:ext cx="794700" cy="3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2134050" y="4318000"/>
            <a:ext cx="1135200" cy="4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2820102" y="3725791"/>
            <a:ext cx="1269299" cy="3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5637482" y="4108530"/>
            <a:ext cx="1362000" cy="3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5778617" y="752239"/>
            <a:ext cx="516900" cy="5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6584421" y="359887"/>
            <a:ext cx="387600" cy="59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4058587" y="4284207"/>
            <a:ext cx="693000" cy="4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4866378" y="4112051"/>
            <a:ext cx="577800" cy="5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5617655" y="4581567"/>
            <a:ext cx="1149599" cy="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8199960" y="770464"/>
            <a:ext cx="720600" cy="3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Stax_Corporate_1109">
  <a:themeElements>
    <a:clrScheme name="DataStax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295</Words>
  <Application>Microsoft Macintosh PowerPoint</Application>
  <PresentationFormat>On-screen Show (16:9)</PresentationFormat>
  <Paragraphs>89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Cabin</vt:lpstr>
      <vt:lpstr>Calibri</vt:lpstr>
      <vt:lpstr>Georgia</vt:lpstr>
      <vt:lpstr>Helvetica Neue</vt:lpstr>
      <vt:lpstr>Noto Sans Symbols</vt:lpstr>
      <vt:lpstr>Source Sans Pro</vt:lpstr>
      <vt:lpstr>Arial</vt:lpstr>
      <vt:lpstr>DataStax_Corporate_1109</vt:lpstr>
      <vt:lpstr>Azure Marketplace and DataStax Enterprise</vt:lpstr>
      <vt:lpstr>Agenda</vt:lpstr>
      <vt:lpstr>The New Database Market</vt:lpstr>
      <vt:lpstr>Where does Cassandra come from?</vt:lpstr>
      <vt:lpstr>Apache Cassandra</vt:lpstr>
      <vt:lpstr>DataStax Enterprise</vt:lpstr>
      <vt:lpstr>DataStax Enterprise</vt:lpstr>
      <vt:lpstr>DataStax Enterprise</vt:lpstr>
      <vt:lpstr>DataStax Use Cases</vt:lpstr>
      <vt:lpstr>Lab 1 – Accessing the Cluster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DataStax</dc:title>
  <cp:lastModifiedBy>Gilbert Lau</cp:lastModifiedBy>
  <cp:revision>10</cp:revision>
  <dcterms:modified xsi:type="dcterms:W3CDTF">2016-09-28T23:52:10Z</dcterms:modified>
</cp:coreProperties>
</file>