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2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4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60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39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9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7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+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9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jp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1" Type="http://schemas.openxmlformats.org/officeDocument/2006/relationships/image" Target="../media/image33.jp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jp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Azure Marketplace and DataStax Enterprise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1 – Accessing the Cluster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3291829"/>
            <a:ext cx="8229600" cy="752269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github.com/DSPN/DataStaxDay</a:t>
            </a:r>
            <a:endParaRPr lang="en-US" dirty="0" smtClean="0"/>
          </a:p>
          <a:p>
            <a:pPr lvl="0"/>
            <a:r>
              <a:rPr lang="en-US" dirty="0" smtClean="0">
                <a:sym typeface="Helvetica Neue"/>
              </a:rPr>
              <a:t>Note, if you don’t have a cluster, start at Lab 0.</a:t>
            </a:r>
            <a:endParaRPr lang="en-US" dirty="0"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Introduction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Introduction to DataStax Enterprise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1 - Accessing the Cluster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Data Modeling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Data Modeling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2 - CQL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3 - Primary Keys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4 - Consistency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Search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Search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5 - Search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Analytics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Analytics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6 - Analytics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7 - Operations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Wrap Up, Raffle and Next </a:t>
            </a:r>
            <a:r>
              <a:rPr lang="en-US" dirty="0" smtClean="0">
                <a:solidFill>
                  <a:srgbClr val="000000"/>
                </a:solidFill>
              </a:rPr>
              <a:t>Steps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Database Market</a:t>
            </a:r>
          </a:p>
        </p:txBody>
      </p:sp>
      <p:sp>
        <p:nvSpPr>
          <p:cNvPr id="233" name="Shape 233"/>
          <p:cNvSpPr/>
          <p:nvPr/>
        </p:nvSpPr>
        <p:spPr>
          <a:xfrm>
            <a:off x="2630622" y="660950"/>
            <a:ext cx="2356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Relational</a:t>
            </a:r>
          </a:p>
        </p:txBody>
      </p:sp>
      <p:sp>
        <p:nvSpPr>
          <p:cNvPr id="234" name="Shape 234"/>
          <p:cNvSpPr/>
          <p:nvPr/>
        </p:nvSpPr>
        <p:spPr>
          <a:xfrm>
            <a:off x="5004048" y="660950"/>
            <a:ext cx="2260499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 Relational</a:t>
            </a:r>
          </a:p>
        </p:txBody>
      </p:sp>
      <p:sp>
        <p:nvSpPr>
          <p:cNvPr id="235" name="Shape 235"/>
          <p:cNvSpPr/>
          <p:nvPr/>
        </p:nvSpPr>
        <p:spPr>
          <a:xfrm rot="-5400000">
            <a:off x="1320593" y="1787585"/>
            <a:ext cx="1810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Transactional</a:t>
            </a:r>
          </a:p>
        </p:txBody>
      </p:sp>
      <p:sp>
        <p:nvSpPr>
          <p:cNvPr id="236" name="Shape 236"/>
          <p:cNvSpPr/>
          <p:nvPr/>
        </p:nvSpPr>
        <p:spPr>
          <a:xfrm rot="-5400000">
            <a:off x="1360642" y="3540864"/>
            <a:ext cx="17307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Analytical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2608901" y="1264386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2608901" y="3043640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2608901" y="4714398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5006753" y="1262987"/>
            <a:ext cx="0" cy="34605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8027" y="1477130"/>
            <a:ext cx="1300799" cy="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6653" y="1775223"/>
            <a:ext cx="14646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2028" y="1429890"/>
            <a:ext cx="1437900" cy="29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8278" y="1924918"/>
            <a:ext cx="1205400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7885" y="2460511"/>
            <a:ext cx="1346400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88027" y="2444101"/>
            <a:ext cx="1241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7533" y="3225686"/>
            <a:ext cx="1143900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9269" y="3753982"/>
            <a:ext cx="1160400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11">
            <a:alphaModFix/>
          </a:blip>
          <a:srcRect l="2527" t="4334" r="2470" b="40663"/>
          <a:stretch/>
        </p:blipFill>
        <p:spPr>
          <a:xfrm>
            <a:off x="3332448" y="4108958"/>
            <a:ext cx="9939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2508" y="3163951"/>
            <a:ext cx="1097099" cy="3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12508" y="3585598"/>
            <a:ext cx="1097099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03848" y="4169328"/>
            <a:ext cx="1114499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237A97"/>
              </a:buClr>
              <a:buSzPct val="25000"/>
              <a:buFont typeface="Helvetica Neue"/>
              <a:buNone/>
            </a:pPr>
            <a:r>
              <a:rPr lang="en-US" sz="2880" dirty="0" smtClean="0">
                <a:solidFill>
                  <a:srgbClr val="237A97"/>
                </a:solidFill>
              </a:rPr>
              <a:t>Where does Cassandra come from?</a:t>
            </a:r>
            <a:endParaRPr lang="en-US" sz="2880" dirty="0">
              <a:solidFill>
                <a:srgbClr val="237A97"/>
              </a:solidFill>
            </a:endParaRPr>
          </a:p>
        </p:txBody>
      </p:sp>
      <p:pic>
        <p:nvPicPr>
          <p:cNvPr id="261" name="Shape 261" descr="Bigtable_Dynamo_Facebo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72" y="1357320"/>
            <a:ext cx="7646400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73112" y="1103916"/>
            <a:ext cx="8356500" cy="37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2600" b="0" i="0" u="none" strike="noStrike" cap="non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 descr="Cassandra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0800" y="3306214"/>
            <a:ext cx="56661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244012" y="2757377"/>
            <a:ext cx="524700" cy="48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5" name="Shape 265" descr="Screen Shot 2014-04-01 at 9.10.40 PM.png"/>
          <p:cNvPicPr preferRelativeResize="0"/>
          <p:nvPr/>
        </p:nvPicPr>
        <p:blipFill rotWithShape="1">
          <a:blip r:embed="rId5">
            <a:alphaModFix/>
          </a:blip>
          <a:srcRect l="41314"/>
          <a:stretch/>
        </p:blipFill>
        <p:spPr>
          <a:xfrm>
            <a:off x="3098207" y="4185128"/>
            <a:ext cx="289890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201521" y="2160322"/>
            <a:ext cx="1845900" cy="16485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Cluster Architecture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Gossip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Anti-Entropy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68921" y="2182175"/>
            <a:ext cx="1845900" cy="16836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Memtables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Compaction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SStables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Commit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58800" cy="360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self healing mesh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US" sz="1800">
                <a:solidFill>
                  <a:srgbClr val="3F3F3F"/>
                </a:solidFill>
              </a:rPr>
              <a:t>active/passive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Peer to peer replication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single point of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are done to all nodes simultaneously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safe from node, rack,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datacenter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for high volume,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latency operations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grpSp>
        <p:nvGrpSpPr>
          <p:cNvPr id="276" name="Shape 276"/>
          <p:cNvGrpSpPr/>
          <p:nvPr/>
        </p:nvGrpSpPr>
        <p:grpSpPr>
          <a:xfrm rot="10800000">
            <a:off x="4779509" y="950373"/>
            <a:ext cx="3658778" cy="3653386"/>
            <a:chOff x="4850560" y="950288"/>
            <a:chExt cx="3658778" cy="3653386"/>
          </a:xfrm>
        </p:grpSpPr>
        <p:sp>
          <p:nvSpPr>
            <p:cNvPr id="277" name="Shape 277"/>
            <p:cNvSpPr/>
            <p:nvPr/>
          </p:nvSpPr>
          <p:spPr>
            <a:xfrm>
              <a:off x="5217494" y="1314380"/>
              <a:ext cx="2924999" cy="29253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775539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50560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335628" y="3875575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335628" y="950288"/>
              <a:ext cx="733800" cy="728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527676" y="2320003"/>
              <a:ext cx="2595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Shape 283"/>
            <p:cNvCxnSpPr>
              <a:stCxn id="278" idx="2"/>
              <a:endCxn id="281" idx="4"/>
            </p:cNvCxnSpPr>
            <p:nvPr/>
          </p:nvCxnSpPr>
          <p:spPr>
            <a:xfrm rot="10800000">
              <a:off x="6702439" y="1678347"/>
              <a:ext cx="1073100" cy="11445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4" name="Shape 284"/>
            <p:cNvCxnSpPr>
              <a:stCxn id="278" idx="2"/>
              <a:endCxn id="280" idx="0"/>
            </p:cNvCxnSpPr>
            <p:nvPr/>
          </p:nvCxnSpPr>
          <p:spPr>
            <a:xfrm flipH="1">
              <a:off x="6702439" y="2822847"/>
              <a:ext cx="1073100" cy="10527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5" name="Shape 285"/>
            <p:cNvCxnSpPr>
              <a:stCxn id="278" idx="2"/>
              <a:endCxn id="279" idx="6"/>
            </p:cNvCxnSpPr>
            <p:nvPr/>
          </p:nvCxnSpPr>
          <p:spPr>
            <a:xfrm rot="10800000">
              <a:off x="5584339" y="2822247"/>
              <a:ext cx="2191200" cy="600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411" y="840717"/>
            <a:ext cx="4047000" cy="39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1000" y="1063375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4690525" y="1063500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Active/Active Distributed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03" y="1852002"/>
            <a:ext cx="3836400" cy="22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176" y="1474500"/>
            <a:ext cx="3959099" cy="14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2378" y="3065796"/>
            <a:ext cx="3957000" cy="1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86125" y="1013500"/>
            <a:ext cx="40470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(Low Latency)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4294967295"/>
          </p:nvPr>
        </p:nvSpPr>
        <p:spPr>
          <a:xfrm>
            <a:off x="4690525" y="1013500"/>
            <a:ext cx="4047000" cy="518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 Linear Scale</a:t>
            </a:r>
          </a:p>
        </p:txBody>
      </p:sp>
      <p:pic>
        <p:nvPicPr>
          <p:cNvPr id="315" name="Shape 315" descr="One_million_writ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926" y="1554333"/>
            <a:ext cx="3697199" cy="1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 descr="Read_Benchmar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62" y="1762508"/>
            <a:ext cx="3909600" cy="1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 descr="Write_Benchmar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113" y="3315742"/>
            <a:ext cx="3894000" cy="1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68098" y="3710203"/>
            <a:ext cx="3279899" cy="1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158" y="3634687"/>
            <a:ext cx="2064300" cy="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069" y="2324235"/>
            <a:ext cx="1275600" cy="9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 </a:t>
            </a:r>
            <a:r>
              <a:rPr lang="en-US"/>
              <a:t>Use Cases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42" marR="0" lvl="0" indent="-28574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MDM: Customer 360, Product Catalog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Personalization and Recommendation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 of Things (IoT) and Time Series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Fraud Detection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Messaging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562" y="2461883"/>
            <a:ext cx="1063799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0573" y="3319587"/>
            <a:ext cx="920100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1785" y="1466645"/>
            <a:ext cx="1670700" cy="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16782" y="2589699"/>
            <a:ext cx="1216500" cy="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7555" y="3461503"/>
            <a:ext cx="1168499" cy="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23856" y="4025758"/>
            <a:ext cx="1479600" cy="4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 descr="tt_logo_horz_endorse_rgb_pos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63677" y="1176866"/>
            <a:ext cx="1557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21348" y="2030907"/>
            <a:ext cx="1591800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363" y="1851198"/>
            <a:ext cx="14172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76572" y="3143417"/>
            <a:ext cx="1434900" cy="3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GE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31075" y="1426662"/>
            <a:ext cx="566700" cy="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85664" y="837500"/>
            <a:ext cx="560100" cy="3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812005" y="2688232"/>
            <a:ext cx="58740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189376" y="2103924"/>
            <a:ext cx="501600" cy="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553932" y="1388533"/>
            <a:ext cx="528000" cy="5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23507" y="1303175"/>
            <a:ext cx="10098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274929" y="1617133"/>
            <a:ext cx="9594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400359" y="3606392"/>
            <a:ext cx="595500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064403" y="4538137"/>
            <a:ext cx="901200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236296" y="483518"/>
            <a:ext cx="1032600" cy="1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369657" y="4246725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3389969" y="3159666"/>
            <a:ext cx="1343100" cy="4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3626851" y="2506135"/>
            <a:ext cx="6933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238067" y="1948464"/>
            <a:ext cx="829800" cy="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6445628" y="3168515"/>
            <a:ext cx="807000" cy="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8124078" y="3666069"/>
            <a:ext cx="7947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134050" y="4318000"/>
            <a:ext cx="1135200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820102" y="3725791"/>
            <a:ext cx="1269299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637482" y="4108530"/>
            <a:ext cx="1362000" cy="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5778617" y="752239"/>
            <a:ext cx="5169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584421" y="359887"/>
            <a:ext cx="387600" cy="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4058587" y="4284207"/>
            <a:ext cx="693000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866378" y="4112051"/>
            <a:ext cx="57780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617655" y="4581567"/>
            <a:ext cx="1149599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99960" y="770464"/>
            <a:ext cx="720600" cy="3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283</Words>
  <Application>Microsoft Macintosh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Cabin</vt:lpstr>
      <vt:lpstr>Calibri</vt:lpstr>
      <vt:lpstr>Georgia</vt:lpstr>
      <vt:lpstr>Helvetica Neue</vt:lpstr>
      <vt:lpstr>Noto Sans Symbols</vt:lpstr>
      <vt:lpstr>Source Sans Pro</vt:lpstr>
      <vt:lpstr>Arial</vt:lpstr>
      <vt:lpstr>DataStax_Corporate_1109</vt:lpstr>
      <vt:lpstr>Azure Marketplace and DataStax Enterprise</vt:lpstr>
      <vt:lpstr>Agenda</vt:lpstr>
      <vt:lpstr>The New Database Market</vt:lpstr>
      <vt:lpstr>Where does Cassandra come from?</vt:lpstr>
      <vt:lpstr>Apache Cassandra</vt:lpstr>
      <vt:lpstr>DataStax Enterprise</vt:lpstr>
      <vt:lpstr>DataStax Enterprise</vt:lpstr>
      <vt:lpstr>DataStax Enterprise</vt:lpstr>
      <vt:lpstr>DataStax Use Cases</vt:lpstr>
      <vt:lpstr>Lab 1 – Accessing the Cluster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Ben Lackey</cp:lastModifiedBy>
  <cp:revision>8</cp:revision>
  <dcterms:modified xsi:type="dcterms:W3CDTF">2016-06-14T19:36:12Z</dcterms:modified>
</cp:coreProperties>
</file>