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A5CA1-953D-C849-BCD8-64DC6E9D08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2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452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1" r:id="rId23"/>
    <p:sldLayoutId id="214748368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4 - Analytics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2145672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Asynchronous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queries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Prepared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statements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batches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correctly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2300379"/>
            <a:ext cx="257546" cy="1660771"/>
          </a:xfrm>
          <a:prstGeom prst="leftBrace">
            <a:avLst>
              <a:gd name="adj1" fmla="val 8333"/>
              <a:gd name="adj2" fmla="val 4883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Size your cluster </a:t>
            </a:r>
            <a:r>
              <a:rPr lang="en-US" sz="2400" b="1" dirty="0" smtClean="0"/>
              <a:t>correctly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266375" y="2625300"/>
            <a:ext cx="3723041" cy="2431435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Correct number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default heap settings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Always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test</a:t>
            </a:r>
          </a:p>
        </p:txBody>
      </p:sp>
      <p:sp>
        <p:nvSpPr>
          <p:cNvPr id="8" name="Left Brace 7"/>
          <p:cNvSpPr/>
          <p:nvPr/>
        </p:nvSpPr>
        <p:spPr>
          <a:xfrm>
            <a:off x="4884497" y="2780007"/>
            <a:ext cx="257546" cy="1660771"/>
          </a:xfrm>
          <a:prstGeom prst="leftBrace">
            <a:avLst>
              <a:gd name="adj1" fmla="val 8333"/>
              <a:gd name="adj2" fmla="val 6006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Performance Basics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18507" y="1427900"/>
          <a:ext cx="4150897" cy="33769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50897"/>
              </a:tblGrid>
              <a:tr h="844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Throughput?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 Neue"/>
                          <a:cs typeface="Helvetica Neue"/>
                        </a:rPr>
                        <a:t>More Data?</a:t>
                      </a:r>
                    </a:p>
                  </a:txBody>
                  <a:tcPr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more nodes (scale out)</a:t>
                      </a: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Do not use too big nodes (</a:t>
                      </a:r>
                      <a:r>
                        <a:rPr lang="en-US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scale up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 Neue"/>
                        <a:cs typeface="Helvetica Neue"/>
                      </a:endParaRPr>
                    </a:p>
                  </a:txBody>
                  <a:tcPr anchor="ctr"/>
                </a:tc>
              </a:tr>
              <a:tr h="844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Know Cassandra ops best practices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</a:t>
                      </a: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OpsCenter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to monitor, alert, repair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18289" y="1429316"/>
          <a:ext cx="4273805" cy="33755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73805"/>
              </a:tblGrid>
              <a:tr h="85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Faster Operations?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Helvetica Neue"/>
                          <a:cs typeface="Helvetica Neue"/>
                        </a:rPr>
                        <a:t>Predictable Latency?</a:t>
                      </a:r>
                    </a:p>
                  </a:txBody>
                  <a:tcPr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Check your data model and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asynchronous queries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Use prepared statements</a:t>
                      </a:r>
                    </a:p>
                  </a:txBody>
                  <a:tcPr anchor="ctr"/>
                </a:tc>
              </a:tr>
              <a:tr h="6298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Compaction tuning or </a:t>
                      </a:r>
                      <a:r>
                        <a:rPr lang="en-US" sz="18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maybe</a:t>
                      </a: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 Neue"/>
                          <a:cs typeface="Helvetica Neue"/>
                        </a:rPr>
                        <a:t> strategy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1073711" y="772296"/>
            <a:ext cx="6483938" cy="524403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dirty="0" smtClean="0"/>
              <a:t>Can DSE be both bigger and faster? Yes it can.</a:t>
            </a:r>
            <a:endParaRPr lang="en-US" sz="2400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DataStax Ops Training. It’s Free.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Deploy your cluster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Monitor and alert the right metrics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repair correctly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Scale out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19" y="2344569"/>
            <a:ext cx="5172012" cy="2460323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DSE Instead of Open Source?</a:t>
            </a:r>
            <a:endParaRPr lang="en-US" dirty="0"/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"/>
          </p:nvPr>
        </p:nvSpPr>
        <p:spPr>
          <a:xfrm>
            <a:off x="5147817" y="997207"/>
            <a:ext cx="3710256" cy="3967553"/>
          </a:xfrm>
        </p:spPr>
        <p:txBody>
          <a:bodyPr>
            <a:normAutofit/>
          </a:bodyPr>
          <a:lstStyle/>
          <a:p>
            <a:r>
              <a:rPr lang="en-US" dirty="0" smtClean="0"/>
              <a:t>Time to Market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We built the </a:t>
            </a:r>
          </a:p>
          <a:p>
            <a:r>
              <a:rPr lang="en-US" dirty="0">
                <a:solidFill>
                  <a:schemeClr val="accent2"/>
                </a:solidFill>
              </a:rPr>
              <a:t>    integrations for </a:t>
            </a:r>
            <a:r>
              <a:rPr lang="en-US" dirty="0" smtClean="0">
                <a:solidFill>
                  <a:schemeClr val="accent2"/>
                </a:solidFill>
              </a:rPr>
              <a:t>you.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/>
              <a:t>TCO</a:t>
            </a:r>
          </a:p>
          <a:p>
            <a:r>
              <a:rPr lang="en-US" dirty="0">
                <a:solidFill>
                  <a:schemeClr val="accent2"/>
                </a:solidFill>
              </a:rPr>
              <a:t>    It’s easy to </a:t>
            </a:r>
            <a:r>
              <a:rPr lang="en-US" dirty="0" smtClean="0">
                <a:solidFill>
                  <a:schemeClr val="accent2"/>
                </a:solidFill>
              </a:rPr>
              <a:t>operate.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    Open source code </a:t>
            </a:r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can be painful.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6" y="907511"/>
            <a:ext cx="4047133" cy="3984289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Lab 6 – Analytics</a:t>
            </a:r>
            <a:br>
              <a:rPr lang="en-US" smtClean="0"/>
            </a:br>
            <a:r>
              <a:rPr lang="en-US" smtClean="0"/>
              <a:t>Lab 7 – Operations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Analytics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55203" y="2741238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74" y="323981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061048" y="2082271"/>
            <a:ext cx="1784376" cy="48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841882" y="3934523"/>
            <a:ext cx="950256" cy="88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68" y="177943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39470" y="1510372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34329" y="1750172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Operations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77774" y="1362522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4191772" y="1927863"/>
            <a:ext cx="923614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Cassandra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9734" y="3388854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4256897" y="3959135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09763" y="3643349"/>
            <a:ext cx="71045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  <a:p>
            <a:pPr algn="ctr"/>
            <a:endParaRPr lang="en-US" sz="1050" dirty="0">
              <a:latin typeface="Helvetica Neue Light"/>
              <a:cs typeface="Helvetica Neue Light"/>
            </a:endParaRPr>
          </a:p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Queries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685" y="2950590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Analytics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0567" y="2870656"/>
            <a:ext cx="14375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Real Time Replication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9836" y="1270072"/>
            <a:ext cx="1607443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49846" y="101583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82309" y="893194"/>
            <a:ext cx="315589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Spark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SQL and other goodness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Ops and Developer friendly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Streaming,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Hadoop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available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Cassandra replication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saveToCassandra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( 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Replicated, Distributed data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Cache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datasets across jobs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Every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Analytics node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is a worker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True HA without Zookeeper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auto-election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Master auto-failover</a:t>
            </a:r>
          </a:p>
        </p:txBody>
      </p:sp>
    </p:spTree>
    <p:extLst>
      <p:ext uri="{BB962C8B-B14F-4D97-AF65-F5344CB8AC3E}">
        <p14:creationId xmlns:p14="http://schemas.microsoft.com/office/powerpoint/2010/main" val="15634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Analytics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04405" y="837951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04405" y="2792435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15692" y="2509171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01271" y="2891053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84256" y="1235627"/>
            <a:ext cx="2779296" cy="29684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217B99"/>
                </a:solidFill>
              </a:rPr>
              <a:t>Spark </a:t>
            </a:r>
            <a:r>
              <a:rPr lang="en-US" sz="1800" b="1" dirty="0" smtClean="0">
                <a:solidFill>
                  <a:srgbClr val="217B99"/>
                </a:solidFill>
              </a:rPr>
              <a:t>and Cassandra</a:t>
            </a:r>
            <a:endParaRPr lang="en-US" sz="1800" b="1" dirty="0">
              <a:solidFill>
                <a:srgbClr val="217B99"/>
              </a:solidFill>
            </a:endParaRP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786867" y="1757728"/>
            <a:ext cx="2179355" cy="2792950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lives in Cassandra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loads data from  Cassandra with predicate pushdown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saves 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directly to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Cassandra tables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Spark Streaming available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86192" y="2197485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20369" y="3213788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710825" y="3602640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86236" y="1536450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11569" y="2197206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RDD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11613" y="1536171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Spark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988664" y="677011"/>
            <a:ext cx="865859" cy="480204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46671" y="1181240"/>
            <a:ext cx="1841039" cy="354931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1"/>
            <a:endCxn id="30" idx="3"/>
          </p:cNvCxnSpPr>
          <p:nvPr/>
        </p:nvCxnSpPr>
        <p:spPr>
          <a:xfrm flipH="1">
            <a:off x="5738430" y="1691486"/>
            <a:ext cx="473183" cy="279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787710" y="1846800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162333" y="1847079"/>
            <a:ext cx="5028" cy="350406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167361" y="2508115"/>
            <a:ext cx="13745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Streaming Reference Architecture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25186" y="2510306"/>
            <a:ext cx="0" cy="5437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2602" y="1813307"/>
            <a:ext cx="555854" cy="3098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547751" y="3386031"/>
            <a:ext cx="410834" cy="3132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23149" y="1794829"/>
            <a:ext cx="47336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68" y="2928940"/>
            <a:ext cx="2273206" cy="1465374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2753766" y="1771401"/>
            <a:ext cx="11092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175188" y="2417426"/>
            <a:ext cx="53919" cy="4068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850770" y="2247020"/>
            <a:ext cx="2310002" cy="13812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86" y="1468568"/>
            <a:ext cx="1102921" cy="56760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94354" y="2123178"/>
            <a:ext cx="112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Your Application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55881" y="2123178"/>
            <a:ext cx="1133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Message Queue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84" y="1362735"/>
            <a:ext cx="545165" cy="6734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247757" y="1131590"/>
            <a:ext cx="1331998" cy="1330040"/>
            <a:chOff x="5370089" y="957870"/>
            <a:chExt cx="1582522" cy="1580196"/>
          </a:xfrm>
        </p:grpSpPr>
        <p:sp>
          <p:nvSpPr>
            <p:cNvPr id="26" name="Shape 1231"/>
            <p:cNvSpPr/>
            <p:nvPr/>
          </p:nvSpPr>
          <p:spPr>
            <a:xfrm>
              <a:off x="5528795" y="1115347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A9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7" name="Shape 1232"/>
            <p:cNvSpPr/>
            <p:nvPr/>
          </p:nvSpPr>
          <p:spPr>
            <a:xfrm>
              <a:off x="6635198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1237"/>
            <p:cNvSpPr/>
            <p:nvPr/>
          </p:nvSpPr>
          <p:spPr>
            <a:xfrm>
              <a:off x="5370089" y="1610329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8"/>
            <p:cNvSpPr/>
            <p:nvPr/>
          </p:nvSpPr>
          <p:spPr>
            <a:xfrm>
              <a:off x="6012410" y="2223112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1239"/>
            <p:cNvSpPr/>
            <p:nvPr/>
          </p:nvSpPr>
          <p:spPr>
            <a:xfrm>
              <a:off x="6012410" y="95787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14921" y="1643639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Streaming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96386" y="2148833"/>
            <a:ext cx="1331998" cy="1330040"/>
            <a:chOff x="7091178" y="2166438"/>
            <a:chExt cx="1582522" cy="1580196"/>
          </a:xfrm>
        </p:grpSpPr>
        <p:sp>
          <p:nvSpPr>
            <p:cNvPr id="39" name="Shape 1231"/>
            <p:cNvSpPr/>
            <p:nvPr/>
          </p:nvSpPr>
          <p:spPr>
            <a:xfrm>
              <a:off x="7249884" y="232391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40" name="Shape 1232"/>
            <p:cNvSpPr/>
            <p:nvPr/>
          </p:nvSpPr>
          <p:spPr>
            <a:xfrm>
              <a:off x="8356287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1237"/>
            <p:cNvSpPr/>
            <p:nvPr/>
          </p:nvSpPr>
          <p:spPr>
            <a:xfrm>
              <a:off x="7091178" y="281889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1238"/>
            <p:cNvSpPr/>
            <p:nvPr/>
          </p:nvSpPr>
          <p:spPr>
            <a:xfrm>
              <a:off x="7733499" y="343168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239"/>
            <p:cNvSpPr/>
            <p:nvPr/>
          </p:nvSpPr>
          <p:spPr>
            <a:xfrm>
              <a:off x="7733499" y="216643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963550" y="2660882"/>
            <a:ext cx="797669" cy="3562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Batch</a:t>
            </a:r>
          </a:p>
          <a:p>
            <a:pPr algn="ctr">
              <a:lnSpc>
                <a:spcPct val="80000"/>
              </a:lnSpc>
            </a:pPr>
            <a:r>
              <a:rPr lang="en-US" sz="1050" dirty="0" smtClean="0">
                <a:latin typeface="Helvetica Neue Light"/>
                <a:cs typeface="Helvetica Neue Light"/>
              </a:rPr>
              <a:t>Analytics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59717" y="3157922"/>
            <a:ext cx="1331998" cy="1330040"/>
            <a:chOff x="5384298" y="3365318"/>
            <a:chExt cx="1582522" cy="1580196"/>
          </a:xfrm>
        </p:grpSpPr>
        <p:sp>
          <p:nvSpPr>
            <p:cNvPr id="54" name="Shape 1231"/>
            <p:cNvSpPr/>
            <p:nvPr/>
          </p:nvSpPr>
          <p:spPr>
            <a:xfrm>
              <a:off x="5543004" y="3522795"/>
              <a:ext cx="1265109" cy="1265242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just">
                <a:spcBef>
                  <a:spcPts val="0"/>
                </a:spcBef>
                <a:buNone/>
              </a:pPr>
              <a:endParaRPr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61" name="Shape 1232"/>
            <p:cNvSpPr/>
            <p:nvPr/>
          </p:nvSpPr>
          <p:spPr>
            <a:xfrm>
              <a:off x="6649407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1237"/>
            <p:cNvSpPr/>
            <p:nvPr/>
          </p:nvSpPr>
          <p:spPr>
            <a:xfrm>
              <a:off x="5384298" y="4017777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1238"/>
            <p:cNvSpPr/>
            <p:nvPr/>
          </p:nvSpPr>
          <p:spPr>
            <a:xfrm>
              <a:off x="6026619" y="4630560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1200" b="1" i="0" u="none" strike="noStrike" cap="none" baseline="0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1239"/>
            <p:cNvSpPr/>
            <p:nvPr/>
          </p:nvSpPr>
          <p:spPr>
            <a:xfrm>
              <a:off x="6026619" y="3365318"/>
              <a:ext cx="317413" cy="31495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endParaRPr lang="en-US" sz="2800" b="1" i="0" u="none" strike="noStrike" cap="none" baseline="0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5526880" y="3719321"/>
            <a:ext cx="797669" cy="226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Real-time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168686" y="1056916"/>
            <a:ext cx="2939578" cy="3525957"/>
          </a:xfrm>
          <a:prstGeom prst="roundRect">
            <a:avLst/>
          </a:prstGeom>
          <a:noFill/>
          <a:ln>
            <a:solidFill>
              <a:srgbClr val="007A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092462" y="802679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Helvetica Neue Light"/>
                <a:cs typeface="Helvetica Neue Light"/>
              </a:rPr>
              <a:t>Single DSE Custer</a:t>
            </a:r>
            <a:endParaRPr lang="en-US" sz="1050" dirty="0">
              <a:latin typeface="Helvetica Neue Light"/>
              <a:cs typeface="Helvetica Neue Light"/>
            </a:endParaRPr>
          </a:p>
        </p:txBody>
      </p:sp>
      <p:sp>
        <p:nvSpPr>
          <p:cNvPr id="4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5622490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920463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big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Nodes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not too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small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        ^ See docs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Avoid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shared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storage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Physical or virtual are OK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884497" y="1056898"/>
            <a:ext cx="257546" cy="2913133"/>
          </a:xfrm>
          <a:prstGeom prst="leftBrace">
            <a:avLst>
              <a:gd name="adj1" fmla="val 8333"/>
              <a:gd name="adj2" fmla="val 800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Get your data model </a:t>
            </a:r>
            <a:r>
              <a:rPr lang="en-US" sz="2400" b="1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Know </a:t>
            </a:r>
            <a:r>
              <a:rPr lang="en-US" sz="2400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18492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Denormalize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RDBMS models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No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secondary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indexes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Get help if you’re stuck!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Great online resources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975303"/>
          </a:xfrm>
          <a:prstGeom prst="leftBrace">
            <a:avLst>
              <a:gd name="adj1" fmla="val 8333"/>
              <a:gd name="adj2" fmla="val 36202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  <a:r>
              <a:rPr lang="en-US" dirty="0" smtClean="0"/>
              <a:t>: Pro-Tips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769923" cy="39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 appropriate infrastructure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Get your data model </a:t>
            </a:r>
            <a:r>
              <a:rPr lang="en-US" sz="2400" dirty="0" smtClean="0"/>
              <a:t>right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Know </a:t>
            </a:r>
            <a:r>
              <a:rPr lang="en-US" sz="2400" b="1" dirty="0"/>
              <a:t>the DataStax driver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Code good query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Size your cluster </a:t>
            </a:r>
            <a:r>
              <a:rPr lang="en-US" sz="2400" dirty="0" smtClean="0"/>
              <a:t>correctly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266375" y="911074"/>
            <a:ext cx="3723041" cy="3662900"/>
          </a:xfrm>
          <a:prstGeom prst="rect">
            <a:avLst/>
          </a:prstGeom>
        </p:spPr>
        <p:txBody>
          <a:bodyPr vert="horz" lIns="0" tIns="0" bIns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Load balancing/routing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Retry and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auto-failover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Session management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Language features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884497" y="1056898"/>
            <a:ext cx="257546" cy="2309191"/>
          </a:xfrm>
          <a:prstGeom prst="leftBrace">
            <a:avLst>
              <a:gd name="adj1" fmla="val 8333"/>
              <a:gd name="adj2" fmla="val 62821"/>
            </a:avLst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4836826"/>
            <a:ext cx="1594500" cy="273900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smtClean="0"/>
              <a:t>2016 </a:t>
            </a:r>
            <a:r>
              <a:rPr lang="en-US" dirty="0" smtClean="0"/>
              <a:t>DataStax,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587</Words>
  <Application>Microsoft Macintosh PowerPoint</Application>
  <PresentationFormat>On-screen Show (16:9)</PresentationFormat>
  <Paragraphs>160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Helvetica</vt:lpstr>
      <vt:lpstr>Helvetica Neue</vt:lpstr>
      <vt:lpstr>Helvetica Neue Light</vt:lpstr>
      <vt:lpstr>Source Sans Pro</vt:lpstr>
      <vt:lpstr>Wingdings 3</vt:lpstr>
      <vt:lpstr>Arial</vt:lpstr>
      <vt:lpstr>DataStax_Corporate_1109</vt:lpstr>
      <vt:lpstr>Lecture 4 - Analytics</vt:lpstr>
      <vt:lpstr>DSE Analytics Reference Architecture</vt:lpstr>
      <vt:lpstr>DSE Analytics Node</vt:lpstr>
      <vt:lpstr>DSE Streaming Reference Architecture</vt:lpstr>
      <vt:lpstr>Operations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Getting Started: Pro-Tips</vt:lpstr>
      <vt:lpstr>DSE Performance Basics</vt:lpstr>
      <vt:lpstr>Take DataStax Ops Training. It’s Free.</vt:lpstr>
      <vt:lpstr>Why DSE Instead of Open Source?</vt:lpstr>
      <vt:lpstr>Lab 6 – Analytics Lab 7 – Operations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Ben Lackey</cp:lastModifiedBy>
  <cp:revision>10</cp:revision>
  <dcterms:modified xsi:type="dcterms:W3CDTF">2016-06-14T19:52:13Z</dcterms:modified>
</cp:coreProperties>
</file>