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6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36" d="100"/>
          <a:sy n="136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914400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None/>
            </a:pPr>
            <a:r>
              <a:rPr lang="en-US" sz="1200" b="0" dirty="0" err="1" smtClean="0">
                <a:solidFill>
                  <a:srgbClr val="4B3C38"/>
                </a:solidFill>
                <a:latin typeface="Arial"/>
                <a:cs typeface="Arial"/>
              </a:rPr>
              <a:t>SSTa</a:t>
            </a:r>
            <a:r>
              <a:rPr lang="en-US" sz="1200" b="0" baseline="0" dirty="0" err="1" smtClean="0">
                <a:solidFill>
                  <a:srgbClr val="4B3C38"/>
                </a:solidFill>
                <a:latin typeface="Arial"/>
                <a:cs typeface="Arial"/>
              </a:rPr>
              <a:t>ble</a:t>
            </a:r>
            <a:r>
              <a:rPr lang="en-US" sz="1200" b="0" baseline="0" dirty="0" smtClean="0">
                <a:solidFill>
                  <a:srgbClr val="4B3C38"/>
                </a:solidFill>
                <a:latin typeface="Arial"/>
                <a:cs typeface="Arial"/>
              </a:rPr>
              <a:t> = sorted strings table</a:t>
            </a:r>
            <a:endParaRPr lang="en-US" sz="1200" b="1" dirty="0" smtClean="0">
              <a:solidFill>
                <a:srgbClr val="4B3C38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00026"/>
            <a:ext cx="7544153" cy="369332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/>
              <a:t>Two columns slide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90535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4029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en.Lackey@DataStax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DSPN/DataStaxD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Lecture 3 - Search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Ben.Lackey@DataStax.com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+1 720 933 9852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benofben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33"/>
          <p:cNvSpPr txBox="1"/>
          <p:nvPr/>
        </p:nvSpPr>
        <p:spPr>
          <a:xfrm>
            <a:off x="1184268" y="3340993"/>
            <a:ext cx="1532698" cy="363062"/>
          </a:xfrm>
          <a:prstGeom prst="rect">
            <a:avLst/>
          </a:prstGeom>
        </p:spPr>
        <p:txBody>
          <a:bodyPr wrap="none" lIns="72888" tIns="36444" rIns="72888" bIns="36444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OLTP DB</a:t>
            </a:r>
          </a:p>
        </p:txBody>
      </p:sp>
      <p:sp>
        <p:nvSpPr>
          <p:cNvPr id="9" name="CustomShape 3"/>
          <p:cNvSpPr/>
          <p:nvPr/>
        </p:nvSpPr>
        <p:spPr>
          <a:xfrm>
            <a:off x="647727" y="2108905"/>
            <a:ext cx="2820096" cy="2820392"/>
          </a:xfrm>
          <a:prstGeom prst="ellipse">
            <a:avLst/>
          </a:prstGeom>
          <a:noFill/>
          <a:ln w="127000" cap="flat" cmpd="sng" algn="ctr">
            <a:solidFill>
              <a:srgbClr val="206378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0"/>
            </a:lightRig>
          </a:scene3d>
          <a:sp3d prstMaterial="matte"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extShape 33"/>
          <p:cNvSpPr txBox="1"/>
          <p:nvPr/>
        </p:nvSpPr>
        <p:spPr>
          <a:xfrm>
            <a:off x="6167131" y="3343687"/>
            <a:ext cx="1532698" cy="363062"/>
          </a:xfrm>
          <a:prstGeom prst="rect">
            <a:avLst/>
          </a:prstGeom>
        </p:spPr>
        <p:txBody>
          <a:bodyPr wrap="none" lIns="72888" tIns="36444" rIns="72888" bIns="36444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Search Cluster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5528064" y="2102568"/>
            <a:ext cx="2820096" cy="2820392"/>
          </a:xfrm>
          <a:prstGeom prst="ellipse">
            <a:avLst/>
          </a:prstGeom>
          <a:noFill/>
          <a:ln w="127000" cap="flat" cmpd="sng" algn="ctr">
            <a:solidFill>
              <a:srgbClr val="206378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0"/>
            </a:lightRig>
          </a:scene3d>
          <a:sp3d prstMaterial="matte"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ounded Rectangle 26"/>
          <p:cNvSpPr/>
          <p:nvPr/>
        </p:nvSpPr>
        <p:spPr>
          <a:xfrm>
            <a:off x="3383822" y="806376"/>
            <a:ext cx="2281290" cy="684560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Your Application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492120" y="1172468"/>
            <a:ext cx="902235" cy="229178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DB API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506208" y="1167355"/>
            <a:ext cx="1084170" cy="251228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Search API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638436" y="1296699"/>
            <a:ext cx="1341954" cy="710535"/>
          </a:xfrm>
          <a:custGeom>
            <a:avLst/>
            <a:gdLst>
              <a:gd name="connsiteX0" fmla="*/ 0 w 1447287"/>
              <a:gd name="connsiteY0" fmla="*/ 0 h 1033683"/>
              <a:gd name="connsiteX1" fmla="*/ 836866 w 1447287"/>
              <a:gd name="connsiteY1" fmla="*/ 383939 h 1033683"/>
              <a:gd name="connsiteX2" fmla="*/ 1447287 w 1447287"/>
              <a:gd name="connsiteY2" fmla="*/ 1033683 h 1033683"/>
              <a:gd name="connsiteX3" fmla="*/ 1447287 w 1447287"/>
              <a:gd name="connsiteY3" fmla="*/ 1033683 h 103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287" h="1033683">
                <a:moveTo>
                  <a:pt x="0" y="0"/>
                </a:moveTo>
                <a:cubicBezTo>
                  <a:pt x="297826" y="105829"/>
                  <a:pt x="595652" y="211659"/>
                  <a:pt x="836866" y="383939"/>
                </a:cubicBezTo>
                <a:cubicBezTo>
                  <a:pt x="1078081" y="556220"/>
                  <a:pt x="1447287" y="1033683"/>
                  <a:pt x="1447287" y="1033683"/>
                </a:cubicBezTo>
                <a:lnTo>
                  <a:pt x="1447287" y="1033683"/>
                </a:lnTo>
              </a:path>
            </a:pathLst>
          </a:custGeom>
          <a:ln w="635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015965" y="1278935"/>
            <a:ext cx="1387551" cy="737177"/>
          </a:xfrm>
          <a:custGeom>
            <a:avLst/>
            <a:gdLst>
              <a:gd name="connsiteX0" fmla="*/ 1043622 w 1043622"/>
              <a:gd name="connsiteY0" fmla="*/ 0 h 886015"/>
              <a:gd name="connsiteX1" fmla="*/ 305210 w 1043622"/>
              <a:gd name="connsiteY1" fmla="*/ 324872 h 886015"/>
              <a:gd name="connsiteX2" fmla="*/ 0 w 1043622"/>
              <a:gd name="connsiteY2" fmla="*/ 886015 h 886015"/>
              <a:gd name="connsiteX3" fmla="*/ 0 w 1043622"/>
              <a:gd name="connsiteY3" fmla="*/ 886015 h 88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622" h="886015">
                <a:moveTo>
                  <a:pt x="1043622" y="0"/>
                </a:moveTo>
                <a:cubicBezTo>
                  <a:pt x="761384" y="88601"/>
                  <a:pt x="479147" y="177203"/>
                  <a:pt x="305210" y="324872"/>
                </a:cubicBezTo>
                <a:cubicBezTo>
                  <a:pt x="131273" y="472541"/>
                  <a:pt x="0" y="886015"/>
                  <a:pt x="0" y="886015"/>
                </a:cubicBezTo>
                <a:lnTo>
                  <a:pt x="0" y="886015"/>
                </a:lnTo>
              </a:path>
            </a:pathLst>
          </a:custGeom>
          <a:ln w="635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126951" y="3205360"/>
            <a:ext cx="743538" cy="646855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Your</a:t>
            </a:r>
          </a:p>
          <a:p>
            <a:pPr algn="ctr"/>
            <a:r>
              <a:rPr lang="en-US" sz="1400" b="1" dirty="0" smtClean="0">
                <a:latin typeface="Arial"/>
                <a:cs typeface="Arial"/>
              </a:rPr>
              <a:t>ETL</a:t>
            </a:r>
            <a:endParaRPr lang="en-US" sz="1400" b="1" dirty="0">
              <a:latin typeface="Arial"/>
              <a:cs typeface="Arial"/>
            </a:endParaRPr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4870489" y="3525956"/>
            <a:ext cx="555743" cy="2832"/>
          </a:xfrm>
          <a:prstGeom prst="straightConnector1">
            <a:avLst/>
          </a:prstGeom>
          <a:ln w="57150" cmpd="sng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4" idx="1"/>
          </p:cNvCxnSpPr>
          <p:nvPr/>
        </p:nvCxnSpPr>
        <p:spPr>
          <a:xfrm flipV="1">
            <a:off x="3552361" y="3528788"/>
            <a:ext cx="574590" cy="14931"/>
          </a:xfrm>
          <a:prstGeom prst="straightConnector1">
            <a:avLst/>
          </a:prstGeom>
          <a:ln w="57150" cmpd="sng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77079" y="1174623"/>
            <a:ext cx="1356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217B99"/>
                </a:solidFill>
              </a:rPr>
              <a:t>Transactional </a:t>
            </a:r>
          </a:p>
          <a:p>
            <a:r>
              <a:rPr lang="en-US" sz="1400" b="1" dirty="0" smtClean="0">
                <a:solidFill>
                  <a:srgbClr val="217B99"/>
                </a:solidFill>
              </a:rPr>
              <a:t>Workloads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43622" y="1219006"/>
            <a:ext cx="1372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217B99"/>
                </a:solidFill>
              </a:rPr>
              <a:t>Search</a:t>
            </a:r>
          </a:p>
          <a:p>
            <a:r>
              <a:rPr lang="en-US" sz="1400" b="1" dirty="0">
                <a:solidFill>
                  <a:srgbClr val="217B99"/>
                </a:solidFill>
              </a:rPr>
              <a:t> </a:t>
            </a:r>
            <a:r>
              <a:rPr lang="en-US" sz="1400" b="1" dirty="0" smtClean="0">
                <a:solidFill>
                  <a:srgbClr val="217B99"/>
                </a:solidFill>
              </a:rPr>
              <a:t>     Workloads</a:t>
            </a:r>
            <a:endParaRPr lang="en-US" sz="1400" b="1" dirty="0">
              <a:solidFill>
                <a:srgbClr val="217B99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Search Reference Architecture</a:t>
            </a:r>
            <a:endParaRPr lang="en-US" dirty="0"/>
          </a:p>
        </p:txBody>
      </p:sp>
      <p:sp>
        <p:nvSpPr>
          <p:cNvPr id="20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04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Search Reference Architecture</a:t>
            </a:r>
            <a:endParaRPr lang="en-US" dirty="0"/>
          </a:p>
        </p:txBody>
      </p:sp>
      <p:sp>
        <p:nvSpPr>
          <p:cNvPr id="7" name="TextShape 33"/>
          <p:cNvSpPr txBox="1"/>
          <p:nvPr/>
        </p:nvSpPr>
        <p:spPr>
          <a:xfrm>
            <a:off x="1974647" y="3019137"/>
            <a:ext cx="1532698" cy="363062"/>
          </a:xfrm>
          <a:prstGeom prst="rect">
            <a:avLst/>
          </a:prstGeom>
        </p:spPr>
        <p:txBody>
          <a:bodyPr wrap="none" lIns="72888" tIns="36444" rIns="72888" bIns="36444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Search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+ 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Cassandra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1312090" y="1981839"/>
            <a:ext cx="2820096" cy="2820392"/>
          </a:xfrm>
          <a:prstGeom prst="ellipse">
            <a:avLst/>
          </a:prstGeom>
          <a:noFill/>
          <a:ln w="127000" cap="flat" cmpd="sng" algn="ctr">
            <a:solidFill>
              <a:srgbClr val="206378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0"/>
            </a:lightRig>
          </a:scene3d>
          <a:sp3d prstMaterial="matte"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ustomShape 4"/>
          <p:cNvSpPr/>
          <p:nvPr/>
        </p:nvSpPr>
        <p:spPr>
          <a:xfrm>
            <a:off x="2453864" y="1760243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Arial"/>
                <a:cs typeface="Arial"/>
              </a:rPr>
              <a:t>80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3498805" y="2155292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10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3498806" y="4099839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30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2" name="CustomShape 4"/>
          <p:cNvSpPr/>
          <p:nvPr/>
        </p:nvSpPr>
        <p:spPr>
          <a:xfrm>
            <a:off x="1408922" y="4103422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50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3" name="CustomShape 4"/>
          <p:cNvSpPr/>
          <p:nvPr/>
        </p:nvSpPr>
        <p:spPr>
          <a:xfrm>
            <a:off x="1422420" y="215253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70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1039054" y="3148235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60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5" name="CustomShape 4"/>
          <p:cNvSpPr/>
          <p:nvPr/>
        </p:nvSpPr>
        <p:spPr>
          <a:xfrm>
            <a:off x="2453864" y="454089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40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6" name="CustomShape 4"/>
          <p:cNvSpPr/>
          <p:nvPr/>
        </p:nvSpPr>
        <p:spPr>
          <a:xfrm>
            <a:off x="3871041" y="312307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20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4364" y="774953"/>
            <a:ext cx="2281290" cy="684560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Your Application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63891" y="1174193"/>
            <a:ext cx="902235" cy="229178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CQL</a:t>
            </a:r>
            <a:endParaRPr lang="en-US" sz="1200" b="1" dirty="0">
              <a:latin typeface="Arial"/>
              <a:cs typeface="Arial"/>
            </a:endParaRPr>
          </a:p>
        </p:txBody>
      </p:sp>
      <p:cxnSp>
        <p:nvCxnSpPr>
          <p:cNvPr id="20" name="Straight Arrow Connector 19"/>
          <p:cNvCxnSpPr>
            <a:stCxn id="17" idx="2"/>
            <a:endCxn id="9" idx="0"/>
          </p:cNvCxnSpPr>
          <p:nvPr/>
        </p:nvCxnSpPr>
        <p:spPr>
          <a:xfrm>
            <a:off x="2715009" y="1459513"/>
            <a:ext cx="0" cy="3007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67566" y="893194"/>
            <a:ext cx="3980577" cy="3908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Easy CQL API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All the goodness of DataStax driver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Distributed, Replicated, Always On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Data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locality and shared memory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Automatic indexing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db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 insert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Higher ingestion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throughput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Distributed query optimization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Compared to open source search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No separate search cluster to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manage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Probably less total hardware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required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No “Split Brain” data inconsistencies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No ETL or synch to build and maintain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No app level data management code</a:t>
            </a:r>
          </a:p>
        </p:txBody>
      </p:sp>
      <p:sp>
        <p:nvSpPr>
          <p:cNvPr id="21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411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DSE Search Node</a:t>
            </a:r>
            <a:endParaRPr lang="en-US" dirty="0"/>
          </a:p>
        </p:txBody>
      </p:sp>
      <p:sp>
        <p:nvSpPr>
          <p:cNvPr id="29" name="Flowchart: Connector 13"/>
          <p:cNvSpPr>
            <a:spLocks noChangeAspect="1"/>
          </p:cNvSpPr>
          <p:nvPr/>
        </p:nvSpPr>
        <p:spPr>
          <a:xfrm>
            <a:off x="4031048" y="953417"/>
            <a:ext cx="3908969" cy="3908969"/>
          </a:xfrm>
          <a:prstGeom prst="flowChartConnector">
            <a:avLst/>
          </a:prstGeom>
          <a:noFill/>
          <a:ln w="127000" cap="flat" cmpd="sng" algn="ctr">
            <a:solidFill>
              <a:srgbClr val="B65B3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>
            <a:stCxn id="29" idx="2"/>
            <a:endCxn id="29" idx="6"/>
          </p:cNvCxnSpPr>
          <p:nvPr/>
        </p:nvCxnSpPr>
        <p:spPr>
          <a:xfrm>
            <a:off x="4031048" y="2907901"/>
            <a:ext cx="3908969" cy="0"/>
          </a:xfrm>
          <a:prstGeom prst="line">
            <a:avLst/>
          </a:prstGeom>
          <a:ln w="88900">
            <a:solidFill>
              <a:srgbClr val="B65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4"/>
          <p:cNvSpPr>
            <a:spLocks noGrp="1"/>
          </p:cNvSpPr>
          <p:nvPr>
            <p:ph sz="quarter" idx="1"/>
          </p:nvPr>
        </p:nvSpPr>
        <p:spPr>
          <a:xfrm>
            <a:off x="4142335" y="2624637"/>
            <a:ext cx="967101" cy="213804"/>
          </a:xfrm>
        </p:spPr>
        <p:txBody>
          <a:bodyPr>
            <a:noAutofit/>
          </a:bodyPr>
          <a:lstStyle/>
          <a:p>
            <a:r>
              <a:rPr lang="en-US" sz="1350" b="1" dirty="0"/>
              <a:t>memory</a:t>
            </a:r>
          </a:p>
        </p:txBody>
      </p:sp>
      <p:sp>
        <p:nvSpPr>
          <p:cNvPr id="32" name="Content Placeholder 14"/>
          <p:cNvSpPr>
            <a:spLocks noGrp="1"/>
          </p:cNvSpPr>
          <p:nvPr>
            <p:ph sz="quarter" idx="1"/>
          </p:nvPr>
        </p:nvSpPr>
        <p:spPr>
          <a:xfrm>
            <a:off x="4127914" y="3006519"/>
            <a:ext cx="1217666" cy="223757"/>
          </a:xfrm>
        </p:spPr>
        <p:txBody>
          <a:bodyPr>
            <a:normAutofit fontScale="25000" lnSpcReduction="20000"/>
          </a:bodyPr>
          <a:lstStyle/>
          <a:p>
            <a:r>
              <a:rPr lang="en-US" sz="1350" b="1" dirty="0"/>
              <a:t>storage</a:t>
            </a:r>
          </a:p>
        </p:txBody>
      </p:sp>
      <p:sp>
        <p:nvSpPr>
          <p:cNvPr id="56" name="Content Placeholder 14"/>
          <p:cNvSpPr>
            <a:spLocks noGrp="1"/>
          </p:cNvSpPr>
          <p:nvPr>
            <p:ph sz="quarter" idx="1"/>
          </p:nvPr>
        </p:nvSpPr>
        <p:spPr>
          <a:xfrm>
            <a:off x="651529" y="1235627"/>
            <a:ext cx="3566900" cy="296846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217B99"/>
                </a:solidFill>
              </a:rPr>
              <a:t>Data and Index are both local</a:t>
            </a:r>
          </a:p>
        </p:txBody>
      </p:sp>
      <p:sp>
        <p:nvSpPr>
          <p:cNvPr id="44" name="Content Placeholder 14"/>
          <p:cNvSpPr>
            <a:spLocks noGrp="1"/>
          </p:cNvSpPr>
          <p:nvPr>
            <p:ph sz="quarter" idx="1"/>
          </p:nvPr>
        </p:nvSpPr>
        <p:spPr>
          <a:xfrm>
            <a:off x="857909" y="1864325"/>
            <a:ext cx="2889832" cy="2762938"/>
          </a:xfrm>
        </p:spPr>
        <p:txBody>
          <a:bodyPr>
            <a:noAutofit/>
          </a:bodyPr>
          <a:lstStyle/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automatically indexed </a:t>
            </a:r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insert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Highly tunable ingest throughput</a:t>
            </a:r>
          </a:p>
          <a:p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schema auto</a:t>
            </a:r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-generated 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definition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redundant data storage in the </a:t>
            </a:r>
            <a:r>
              <a:rPr lang="en-US" sz="13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 is required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53191" y="2312951"/>
            <a:ext cx="1162338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 err="1"/>
              <a:t>memtable</a:t>
            </a:r>
            <a:r>
              <a:rPr lang="en-US" sz="1350" b="1" dirty="0"/>
              <a:t> 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995689" y="3329254"/>
            <a:ext cx="921474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 err="1"/>
              <a:t>sstable</a:t>
            </a:r>
            <a:r>
              <a:rPr lang="en-US" sz="1350" b="1" dirty="0"/>
              <a:t> A</a:t>
            </a:r>
          </a:p>
        </p:txBody>
      </p:sp>
      <p:sp>
        <p:nvSpPr>
          <p:cNvPr id="28" name="Parallelogram 27"/>
          <p:cNvSpPr/>
          <p:nvPr/>
        </p:nvSpPr>
        <p:spPr>
          <a:xfrm>
            <a:off x="4844042" y="3744756"/>
            <a:ext cx="1086260" cy="566798"/>
          </a:xfrm>
          <a:prstGeom prst="parallelogram">
            <a:avLst>
              <a:gd name="adj" fmla="val 9615"/>
            </a:avLst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/>
              <a:t>commit log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856378" y="1651916"/>
            <a:ext cx="1152194" cy="31063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50000"/>
                  </a:schemeClr>
                </a:solidFill>
              </a:rPr>
              <a:t>Cassandra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069473" y="2312672"/>
            <a:ext cx="1162338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/>
              <a:t>Index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009080" y="1651637"/>
            <a:ext cx="1152194" cy="31063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 err="1">
                <a:solidFill>
                  <a:schemeClr val="bg1">
                    <a:lumMod val="50000"/>
                  </a:schemeClr>
                </a:solidFill>
              </a:rPr>
              <a:t>Lucene</a:t>
            </a:r>
            <a:endParaRPr lang="en-US" sz="13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129620" y="950321"/>
            <a:ext cx="751547" cy="322360"/>
          </a:xfrm>
          <a:prstGeom prst="straightConnector1">
            <a:avLst/>
          </a:prstGeom>
          <a:ln w="38100">
            <a:solidFill>
              <a:srgbClr val="B65B32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0"/>
          </p:cNvCxnSpPr>
          <p:nvPr/>
        </p:nvCxnSpPr>
        <p:spPr>
          <a:xfrm flipH="1" flipV="1">
            <a:off x="4982187" y="1314462"/>
            <a:ext cx="1602990" cy="337175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36" idx="2"/>
          </p:cNvCxnSpPr>
          <p:nvPr/>
        </p:nvCxnSpPr>
        <p:spPr>
          <a:xfrm flipH="1" flipV="1">
            <a:off x="6585177" y="1962267"/>
            <a:ext cx="65465" cy="350405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0"/>
            <a:endCxn id="30" idx="2"/>
          </p:cNvCxnSpPr>
          <p:nvPr/>
        </p:nvCxnSpPr>
        <p:spPr>
          <a:xfrm flipH="1" flipV="1">
            <a:off x="5432475" y="1962546"/>
            <a:ext cx="1885" cy="350405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0"/>
            <a:endCxn id="26" idx="2"/>
          </p:cNvCxnSpPr>
          <p:nvPr/>
        </p:nvCxnSpPr>
        <p:spPr>
          <a:xfrm flipH="1" flipV="1">
            <a:off x="5434360" y="2623581"/>
            <a:ext cx="22066" cy="70567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068305" y="3293752"/>
            <a:ext cx="1162338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/>
              <a:t>Index</a:t>
            </a:r>
          </a:p>
        </p:txBody>
      </p:sp>
      <p:cxnSp>
        <p:nvCxnSpPr>
          <p:cNvPr id="34" name="Straight Arrow Connector 33"/>
          <p:cNvCxnSpPr>
            <a:stCxn id="25" idx="0"/>
            <a:endCxn id="33" idx="2"/>
          </p:cNvCxnSpPr>
          <p:nvPr/>
        </p:nvCxnSpPr>
        <p:spPr>
          <a:xfrm flipV="1">
            <a:off x="6649474" y="2623302"/>
            <a:ext cx="1168" cy="67045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</p:cNvCxnSpPr>
          <p:nvPr/>
        </p:nvCxnSpPr>
        <p:spPr>
          <a:xfrm flipH="1" flipV="1">
            <a:off x="4973306" y="1314462"/>
            <a:ext cx="459169" cy="337454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36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Lab </a:t>
            </a:r>
            <a:r>
              <a:rPr lang="en-US" dirty="0" smtClean="0"/>
              <a:t>5 </a:t>
            </a:r>
            <a:r>
              <a:rPr lang="en-US" dirty="0" smtClean="0"/>
              <a:t>– Search</a:t>
            </a:r>
            <a:endParaRPr lang="en-US" dirty="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3"/>
              </a:rPr>
              <a:t>https://github.com/DSPN/DataStaxDay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207</Words>
  <Application>Microsoft Macintosh PowerPoint</Application>
  <PresentationFormat>On-screen Show (16:9)</PresentationFormat>
  <Paragraphs>71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Helvetica Neue</vt:lpstr>
      <vt:lpstr>Source Sans Pro</vt:lpstr>
      <vt:lpstr>Arial</vt:lpstr>
      <vt:lpstr>DataStax_Corporate_1109</vt:lpstr>
      <vt:lpstr>Lecture 3 - Search</vt:lpstr>
      <vt:lpstr>Open Source Search Reference Architecture</vt:lpstr>
      <vt:lpstr>DSE Search Reference Architecture</vt:lpstr>
      <vt:lpstr>DSE Search Node</vt:lpstr>
      <vt:lpstr>Lab 5 – Search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Gilbert Lau</cp:lastModifiedBy>
  <cp:revision>12</cp:revision>
  <dcterms:modified xsi:type="dcterms:W3CDTF">2016-09-28T23:53:19Z</dcterms:modified>
</cp:coreProperties>
</file>