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13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36" d="100"/>
          <a:sy n="136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914400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4B3C38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7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200026"/>
            <a:ext cx="7544153" cy="519113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56600" cy="370332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7838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00026"/>
            <a:ext cx="7544153" cy="369332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/>
              <a:t>Two columns slide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90535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4526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Helvetica"/>
                <a:cs typeface="Helvetic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202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0" r:id="rId22"/>
    <p:sldLayoutId id="2147483681" r:id="rId23"/>
    <p:sldLayoutId id="214748368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en.Lackey@DataStax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SPN/DataStaxD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6 - Operations</a:t>
            </a:r>
            <a:endParaRPr lang="en-US" dirty="0"/>
          </a:p>
        </p:txBody>
      </p:sp>
      <p:sp>
        <p:nvSpPr>
          <p:cNvPr id="3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2"/>
              </a:rPr>
              <a:t>Gilbert.Lau@DataStax.com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+1 408 357 4528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glau_sf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9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DSE Instead of Open Source?</a:t>
            </a:r>
            <a:endParaRPr lang="en-US" dirty="0"/>
          </a:p>
        </p:txBody>
      </p:sp>
      <p:sp>
        <p:nvSpPr>
          <p:cNvPr id="11" name="Content Placeholder 14"/>
          <p:cNvSpPr>
            <a:spLocks noGrp="1"/>
          </p:cNvSpPr>
          <p:nvPr>
            <p:ph sz="quarter" idx="1"/>
          </p:nvPr>
        </p:nvSpPr>
        <p:spPr>
          <a:xfrm>
            <a:off x="5147817" y="997207"/>
            <a:ext cx="3710256" cy="3967553"/>
          </a:xfrm>
        </p:spPr>
        <p:txBody>
          <a:bodyPr>
            <a:normAutofit/>
          </a:bodyPr>
          <a:lstStyle/>
          <a:p>
            <a:r>
              <a:rPr lang="en-US" dirty="0" smtClean="0"/>
              <a:t>Time to Market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We built the </a:t>
            </a:r>
          </a:p>
          <a:p>
            <a:r>
              <a:rPr lang="en-US" dirty="0">
                <a:solidFill>
                  <a:schemeClr val="accent2"/>
                </a:solidFill>
              </a:rPr>
              <a:t>    integrations for </a:t>
            </a:r>
            <a:r>
              <a:rPr lang="en-US" dirty="0" smtClean="0">
                <a:solidFill>
                  <a:schemeClr val="accent2"/>
                </a:solidFill>
              </a:rPr>
              <a:t>you.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/>
              <a:t>TCO</a:t>
            </a:r>
          </a:p>
          <a:p>
            <a:r>
              <a:rPr lang="en-US" dirty="0">
                <a:solidFill>
                  <a:schemeClr val="accent2"/>
                </a:solidFill>
              </a:rPr>
              <a:t>    It’s easy to </a:t>
            </a:r>
            <a:r>
              <a:rPr lang="en-US" dirty="0" smtClean="0">
                <a:solidFill>
                  <a:schemeClr val="accent2"/>
                </a:solidFill>
              </a:rPr>
              <a:t>operate.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    Open source code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can be painful.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6" y="907511"/>
            <a:ext cx="4047133" cy="3984289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Lab 8 – Operations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3"/>
              </a:rPr>
              <a:t>https://github.com/DSPN/DataStaxDay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5622490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66375" y="911074"/>
            <a:ext cx="3723041" cy="3920463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Nodes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not too big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Nodes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not too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small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        ^ See docs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Avoid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shared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storage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Physical or virtual are OK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4884497" y="1056898"/>
            <a:ext cx="257546" cy="2913133"/>
          </a:xfrm>
          <a:prstGeom prst="leftBrace">
            <a:avLst>
              <a:gd name="adj1" fmla="val 8333"/>
              <a:gd name="adj2" fmla="val 8001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Get your data model </a:t>
            </a:r>
            <a:r>
              <a:rPr lang="en-US" sz="2400" b="1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66375" y="911074"/>
            <a:ext cx="3723041" cy="3618492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Denormalize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RDBMS models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secondary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indexes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Get help if you’re stuck!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Great online resources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884497" y="1056898"/>
            <a:ext cx="257546" cy="2975303"/>
          </a:xfrm>
          <a:prstGeom prst="leftBrace">
            <a:avLst>
              <a:gd name="adj1" fmla="val 8333"/>
              <a:gd name="adj2" fmla="val 36202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Know </a:t>
            </a:r>
            <a:r>
              <a:rPr lang="en-US" sz="2400" b="1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66375" y="911074"/>
            <a:ext cx="3723041" cy="3662900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Load balancing/routing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Retry and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auto-failover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Session management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Language features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884497" y="1056898"/>
            <a:ext cx="257546" cy="2309191"/>
          </a:xfrm>
          <a:prstGeom prst="leftBrace">
            <a:avLst>
              <a:gd name="adj1" fmla="val 8333"/>
              <a:gd name="adj2" fmla="val 62821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66375" y="2145672"/>
            <a:ext cx="3723041" cy="2431435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Asynchronous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queries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Prepared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statements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Use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batches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correctly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884497" y="2300379"/>
            <a:ext cx="257546" cy="1660771"/>
          </a:xfrm>
          <a:prstGeom prst="leftBrace">
            <a:avLst>
              <a:gd name="adj1" fmla="val 8333"/>
              <a:gd name="adj2" fmla="val 48832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Size your cluster </a:t>
            </a:r>
            <a:r>
              <a:rPr lang="en-US" sz="2400" b="1" dirty="0" smtClean="0"/>
              <a:t>correctly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5266375" y="2625300"/>
            <a:ext cx="3723041" cy="2431435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Correct number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nodes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Use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default heap settings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Always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load test</a:t>
            </a:r>
          </a:p>
        </p:txBody>
      </p:sp>
      <p:sp>
        <p:nvSpPr>
          <p:cNvPr id="8" name="Left Brace 7"/>
          <p:cNvSpPr/>
          <p:nvPr/>
        </p:nvSpPr>
        <p:spPr>
          <a:xfrm>
            <a:off x="4884497" y="2780007"/>
            <a:ext cx="257546" cy="1660771"/>
          </a:xfrm>
          <a:prstGeom prst="leftBrace">
            <a:avLst>
              <a:gd name="adj1" fmla="val 8333"/>
              <a:gd name="adj2" fmla="val 60062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DSE Performance Basics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18507" y="1427900"/>
          <a:ext cx="4150897" cy="337699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50897"/>
              </a:tblGrid>
              <a:tr h="844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Helvetica Neue"/>
                          <a:cs typeface="Helvetica Neue"/>
                        </a:rPr>
                        <a:t>More Throughput?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Helvetica Neue"/>
                          <a:cs typeface="Helvetica Neue"/>
                        </a:rPr>
                        <a:t>More Data?</a:t>
                      </a:r>
                    </a:p>
                  </a:txBody>
                  <a:tcPr/>
                </a:tc>
              </a:tr>
              <a:tr h="8442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Use more nodes (scale out)</a:t>
                      </a:r>
                    </a:p>
                  </a:txBody>
                  <a:tcPr anchor="ctr"/>
                </a:tc>
              </a:tr>
              <a:tr h="8442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Do not use too big nodes (</a:t>
                      </a:r>
                      <a:r>
                        <a:rPr lang="en-US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scale up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)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 Neue"/>
                        <a:cs typeface="Helvetica Neue"/>
                      </a:endParaRPr>
                    </a:p>
                  </a:txBody>
                  <a:tcPr anchor="ctr"/>
                </a:tc>
              </a:tr>
              <a:tr h="844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Know Cassandra ops best practices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Use </a:t>
                      </a:r>
                      <a:r>
                        <a:rPr 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OpsCenter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 to monitor, alert, repair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18289" y="1429316"/>
          <a:ext cx="4273805" cy="33755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273805"/>
              </a:tblGrid>
              <a:tr h="856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Helvetica Neue"/>
                          <a:cs typeface="Helvetica Neue"/>
                        </a:rPr>
                        <a:t>Faster Operations?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Helvetica Neue"/>
                          <a:cs typeface="Helvetica Neue"/>
                        </a:rPr>
                        <a:t>Predictable Latency?</a:t>
                      </a:r>
                    </a:p>
                  </a:txBody>
                  <a:tcPr/>
                </a:tc>
              </a:tr>
              <a:tr h="6298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Check your data model and queries</a:t>
                      </a:r>
                    </a:p>
                  </a:txBody>
                  <a:tcPr anchor="ctr"/>
                </a:tc>
              </a:tr>
              <a:tr h="6298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Use asynchronous queries</a:t>
                      </a:r>
                    </a:p>
                  </a:txBody>
                  <a:tcPr anchor="ctr"/>
                </a:tc>
              </a:tr>
              <a:tr h="6298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Use prepared statements</a:t>
                      </a:r>
                    </a:p>
                  </a:txBody>
                  <a:tcPr anchor="ctr"/>
                </a:tc>
              </a:tr>
              <a:tr h="6298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Compaction tuning or </a:t>
                      </a:r>
                      <a:r>
                        <a:rPr lang="en-US" sz="18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maybe</a:t>
                      </a: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 strategy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Content Placeholder 6"/>
          <p:cNvSpPr>
            <a:spLocks noGrp="1"/>
          </p:cNvSpPr>
          <p:nvPr>
            <p:ph sz="quarter" idx="1"/>
          </p:nvPr>
        </p:nvSpPr>
        <p:spPr>
          <a:xfrm>
            <a:off x="1073711" y="772296"/>
            <a:ext cx="6483938" cy="524403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400" dirty="0" smtClean="0"/>
              <a:t>Can DSE be both bigger and faster? Yes it can.</a:t>
            </a:r>
            <a:endParaRPr lang="en-US" sz="2400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DataStax Ops Training. It’s Free.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Deploy your cluster correctly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Monitor and alert the right metrics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Use repair correctly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Scale out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19" y="2344569"/>
            <a:ext cx="5172012" cy="2460323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435</Words>
  <Application>Microsoft Macintosh PowerPoint</Application>
  <PresentationFormat>On-screen Show (16:9)</PresentationFormat>
  <Paragraphs>102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Helvetica</vt:lpstr>
      <vt:lpstr>Helvetica Neue</vt:lpstr>
      <vt:lpstr>Source Sans Pro</vt:lpstr>
      <vt:lpstr>Wingdings 3</vt:lpstr>
      <vt:lpstr>Arial</vt:lpstr>
      <vt:lpstr>DataStax_Corporate_1109</vt:lpstr>
      <vt:lpstr>Lecture 6 - Operations</vt:lpstr>
      <vt:lpstr>Getting Started: Pro-Tips</vt:lpstr>
      <vt:lpstr>Getting Started: Pro-Tips</vt:lpstr>
      <vt:lpstr>Getting Started: Pro-Tips</vt:lpstr>
      <vt:lpstr>Getting Started: Pro-Tips</vt:lpstr>
      <vt:lpstr>Getting Started: Pro-Tips</vt:lpstr>
      <vt:lpstr>Getting Started: Pro-Tips</vt:lpstr>
      <vt:lpstr>DSE Performance Basics</vt:lpstr>
      <vt:lpstr>Take DataStax Ops Training. It’s Free.</vt:lpstr>
      <vt:lpstr>Why DSE Instead of Open Source?</vt:lpstr>
      <vt:lpstr>Lab 8 – Operations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Gilbert Lau</cp:lastModifiedBy>
  <cp:revision>14</cp:revision>
  <dcterms:modified xsi:type="dcterms:W3CDTF">2016-09-28T23:55:10Z</dcterms:modified>
</cp:coreProperties>
</file>