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83" r:id="rId14"/>
    <p:sldId id="285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reason why our database is drawn as a ring instead of the traditional one or two machines.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 the core of DataStax enterprise we use Cassandra as our database. </a:t>
            </a:r>
            <a:r>
              <a:rPr lang="en-US" b="1" baseline="0" dirty="0" smtClean="0"/>
              <a:t>Cassandra is different because it scales, and won't fail.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Cassandra is a </a:t>
            </a:r>
            <a:r>
              <a:rPr lang="en-US" b="1" baseline="0" dirty="0" smtClean="0"/>
              <a:t>master-less, self healing mesh, with no single point of failure</a:t>
            </a:r>
            <a:r>
              <a:rPr lang="en-US" baseline="0" dirty="0" smtClean="0"/>
              <a:t>, and true linear scalability.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i="1" baseline="0" dirty="0" smtClean="0">
                <a:solidFill>
                  <a:srgbClr val="FF0000"/>
                </a:solidFill>
              </a:rPr>
              <a:t>Challenger Commercial Teaching Step =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New Way – a point-by-point review on what they need to achieve the business case … it is about behaving differently</a:t>
            </a:r>
            <a:endParaRPr lang="en-US" b="1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5CA1-953D-C849-BCD8-64DC6E9D08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3038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78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Lackey@DataStax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2 – Data Modeling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4" name="Picture 2" descr="https://lh4.googleusercontent.com/S34j9hYJ8iTSslnIDUFC_cQaOdCUdUs5cW3t21ic_4ic5DHHl_aK0no9srRbSwtlsTRhUYr2bOsLpnmRf1uEJPQipsfhVO_TuuR2rDxrkMhyRKTRh-eYWTQJtIaKLQqGMIdFtunea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Always 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is it possible to have no down time</a:t>
            </a:r>
          </a:p>
          <a:p>
            <a:r>
              <a:rPr lang="en-US" dirty="0" smtClean="0"/>
              <a:t>and have all data available all of the time?</a:t>
            </a:r>
            <a:endParaRPr lang="en-US" dirty="0"/>
          </a:p>
        </p:txBody>
      </p:sp>
      <p:sp>
        <p:nvSpPr>
          <p:cNvPr id="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72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in Class Replication</a:t>
            </a:r>
            <a:endParaRPr lang="en-US" dirty="0"/>
          </a:p>
        </p:txBody>
      </p:sp>
      <p:sp>
        <p:nvSpPr>
          <p:cNvPr id="40" name="Content Placeholder 4"/>
          <p:cNvSpPr>
            <a:spLocks noGrp="1"/>
          </p:cNvSpPr>
          <p:nvPr>
            <p:ph idx="1"/>
          </p:nvPr>
        </p:nvSpPr>
        <p:spPr>
          <a:xfrm>
            <a:off x="457200" y="1004746"/>
            <a:ext cx="4258816" cy="37823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No master-slave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Distributed </a:t>
            </a:r>
            <a:r>
              <a:rPr lang="en-US" sz="1800" dirty="0"/>
              <a:t>self healing </a:t>
            </a:r>
            <a:r>
              <a:rPr lang="en-US" sz="1800" dirty="0" smtClean="0"/>
              <a:t>mesh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Peer </a:t>
            </a:r>
            <a:r>
              <a:rPr lang="en-US" sz="1800" dirty="0"/>
              <a:t>to peer </a:t>
            </a:r>
            <a:r>
              <a:rPr lang="en-US" sz="1800" dirty="0" smtClean="0"/>
              <a:t>replication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 dirty="0" smtClean="0"/>
              <a:t>No single point of failure</a:t>
            </a:r>
          </a:p>
          <a:p>
            <a:pPr>
              <a:buSzPct val="100000"/>
            </a:pPr>
            <a:r>
              <a:rPr lang="en-US" sz="1800" dirty="0"/>
              <a:t>Writes are done to all </a:t>
            </a:r>
            <a:r>
              <a:rPr lang="en-US" sz="1800" dirty="0" smtClean="0"/>
              <a:t>nodes simultaneously.</a:t>
            </a:r>
          </a:p>
          <a:p>
            <a:pPr>
              <a:buSzPct val="100000"/>
            </a:pPr>
            <a:r>
              <a:rPr lang="en-US" sz="1800" dirty="0" smtClean="0"/>
              <a:t>Data is safe from node, rack, </a:t>
            </a:r>
            <a:br>
              <a:rPr lang="en-US" sz="1800" dirty="0" smtClean="0"/>
            </a:br>
            <a:r>
              <a:rPr lang="en-US" sz="1800" dirty="0" smtClean="0"/>
              <a:t>and datacenter failure.</a:t>
            </a:r>
          </a:p>
          <a:p>
            <a:pPr>
              <a:buSzPct val="100000"/>
            </a:pPr>
            <a:r>
              <a:rPr lang="en-US" sz="1800" dirty="0" smtClean="0"/>
              <a:t>Optimized for high volume, </a:t>
            </a:r>
            <a:br>
              <a:rPr lang="en-US" sz="1800" dirty="0" smtClean="0"/>
            </a:br>
            <a:r>
              <a:rPr lang="en-US" sz="1800" dirty="0" smtClean="0"/>
              <a:t>low latency operations.</a:t>
            </a:r>
          </a:p>
        </p:txBody>
      </p:sp>
      <p:grpSp>
        <p:nvGrpSpPr>
          <p:cNvPr id="2" name="Group 1"/>
          <p:cNvGrpSpPr/>
          <p:nvPr/>
        </p:nvGrpSpPr>
        <p:grpSpPr>
          <a:xfrm rot="10800000">
            <a:off x="4779440" y="950289"/>
            <a:ext cx="3658849" cy="3653470"/>
            <a:chOff x="4850560" y="950289"/>
            <a:chExt cx="3658849" cy="3653470"/>
          </a:xfrm>
        </p:grpSpPr>
        <p:sp>
          <p:nvSpPr>
            <p:cNvPr id="27" name="Shape 1231"/>
            <p:cNvSpPr/>
            <p:nvPr/>
          </p:nvSpPr>
          <p:spPr>
            <a:xfrm>
              <a:off x="5217495" y="1314381"/>
              <a:ext cx="2924979" cy="2925286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8" name="Shape 1232"/>
            <p:cNvSpPr/>
            <p:nvPr/>
          </p:nvSpPr>
          <p:spPr>
            <a:xfrm>
              <a:off x="7775539" y="2458797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7"/>
            <p:cNvSpPr/>
            <p:nvPr/>
          </p:nvSpPr>
          <p:spPr>
            <a:xfrm>
              <a:off x="4850560" y="2458797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1238"/>
            <p:cNvSpPr/>
            <p:nvPr/>
          </p:nvSpPr>
          <p:spPr>
            <a:xfrm>
              <a:off x="6335629" y="3875575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1239"/>
            <p:cNvSpPr/>
            <p:nvPr/>
          </p:nvSpPr>
          <p:spPr>
            <a:xfrm>
              <a:off x="6335629" y="950289"/>
              <a:ext cx="733870" cy="728184"/>
            </a:xfrm>
            <a:prstGeom prst="ellipse">
              <a:avLst/>
            </a:prstGeom>
            <a:solidFill>
              <a:srgbClr val="CA5F14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7677" y="2320004"/>
              <a:ext cx="259474" cy="51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6" name="Curved Connector 35"/>
            <p:cNvCxnSpPr>
              <a:stCxn id="28" idx="2"/>
              <a:endCxn id="35" idx="4"/>
            </p:cNvCxnSpPr>
            <p:nvPr/>
          </p:nvCxnSpPr>
          <p:spPr>
            <a:xfrm rot="10800000">
              <a:off x="6702565" y="1678473"/>
              <a:ext cx="1072975" cy="1144416"/>
            </a:xfrm>
            <a:prstGeom prst="curvedConnector2">
              <a:avLst/>
            </a:prstGeom>
            <a:ln>
              <a:solidFill>
                <a:srgbClr val="007B98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8" idx="2"/>
              <a:endCxn id="34" idx="0"/>
            </p:cNvCxnSpPr>
            <p:nvPr/>
          </p:nvCxnSpPr>
          <p:spPr>
            <a:xfrm rot="10800000" flipV="1">
              <a:off x="6702565" y="2822889"/>
              <a:ext cx="1072975" cy="1052686"/>
            </a:xfrm>
            <a:prstGeom prst="curvedConnector2">
              <a:avLst/>
            </a:prstGeom>
            <a:ln>
              <a:solidFill>
                <a:srgbClr val="007B98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28" idx="2"/>
              <a:endCxn id="32" idx="6"/>
            </p:cNvCxnSpPr>
            <p:nvPr/>
          </p:nvCxnSpPr>
          <p:spPr>
            <a:xfrm rot="10800000">
              <a:off x="5584431" y="2822889"/>
              <a:ext cx="2191109" cy="12700"/>
            </a:xfrm>
            <a:prstGeom prst="curvedConnector3">
              <a:avLst/>
            </a:prstGeom>
            <a:ln>
              <a:solidFill>
                <a:srgbClr val="007B98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40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Reference 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47685" y="710510"/>
            <a:ext cx="1995590" cy="684560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/>
                <a:cs typeface="Arial"/>
              </a:rPr>
              <a:t>Your Application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TextShape 33"/>
          <p:cNvSpPr txBox="1"/>
          <p:nvPr/>
        </p:nvSpPr>
        <p:spPr>
          <a:xfrm>
            <a:off x="1803784" y="3701896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r>
              <a:rPr lang="en-US" sz="1600" b="1" dirty="0">
                <a:latin typeface="Arial"/>
                <a:cs typeface="Arial"/>
              </a:rPr>
              <a:t>Data Center 1</a:t>
            </a:r>
          </a:p>
        </p:txBody>
      </p:sp>
      <p:sp>
        <p:nvSpPr>
          <p:cNvPr id="16" name="CustomShape 3"/>
          <p:cNvSpPr/>
          <p:nvPr/>
        </p:nvSpPr>
        <p:spPr>
          <a:xfrm>
            <a:off x="1118807" y="1933794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ustomShape 4"/>
          <p:cNvSpPr/>
          <p:nvPr/>
        </p:nvSpPr>
        <p:spPr>
          <a:xfrm>
            <a:off x="2270100" y="1657213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lt1"/>
                </a:solidFill>
                <a:latin typeface="Arial"/>
                <a:cs typeface="Arial"/>
              </a:rPr>
              <a:t>80</a:t>
            </a:r>
            <a:endParaRPr sz="1200" b="1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3305522" y="210724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10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9" name="CustomShape 4"/>
          <p:cNvSpPr/>
          <p:nvPr/>
        </p:nvSpPr>
        <p:spPr>
          <a:xfrm>
            <a:off x="3305523" y="4051794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30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1215639" y="405537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50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1" name="CustomShape 4"/>
          <p:cNvSpPr/>
          <p:nvPr/>
        </p:nvSpPr>
        <p:spPr>
          <a:xfrm>
            <a:off x="1229137" y="2104492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70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2" name="CustomShape 4"/>
          <p:cNvSpPr/>
          <p:nvPr/>
        </p:nvSpPr>
        <p:spPr>
          <a:xfrm>
            <a:off x="845771" y="3100190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60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3" name="CustomShape 4"/>
          <p:cNvSpPr/>
          <p:nvPr/>
        </p:nvSpPr>
        <p:spPr>
          <a:xfrm>
            <a:off x="2268136" y="4492735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40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4" name="CustomShape 4"/>
          <p:cNvSpPr/>
          <p:nvPr/>
        </p:nvSpPr>
        <p:spPr>
          <a:xfrm>
            <a:off x="3660738" y="3097434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20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51961" y="1077594"/>
            <a:ext cx="1145317" cy="228186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CQL driver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6" name="TextShape 33"/>
          <p:cNvSpPr txBox="1"/>
          <p:nvPr/>
        </p:nvSpPr>
        <p:spPr>
          <a:xfrm>
            <a:off x="6119099" y="3615626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r>
              <a:rPr lang="en-US" sz="1600" b="1" dirty="0">
                <a:latin typeface="Arial"/>
                <a:cs typeface="Arial"/>
              </a:rPr>
              <a:t>Data Center </a:t>
            </a:r>
            <a:r>
              <a:rPr lang="en-US" sz="1600" b="1" dirty="0" smtClean="0">
                <a:latin typeface="Arial"/>
                <a:cs typeface="Arial"/>
              </a:rPr>
              <a:t>2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8" name="CustomShape 3"/>
          <p:cNvSpPr/>
          <p:nvPr/>
        </p:nvSpPr>
        <p:spPr>
          <a:xfrm>
            <a:off x="5398599" y="1927457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CustomShape 4"/>
          <p:cNvSpPr/>
          <p:nvPr/>
        </p:nvSpPr>
        <p:spPr>
          <a:xfrm>
            <a:off x="6549892" y="1650876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31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7585314" y="2100910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21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1" name="CustomShape 4"/>
          <p:cNvSpPr/>
          <p:nvPr/>
        </p:nvSpPr>
        <p:spPr>
          <a:xfrm>
            <a:off x="7585315" y="404545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81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2" name="CustomShape 4"/>
          <p:cNvSpPr/>
          <p:nvPr/>
        </p:nvSpPr>
        <p:spPr>
          <a:xfrm>
            <a:off x="5495431" y="4049040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61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3" name="CustomShape 4"/>
          <p:cNvSpPr/>
          <p:nvPr/>
        </p:nvSpPr>
        <p:spPr>
          <a:xfrm>
            <a:off x="5508929" y="2098155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41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4" name="CustomShape 4"/>
          <p:cNvSpPr/>
          <p:nvPr/>
        </p:nvSpPr>
        <p:spPr>
          <a:xfrm>
            <a:off x="5125563" y="3093853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51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5" name="CustomShape 4"/>
          <p:cNvSpPr/>
          <p:nvPr/>
        </p:nvSpPr>
        <p:spPr>
          <a:xfrm>
            <a:off x="6547928" y="4486398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71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6" name="CustomShape 4"/>
          <p:cNvSpPr/>
          <p:nvPr/>
        </p:nvSpPr>
        <p:spPr>
          <a:xfrm>
            <a:off x="7940530" y="309109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1</a:t>
            </a:r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1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7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5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Write/Read Path</a:t>
            </a:r>
            <a:endParaRPr lang="en-US" dirty="0"/>
          </a:p>
        </p:txBody>
      </p:sp>
      <p:sp>
        <p:nvSpPr>
          <p:cNvPr id="6" name="Flowchart: Connector 13"/>
          <p:cNvSpPr>
            <a:spLocks noChangeAspect="1"/>
          </p:cNvSpPr>
          <p:nvPr/>
        </p:nvSpPr>
        <p:spPr>
          <a:xfrm>
            <a:off x="2886294" y="288573"/>
            <a:ext cx="4813450" cy="4813450"/>
          </a:xfrm>
          <a:prstGeom prst="flowChartConnector">
            <a:avLst/>
          </a:prstGeom>
          <a:noFill/>
          <a:ln w="127000" cap="flat" cmpd="sng" algn="ctr">
            <a:solidFill>
              <a:srgbClr val="B65B3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600"/>
          </a:p>
        </p:txBody>
      </p:sp>
      <p:cxnSp>
        <p:nvCxnSpPr>
          <p:cNvPr id="7" name="Straight Connector 6"/>
          <p:cNvCxnSpPr>
            <a:stCxn id="6" idx="2"/>
            <a:endCxn id="6" idx="6"/>
          </p:cNvCxnSpPr>
          <p:nvPr/>
        </p:nvCxnSpPr>
        <p:spPr>
          <a:xfrm>
            <a:off x="2886294" y="2695298"/>
            <a:ext cx="4813450" cy="0"/>
          </a:xfrm>
          <a:prstGeom prst="line">
            <a:avLst/>
          </a:prstGeom>
          <a:ln w="88900">
            <a:solidFill>
              <a:srgbClr val="B65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4"/>
          <p:cNvSpPr txBox="1">
            <a:spLocks/>
          </p:cNvSpPr>
          <p:nvPr/>
        </p:nvSpPr>
        <p:spPr>
          <a:xfrm>
            <a:off x="2924742" y="2228293"/>
            <a:ext cx="1289468" cy="285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2905513" y="2657531"/>
            <a:ext cx="1623555" cy="29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storage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945640" y="1187696"/>
            <a:ext cx="1549784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memtable</a:t>
            </a:r>
            <a:r>
              <a:rPr lang="en-US" sz="1600" b="1" dirty="0" smtClean="0"/>
              <a:t> A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572120" y="1180182"/>
            <a:ext cx="1443791" cy="414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memtable</a:t>
            </a:r>
            <a:r>
              <a:rPr lang="en-US" sz="1600" b="1" dirty="0" smtClean="0"/>
              <a:t> B</a:t>
            </a:r>
            <a:endParaRPr lang="en-US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940612" y="2247020"/>
            <a:ext cx="1549784" cy="2790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OS cache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38142" y="3061204"/>
            <a:ext cx="1504407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A L1</a:t>
            </a:r>
            <a:endParaRPr lang="en-US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202333" y="3075538"/>
            <a:ext cx="1228632" cy="414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B</a:t>
            </a:r>
            <a:endParaRPr lang="en-US" sz="1600" b="1" dirty="0"/>
          </a:p>
        </p:txBody>
      </p:sp>
      <p:sp>
        <p:nvSpPr>
          <p:cNvPr id="19" name="Parallelogram 18"/>
          <p:cNvSpPr/>
          <p:nvPr/>
        </p:nvSpPr>
        <p:spPr>
          <a:xfrm>
            <a:off x="3226844" y="3076397"/>
            <a:ext cx="1240249" cy="627189"/>
          </a:xfrm>
          <a:prstGeom prst="parallelogram">
            <a:avLst>
              <a:gd name="adj" fmla="val 9615"/>
            </a:avLst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/>
              <a:t>commit log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46078" y="843743"/>
            <a:ext cx="1549784" cy="33382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row cache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46078" y="1918404"/>
            <a:ext cx="1549784" cy="32007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key cache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46078" y="1607552"/>
            <a:ext cx="1549784" cy="303932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bloom filter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utoShape 5"/>
          <p:cNvSpPr>
            <a:spLocks/>
          </p:cNvSpPr>
          <p:nvPr/>
        </p:nvSpPr>
        <p:spPr bwMode="auto">
          <a:xfrm>
            <a:off x="179130" y="2134657"/>
            <a:ext cx="2476260" cy="73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1050" dirty="0">
                <a:latin typeface="Arial"/>
                <a:cs typeface="Arial"/>
                <a:sym typeface="Courier" charset="0"/>
              </a:rPr>
              <a:t>SELECT * FROM </a:t>
            </a:r>
            <a:r>
              <a:rPr lang="en-US" sz="1050" dirty="0" err="1">
                <a:latin typeface="Arial"/>
                <a:cs typeface="Arial"/>
                <a:sym typeface="Courier" charset="0"/>
              </a:rPr>
              <a:t>email_users</a:t>
            </a:r>
            <a:endParaRPr lang="en-US" sz="1050" dirty="0">
              <a:latin typeface="Arial"/>
              <a:cs typeface="Arial"/>
              <a:sym typeface="Courier" charset="0"/>
            </a:endParaRPr>
          </a:p>
          <a:p>
            <a:pPr>
              <a:buClrTx/>
              <a:buFontTx/>
              <a:buNone/>
            </a:pPr>
            <a:r>
              <a:rPr lang="en-US" sz="1050" dirty="0">
                <a:latin typeface="Arial"/>
                <a:cs typeface="Arial"/>
                <a:sym typeface="Courier" charset="0"/>
              </a:rPr>
              <a:t>WHERE domain= '@</a:t>
            </a:r>
            <a:r>
              <a:rPr lang="en-US" sz="1050" dirty="0" err="1">
                <a:latin typeface="Arial"/>
                <a:cs typeface="Arial"/>
                <a:sym typeface="Courier" charset="0"/>
              </a:rPr>
              <a:t>datastax.com</a:t>
            </a:r>
            <a:r>
              <a:rPr lang="en-US" sz="1050" dirty="0">
                <a:latin typeface="Arial"/>
                <a:cs typeface="Arial"/>
                <a:sym typeface="Courier" charset="0"/>
              </a:rPr>
              <a:t>’</a:t>
            </a:r>
          </a:p>
          <a:p>
            <a:pPr>
              <a:buClrTx/>
              <a:buFontTx/>
              <a:buNone/>
            </a:pPr>
            <a:r>
              <a:rPr lang="en-US" sz="1050" dirty="0">
                <a:latin typeface="Arial"/>
                <a:cs typeface="Arial"/>
                <a:sym typeface="Courier" charset="0"/>
              </a:rPr>
              <a:t>AND user = ’</a:t>
            </a:r>
            <a:r>
              <a:rPr lang="en-US" sz="1050" dirty="0" err="1">
                <a:latin typeface="Arial"/>
                <a:cs typeface="Arial"/>
                <a:sym typeface="Courier" charset="0"/>
              </a:rPr>
              <a:t>rreffner@datastax.com</a:t>
            </a:r>
            <a:r>
              <a:rPr lang="en-US" sz="1050" dirty="0">
                <a:latin typeface="Arial"/>
                <a:cs typeface="Arial"/>
                <a:sym typeface="Courier" charset="0"/>
              </a:rPr>
              <a:t>’;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0" name="AutoShape 5"/>
          <p:cNvSpPr>
            <a:spLocks/>
          </p:cNvSpPr>
          <p:nvPr/>
        </p:nvSpPr>
        <p:spPr bwMode="auto">
          <a:xfrm>
            <a:off x="175941" y="1041226"/>
            <a:ext cx="3612850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1100" dirty="0">
                <a:latin typeface="Arial"/>
                <a:cs typeface="Arial"/>
                <a:sym typeface="Courier" charset="0"/>
              </a:rPr>
              <a:t>INSERT INTO </a:t>
            </a:r>
            <a:r>
              <a:rPr lang="en-US" sz="1100" dirty="0" err="1">
                <a:latin typeface="Arial"/>
                <a:cs typeface="Arial"/>
                <a:sym typeface="Courier" charset="0"/>
              </a:rPr>
              <a:t>email_users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 </a:t>
            </a:r>
            <a:endParaRPr lang="en-US" sz="1100" dirty="0" smtClean="0">
              <a:latin typeface="Arial"/>
              <a:cs typeface="Arial"/>
              <a:sym typeface="Courier" charset="0"/>
            </a:endParaRPr>
          </a:p>
          <a:p>
            <a:pPr>
              <a:buClrTx/>
              <a:buFontTx/>
              <a:buNone/>
            </a:pPr>
            <a:r>
              <a:rPr lang="en-US" sz="1100" dirty="0" smtClean="0">
                <a:latin typeface="Arial"/>
                <a:cs typeface="Arial"/>
                <a:sym typeface="Courier" charset="0"/>
              </a:rPr>
              <a:t>(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domain, user, username) </a:t>
            </a:r>
          </a:p>
          <a:p>
            <a:pPr>
              <a:buClrTx/>
              <a:buFontTx/>
              <a:buNone/>
            </a:pPr>
            <a:r>
              <a:rPr lang="en-US" sz="1100" dirty="0">
                <a:latin typeface="Arial"/>
                <a:cs typeface="Arial"/>
                <a:sym typeface="Courier" charset="0"/>
              </a:rPr>
              <a:t>VALUES ('@datastax.com',’</a:t>
            </a:r>
            <a:r>
              <a:rPr lang="en-US" sz="1100" dirty="0" err="1">
                <a:latin typeface="Arial"/>
                <a:cs typeface="Arial"/>
                <a:sym typeface="Courier" charset="0"/>
              </a:rPr>
              <a:t>rreffner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', ’</a:t>
            </a:r>
            <a:r>
              <a:rPr lang="en-US" sz="1100" dirty="0" err="1">
                <a:latin typeface="Arial"/>
                <a:cs typeface="Arial"/>
                <a:sym typeface="Courier" charset="0"/>
              </a:rPr>
              <a:t>rreffner@datastax.com</a:t>
            </a:r>
            <a:r>
              <a:rPr lang="en-US" sz="1100" dirty="0">
                <a:latin typeface="Arial"/>
                <a:cs typeface="Arial"/>
                <a:sym typeface="Courier" charset="0"/>
              </a:rPr>
              <a:t>');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39567" y="3524454"/>
            <a:ext cx="1504407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A L2</a:t>
            </a:r>
            <a:endParaRPr lang="en-US" sz="16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532110" y="3987703"/>
            <a:ext cx="1504407" cy="414173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err="1" smtClean="0"/>
              <a:t>sstable</a:t>
            </a:r>
            <a:r>
              <a:rPr lang="en-US" sz="1600" b="1" dirty="0" smtClean="0"/>
              <a:t> A L3</a:t>
            </a:r>
            <a:endParaRPr lang="en-US" sz="1600" b="1" dirty="0"/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944312" y="3841319"/>
            <a:ext cx="1711078" cy="73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Compaction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08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Replication Factor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Consistency Level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CL(write) + CL(read)  &gt;  Replication Factor</a:t>
            </a:r>
            <a:endParaRPr lang="en-US" dirty="0"/>
          </a:p>
        </p:txBody>
      </p:sp>
      <p:sp>
        <p:nvSpPr>
          <p:cNvPr id="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04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1666114"/>
          </a:xfrm>
        </p:spPr>
        <p:txBody>
          <a:bodyPr/>
          <a:lstStyle/>
          <a:p>
            <a:pPr lvl="0"/>
            <a:r>
              <a:rPr lang="en-US" smtClean="0"/>
              <a:t>Lab 2 - CQL</a:t>
            </a:r>
            <a:br>
              <a:rPr lang="en-US" smtClean="0"/>
            </a:br>
            <a:r>
              <a:rPr lang="en-US" smtClean="0"/>
              <a:t>Lab 3 - Primary Keys</a:t>
            </a:r>
            <a:br>
              <a:rPr lang="en-US" smtClean="0"/>
            </a:br>
            <a:r>
              <a:rPr lang="en-US" smtClean="0"/>
              <a:t>Lab 4 - Consistency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68312" y="4187376"/>
            <a:ext cx="8229600" cy="576300"/>
          </a:xfrm>
        </p:spPr>
        <p:txBody>
          <a:bodyPr/>
          <a:lstStyle/>
          <a:p>
            <a:pPr lvl="0"/>
            <a:r>
              <a:rPr lang="en-US" smtClean="0">
                <a:hlinkClick r:id="rId3"/>
              </a:rPr>
              <a:t>https://github.com/DSPN/DataStaxDay</a:t>
            </a:r>
            <a:endParaRPr lang="en-US" dirty="0" smtClean="0">
              <a:hlinkClick r:id="rId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 On Cassandra Data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1104135"/>
            <a:ext cx="7848600" cy="3389921"/>
            <a:chOff x="838200" y="350625"/>
            <a:chExt cx="7543800" cy="5821575"/>
          </a:xfrm>
        </p:grpSpPr>
        <p:sp>
          <p:nvSpPr>
            <p:cNvPr id="8" name="Rounded Rectangle 7"/>
            <p:cNvSpPr/>
            <p:nvPr/>
          </p:nvSpPr>
          <p:spPr>
            <a:xfrm>
              <a:off x="838200" y="533400"/>
              <a:ext cx="7543800" cy="5638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17829" y="350625"/>
              <a:ext cx="1638301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 Neue"/>
                  <a:cs typeface="Helvetica Neue"/>
                </a:rPr>
                <a:t>Keyspace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20034" y="1379329"/>
            <a:ext cx="6580139" cy="2759468"/>
            <a:chOff x="1447800" y="952499"/>
            <a:chExt cx="6324600" cy="4533901"/>
          </a:xfrm>
        </p:grpSpPr>
        <p:sp>
          <p:nvSpPr>
            <p:cNvPr id="11" name="Rounded Rectangle 10"/>
            <p:cNvSpPr/>
            <p:nvPr/>
          </p:nvSpPr>
          <p:spPr>
            <a:xfrm>
              <a:off x="1447800" y="1143000"/>
              <a:ext cx="6324600" cy="4343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65021" y="952499"/>
              <a:ext cx="2623679" cy="378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Column Family /Table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35346" y="1600514"/>
            <a:ext cx="5549515" cy="2191904"/>
            <a:chOff x="1905000" y="1485900"/>
            <a:chExt cx="5334000" cy="3314700"/>
          </a:xfrm>
        </p:grpSpPr>
        <p:sp>
          <p:nvSpPr>
            <p:cNvPr id="14" name="Rounded Rectangle 13"/>
            <p:cNvSpPr/>
            <p:nvPr/>
          </p:nvSpPr>
          <p:spPr>
            <a:xfrm>
              <a:off x="1905000" y="1752600"/>
              <a:ext cx="5334000" cy="304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67000" y="1485900"/>
              <a:ext cx="762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Rows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26394" y="1872667"/>
            <a:ext cx="4331494" cy="1582253"/>
            <a:chOff x="2895600" y="2095500"/>
            <a:chExt cx="3505200" cy="2019300"/>
          </a:xfrm>
        </p:grpSpPr>
        <p:sp>
          <p:nvSpPr>
            <p:cNvPr id="17" name="Rounded Rectangle 16"/>
            <p:cNvSpPr/>
            <p:nvPr/>
          </p:nvSpPr>
          <p:spPr>
            <a:xfrm>
              <a:off x="2895600" y="2362200"/>
              <a:ext cx="3505200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41876" y="2095500"/>
              <a:ext cx="1166084" cy="506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Columns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3515" y="2174250"/>
            <a:ext cx="3137252" cy="985633"/>
            <a:chOff x="2895600" y="1971870"/>
            <a:chExt cx="3505200" cy="2142930"/>
          </a:xfrm>
        </p:grpSpPr>
        <p:sp>
          <p:nvSpPr>
            <p:cNvPr id="20" name="Rounded Rectangle 19"/>
            <p:cNvSpPr/>
            <p:nvPr/>
          </p:nvSpPr>
          <p:spPr>
            <a:xfrm>
              <a:off x="2895600" y="2362200"/>
              <a:ext cx="3505200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52800" y="1971870"/>
              <a:ext cx="2514336" cy="78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 Neue"/>
                  <a:cs typeface="Helvetica Neue"/>
                </a:rPr>
                <a:t>Collections/UDTs</a:t>
              </a:r>
              <a:endParaRPr lang="en-US" sz="16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23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77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Secret Sauce: PRIMARY KEY</a:t>
            </a:r>
            <a:endParaRPr lang="en-US" dirty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1457321" y="926568"/>
            <a:ext cx="6757524" cy="40341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create table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sentiment(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body text,		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/ message content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dt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 date,			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/ timestamp of message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 text,						// social channel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cu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,						// customer referenced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sent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text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,					// sentiment indicator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(???????)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;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KEY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			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))  	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			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ch,cu,dt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  	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				PRIMARY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((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Courier" charset="0"/>
              </a:rPr>
              <a:t>),cu)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Courier" charset="0"/>
            </a:endParaRPr>
          </a:p>
        </p:txBody>
      </p:sp>
      <p:sp>
        <p:nvSpPr>
          <p:cNvPr id="4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78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Clustering Columns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193050"/>
            <a:ext cx="8411501" cy="9474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pPr>
              <a:buClrTx/>
              <a:buFontTx/>
              <a:buNone/>
            </a:pP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KEY 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	  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no duplicate primary keys</a:t>
            </a:r>
          </a:p>
          <a:p>
            <a:pPr>
              <a:buClrTx/>
              <a:buFontTx/>
              <a:buNone/>
            </a:pPr>
            <a:endParaRPr lang="en-US" sz="2000" b="1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51712" y="2273161"/>
          <a:ext cx="6294975" cy="15544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58995"/>
                <a:gridCol w="743417"/>
                <a:gridCol w="860612"/>
                <a:gridCol w="951999"/>
                <a:gridCol w="247995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dt</a:t>
                      </a:r>
                      <a:endParaRPr lang="en-US" sz="1400" dirty="0"/>
                    </a:p>
                  </a:txBody>
                  <a:tcPr marT="34290" marB="3429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sent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body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“That was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twitter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“I’m feeling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</a:t>
                      </a:r>
                      <a:r>
                        <a:rPr lang="en-US" sz="1400" baseline="0" dirty="0" smtClean="0"/>
                        <a:t> feel</a:t>
                      </a:r>
                      <a:r>
                        <a:rPr lang="en-US" sz="1400" dirty="0" smtClean="0"/>
                        <a:t> sick, too.”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092134" y="3009528"/>
            <a:ext cx="6207729" cy="4088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4"/>
          <p:cNvSpPr txBox="1">
            <a:spLocks/>
          </p:cNvSpPr>
          <p:nvPr/>
        </p:nvSpPr>
        <p:spPr>
          <a:xfrm>
            <a:off x="630294" y="4026729"/>
            <a:ext cx="8258386" cy="356377"/>
          </a:xfrm>
          <a:prstGeom prst="rect">
            <a:avLst/>
          </a:prstGeom>
        </p:spPr>
        <p:txBody>
          <a:bodyPr vert="horz" lIns="0" tIns="0" rIns="91435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17B99"/>
                </a:solidFill>
              </a:rPr>
              <a:t>SELECT * FROM </a:t>
            </a:r>
            <a:r>
              <a:rPr lang="en-US" sz="2000" dirty="0">
                <a:solidFill>
                  <a:srgbClr val="217B99"/>
                </a:solidFill>
              </a:rPr>
              <a:t>sentiment </a:t>
            </a:r>
            <a:r>
              <a:rPr lang="en-US" sz="2000" dirty="0" smtClean="0">
                <a:solidFill>
                  <a:srgbClr val="217B99"/>
                </a:solidFill>
              </a:rPr>
              <a:t>WHERE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= ‘1/2/2016’;</a:t>
            </a:r>
          </a:p>
        </p:txBody>
      </p:sp>
      <p:sp>
        <p:nvSpPr>
          <p:cNvPr id="7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9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Partition Key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184168"/>
            <a:ext cx="8411501" cy="1151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sz="2000" b="1" dirty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KEY (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))  	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hash(</a:t>
            </a:r>
            <a:r>
              <a:rPr lang="en-US" sz="2000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Wingdings"/>
              </a:rPr>
              <a:t> token</a:t>
            </a:r>
            <a:endParaRPr lang="en-US" sz="2000" dirty="0">
              <a:solidFill>
                <a:srgbClr val="7F7F7F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57176" y="2270513"/>
          <a:ext cx="6341986" cy="11277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92903"/>
                <a:gridCol w="1160882"/>
                <a:gridCol w="736412"/>
                <a:gridCol w="932504"/>
                <a:gridCol w="2319285"/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ch</a:t>
                      </a:r>
                      <a:endParaRPr lang="en-US" sz="1400" dirty="0"/>
                    </a:p>
                  </a:txBody>
                  <a:tcPr marT="34290" marB="3429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dt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sent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body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“That was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twitter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“I’m feeling sick!”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negative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“I feel sick, too.”</a:t>
                      </a:r>
                      <a:endParaRPr lang="en-US" sz="1400" dirty="0"/>
                    </a:p>
                  </a:txBody>
                  <a:tcPr marT="34290" marB="3429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Content Placeholder 14"/>
          <p:cNvSpPr txBox="1">
            <a:spLocks/>
          </p:cNvSpPr>
          <p:nvPr/>
        </p:nvSpPr>
        <p:spPr>
          <a:xfrm>
            <a:off x="630294" y="4088903"/>
            <a:ext cx="8258386" cy="356377"/>
          </a:xfrm>
          <a:prstGeom prst="rect">
            <a:avLst/>
          </a:prstGeom>
        </p:spPr>
        <p:txBody>
          <a:bodyPr vert="horz" lIns="0" tIns="0" rIns="91435" bIns="0">
            <a:normAutofit fontScale="700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7B99"/>
                </a:solidFill>
              </a:rPr>
              <a:t>SELECT * FROM </a:t>
            </a:r>
            <a:r>
              <a:rPr lang="en-US" dirty="0">
                <a:solidFill>
                  <a:srgbClr val="217B99"/>
                </a:solidFill>
              </a:rPr>
              <a:t>sentiment WHERE </a:t>
            </a:r>
            <a:r>
              <a:rPr lang="en-US" dirty="0" err="1" smtClean="0">
                <a:solidFill>
                  <a:srgbClr val="217B99"/>
                </a:solidFill>
              </a:rPr>
              <a:t>ch</a:t>
            </a:r>
            <a:r>
              <a:rPr lang="en-US" dirty="0" smtClean="0">
                <a:solidFill>
                  <a:srgbClr val="217B99"/>
                </a:solidFill>
              </a:rPr>
              <a:t> = ’</a:t>
            </a:r>
            <a:r>
              <a:rPr lang="en-US" dirty="0" err="1" smtClean="0">
                <a:solidFill>
                  <a:srgbClr val="217B99"/>
                </a:solidFill>
              </a:rPr>
              <a:t>facebook</a:t>
            </a:r>
            <a:r>
              <a:rPr lang="en-US" dirty="0" smtClean="0">
                <a:solidFill>
                  <a:srgbClr val="217B99"/>
                </a:solidFill>
              </a:rPr>
              <a:t>’ AND </a:t>
            </a:r>
            <a:r>
              <a:rPr lang="en-US" dirty="0" err="1" smtClean="0">
                <a:solidFill>
                  <a:srgbClr val="217B99"/>
                </a:solidFill>
              </a:rPr>
              <a:t>dt</a:t>
            </a:r>
            <a:r>
              <a:rPr lang="en-US" dirty="0">
                <a:solidFill>
                  <a:srgbClr val="217B99"/>
                </a:solidFill>
              </a:rPr>
              <a:t> </a:t>
            </a:r>
            <a:r>
              <a:rPr lang="en-US" dirty="0" smtClean="0">
                <a:solidFill>
                  <a:srgbClr val="217B99"/>
                </a:solidFill>
              </a:rPr>
              <a:t>= ‘1/2/2016’;</a:t>
            </a:r>
          </a:p>
        </p:txBody>
      </p:sp>
      <p:sp>
        <p:nvSpPr>
          <p:cNvPr id="6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92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Columns Create Wide Rows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024292"/>
            <a:ext cx="8411501" cy="8141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sz="2000" b="1" dirty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	        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default sort and range queries</a:t>
            </a:r>
            <a:endParaRPr lang="en-US" sz="2000" dirty="0">
              <a:solidFill>
                <a:srgbClr val="7F7F7F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 smtClean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  <a:p>
            <a:pPr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3429" y="1994155"/>
          <a:ext cx="8194182" cy="166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230"/>
                <a:gridCol w="2504415"/>
                <a:gridCol w="2326796"/>
                <a:gridCol w="2438741"/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ch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</a:rPr>
                        <a:t>dt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8145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1, negative, “I’m feeling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sick!”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20160103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 positive, “That was sick!”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2, negative, “I feel sick,</a:t>
                      </a:r>
                      <a:r>
                        <a:rPr lang="en-US" sz="1400" baseline="0" dirty="0" smtClean="0"/>
                        <a:t> too.”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2,positive, “dude, you’re sick”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4"/>
          <p:cNvSpPr>
            <a:spLocks noGrp="1"/>
          </p:cNvSpPr>
          <p:nvPr>
            <p:ph sz="quarter" idx="1"/>
          </p:nvPr>
        </p:nvSpPr>
        <p:spPr>
          <a:xfrm>
            <a:off x="505963" y="4004054"/>
            <a:ext cx="7931225" cy="498868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rgbClr val="217B99"/>
                </a:solidFill>
              </a:rPr>
              <a:t>SELECT * </a:t>
            </a:r>
            <a:r>
              <a:rPr lang="en-US" sz="1900" dirty="0">
                <a:solidFill>
                  <a:srgbClr val="217B99"/>
                </a:solidFill>
              </a:rPr>
              <a:t>FROM</a:t>
            </a:r>
            <a:r>
              <a:rPr lang="en-US" sz="2000" dirty="0">
                <a:solidFill>
                  <a:srgbClr val="217B99"/>
                </a:solidFill>
              </a:rPr>
              <a:t> sentiment WHERE </a:t>
            </a:r>
            <a:r>
              <a:rPr lang="en-US" sz="2000" dirty="0" err="1" smtClean="0">
                <a:solidFill>
                  <a:srgbClr val="217B99"/>
                </a:solidFill>
              </a:rPr>
              <a:t>ch</a:t>
            </a:r>
            <a:r>
              <a:rPr lang="en-US" sz="2000" dirty="0" smtClean="0">
                <a:solidFill>
                  <a:srgbClr val="217B99"/>
                </a:solidFill>
              </a:rPr>
              <a:t> = ’</a:t>
            </a:r>
            <a:r>
              <a:rPr lang="en-US" sz="2000" dirty="0" err="1" smtClean="0">
                <a:solidFill>
                  <a:srgbClr val="217B99"/>
                </a:solidFill>
              </a:rPr>
              <a:t>facebook</a:t>
            </a:r>
            <a:r>
              <a:rPr lang="en-US" sz="2000" dirty="0" smtClean="0">
                <a:solidFill>
                  <a:srgbClr val="217B99"/>
                </a:solidFill>
              </a:rPr>
              <a:t>’ and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&gt; ‘1/1/2016’;</a:t>
            </a:r>
          </a:p>
        </p:txBody>
      </p:sp>
      <p:sp>
        <p:nvSpPr>
          <p:cNvPr id="8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02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Clustering Columns</a:t>
            </a:r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551458" y="1033174"/>
            <a:ext cx="8411501" cy="8763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8" tIns="38098" rIns="38098" bIns="38098"/>
          <a:lstStyle/>
          <a:p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PRIMARY </a:t>
            </a:r>
            <a:r>
              <a:rPr lang="en-US" sz="2000" b="1" dirty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KEY 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(</a:t>
            </a:r>
            <a:r>
              <a:rPr lang="en-US" sz="2000" b="1" dirty="0" err="1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ch,cu,dt</a:t>
            </a:r>
            <a:r>
              <a:rPr lang="en-US" sz="2000" b="1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)  	                      </a:t>
            </a:r>
            <a:r>
              <a:rPr lang="en-US" sz="2000" dirty="0" smtClean="0">
                <a:solidFill>
                  <a:srgbClr val="7F7F7F"/>
                </a:solidFill>
                <a:latin typeface="Helvetica Neue"/>
                <a:cs typeface="Helvetica Neue"/>
                <a:sym typeface="Courier" charset="0"/>
              </a:rPr>
              <a:t>// nested clustering</a:t>
            </a:r>
            <a:endParaRPr lang="en-US" sz="2000" dirty="0">
              <a:solidFill>
                <a:srgbClr val="7F7F7F"/>
              </a:solidFill>
              <a:latin typeface="Helvetica Neue"/>
              <a:cs typeface="Helvetica Neue"/>
              <a:sym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8374" y="1985273"/>
          <a:ext cx="790624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069"/>
                <a:gridCol w="2309035"/>
                <a:gridCol w="2255750"/>
                <a:gridCol w="2282393"/>
              </a:tblGrid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ch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</a:rPr>
                        <a:t>cu,dt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1,20160102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negative, “I’m feeling sick!”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facebook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20160102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20160103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positive, “That was sick!”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negative, “I feel sick,</a:t>
                      </a:r>
                      <a:r>
                        <a:rPr lang="en-US" sz="1400" baseline="0" dirty="0" smtClean="0"/>
                        <a:t> too.”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positive, “dude, you’re sick”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ontent Placeholder 14"/>
          <p:cNvSpPr>
            <a:spLocks noGrp="1"/>
          </p:cNvSpPr>
          <p:nvPr>
            <p:ph sz="quarter" idx="1"/>
          </p:nvPr>
        </p:nvSpPr>
        <p:spPr>
          <a:xfrm>
            <a:off x="683580" y="3967143"/>
            <a:ext cx="7353637" cy="9265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17B99"/>
                </a:solidFill>
              </a:rPr>
              <a:t>SELECT * FROM </a:t>
            </a:r>
            <a:r>
              <a:rPr lang="en-US" sz="2000" dirty="0" smtClean="0">
                <a:solidFill>
                  <a:srgbClr val="217B99"/>
                </a:solidFill>
              </a:rPr>
              <a:t>sentiment </a:t>
            </a:r>
            <a:r>
              <a:rPr lang="en-US" sz="2000" dirty="0">
                <a:solidFill>
                  <a:srgbClr val="217B99"/>
                </a:solidFill>
              </a:rPr>
              <a:t>WHERE </a:t>
            </a:r>
            <a:r>
              <a:rPr lang="en-US" sz="2000" dirty="0" err="1">
                <a:solidFill>
                  <a:srgbClr val="217B99"/>
                </a:solidFill>
              </a:rPr>
              <a:t>ch</a:t>
            </a:r>
            <a:r>
              <a:rPr lang="en-US" sz="2000" dirty="0">
                <a:solidFill>
                  <a:srgbClr val="217B99"/>
                </a:solidFill>
              </a:rPr>
              <a:t> = </a:t>
            </a:r>
            <a:r>
              <a:rPr lang="en-US" sz="2000" dirty="0" smtClean="0">
                <a:solidFill>
                  <a:srgbClr val="217B99"/>
                </a:solidFill>
              </a:rPr>
              <a:t>’</a:t>
            </a:r>
            <a:r>
              <a:rPr lang="en-US" sz="2000" dirty="0" err="1" smtClean="0">
                <a:solidFill>
                  <a:srgbClr val="217B99"/>
                </a:solidFill>
              </a:rPr>
              <a:t>facebook</a:t>
            </a:r>
            <a:r>
              <a:rPr lang="en-US" sz="2000" dirty="0" smtClean="0">
                <a:solidFill>
                  <a:srgbClr val="217B99"/>
                </a:solidFill>
              </a:rPr>
              <a:t>’ AND </a:t>
            </a:r>
          </a:p>
          <a:p>
            <a:r>
              <a:rPr lang="en-US" sz="2000" dirty="0" smtClean="0">
                <a:solidFill>
                  <a:srgbClr val="217B99"/>
                </a:solidFill>
              </a:rPr>
              <a:t>cu = 2 AND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&gt;= 1/2/16 AND </a:t>
            </a:r>
            <a:r>
              <a:rPr lang="en-US" sz="2000" dirty="0" err="1" smtClean="0">
                <a:solidFill>
                  <a:srgbClr val="217B99"/>
                </a:solidFill>
              </a:rPr>
              <a:t>dt</a:t>
            </a:r>
            <a:r>
              <a:rPr lang="en-US" sz="2000" dirty="0" smtClean="0">
                <a:solidFill>
                  <a:srgbClr val="217B99"/>
                </a:solidFill>
              </a:rPr>
              <a:t> &lt;= 1/3/16;</a:t>
            </a:r>
            <a:endParaRPr lang="en-US" sz="2000" dirty="0"/>
          </a:p>
        </p:txBody>
      </p:sp>
      <p:sp>
        <p:nvSpPr>
          <p:cNvPr id="6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48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C* Data Modeling: Same But Different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8" y="1503385"/>
            <a:ext cx="2892157" cy="298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893730" y="1359695"/>
            <a:ext cx="3818436" cy="3172664"/>
          </a:xfrm>
        </p:spPr>
        <p:txBody>
          <a:bodyPr wrap="square">
            <a:spAutoFit/>
          </a:bodyPr>
          <a:lstStyle/>
          <a:p>
            <a:pPr marL="0" lvl="1" indent="0" defTabSz="457177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Why a query driven methodology?</a:t>
            </a:r>
          </a:p>
          <a:p>
            <a:pPr marL="457177" lvl="1" defTabSz="457177"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No foreign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keys, no joins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Wingdings"/>
            </a:endParaRPr>
          </a:p>
          <a:p>
            <a:pPr marL="457177" lvl="1" defTabSz="457177">
              <a:lnSpc>
                <a:spcPct val="20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Denormalization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 is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encouraged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Wingdings"/>
            </a:endParaRPr>
          </a:p>
          <a:p>
            <a:pPr marL="457177" lvl="1" defTabSz="457177">
              <a:lnSpc>
                <a:spcPct val="200000"/>
              </a:lnSpc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Minimizes 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aggregate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I/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O</a:t>
            </a:r>
          </a:p>
          <a:p>
            <a:pPr marL="457177" lvl="1" defTabSz="457177">
              <a:lnSpc>
                <a:spcPct val="200000"/>
              </a:lnSpc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Think: materialized views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  <a:sym typeface="Wingding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53799" y="1305581"/>
            <a:ext cx="310831" cy="177630"/>
          </a:xfrm>
          <a:prstGeom prst="straightConnector1">
            <a:avLst/>
          </a:prstGeom>
          <a:ln w="28575" cmpd="sng">
            <a:solidFill>
              <a:srgbClr val="B65B3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4"/>
          <p:cNvSpPr txBox="1">
            <a:spLocks/>
          </p:cNvSpPr>
          <p:nvPr/>
        </p:nvSpPr>
        <p:spPr>
          <a:xfrm>
            <a:off x="2357788" y="1194925"/>
            <a:ext cx="2286925" cy="222139"/>
          </a:xfrm>
          <a:prstGeom prst="rect">
            <a:avLst/>
          </a:prstGeom>
        </p:spPr>
        <p:txBody>
          <a:bodyPr vert="horz" lIns="0" tIns="0" rIns="91435" bIns="0">
            <a:normAutofit fontScale="92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588" indent="-228588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457177" indent="-228588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765" indent="-228588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530" indent="-228588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835" indent="-182871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06" indent="-182871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577" indent="-182871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448" indent="-182871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217B99"/>
                </a:solidFill>
                <a:latin typeface="Helvetica Neue"/>
                <a:cs typeface="Helvetica Neue"/>
              </a:rPr>
              <a:t>Start with your queries</a:t>
            </a:r>
            <a:endParaRPr lang="en-US" sz="1800" dirty="0">
              <a:solidFill>
                <a:srgbClr val="217B99"/>
              </a:solidFill>
              <a:latin typeface="Helvetica Neue"/>
              <a:cs typeface="Helvetica Neue"/>
            </a:endParaRPr>
          </a:p>
        </p:txBody>
      </p:sp>
      <p:sp>
        <p:nvSpPr>
          <p:cNvPr id="11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92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 To C* Data Modeling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sz="quarter" idx="1"/>
          </p:nvPr>
        </p:nvSpPr>
        <p:spPr>
          <a:xfrm>
            <a:off x="700716" y="1012101"/>
            <a:ext cx="7931525" cy="36595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What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queries </a:t>
            </a:r>
            <a:r>
              <a:rPr lang="en-US" sz="2000" dirty="0" smtClean="0">
                <a:solidFill>
                  <a:srgbClr val="595959"/>
                </a:solidFill>
                <a:latin typeface="Helvetica Neue"/>
                <a:cs typeface="Helvetica Neue"/>
                <a:sym typeface="Wingdings"/>
              </a:rPr>
              <a:t>are needed in your app?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What are your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natural unique keys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>
                <a:latin typeface="Helvetica Neue"/>
                <a:cs typeface="Helvetica Neue"/>
                <a:sym typeface="Wingdings"/>
              </a:rPr>
              <a:t>I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s there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ordering of the data</a:t>
            </a:r>
            <a:r>
              <a:rPr lang="en-US" sz="2000" dirty="0" smtClean="0">
                <a:solidFill>
                  <a:srgbClr val="595959"/>
                </a:solidFill>
                <a:latin typeface="Helvetica Neue"/>
                <a:cs typeface="Helvetica Neue"/>
                <a:sym typeface="Wingdings"/>
              </a:rPr>
              <a:t> needed 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to serve each query?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What are the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groupings (1:M, M:M) 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in the data?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>
                <a:latin typeface="Helvetica Neue"/>
                <a:cs typeface="Helvetica Neue"/>
                <a:sym typeface="Wingdings"/>
              </a:rPr>
              <a:t>What </a:t>
            </a:r>
            <a:r>
              <a:rPr lang="en-US" sz="2000" dirty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filtering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 will your queries need?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Can </a:t>
            </a:r>
            <a:r>
              <a:rPr lang="en-US" sz="2000" dirty="0">
                <a:latin typeface="Helvetica Neue"/>
                <a:cs typeface="Helvetica Neue"/>
                <a:sym typeface="Wingdings"/>
              </a:rPr>
              <a:t>events be stored in </a:t>
            </a:r>
            <a:r>
              <a:rPr lang="en-US" sz="2000" dirty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chronological order</a:t>
            </a:r>
            <a:r>
              <a:rPr lang="en-US" sz="2000" dirty="0">
                <a:solidFill>
                  <a:srgbClr val="404040"/>
                </a:solidFill>
                <a:latin typeface="Helvetica Neue"/>
                <a:cs typeface="Helvetica Neue"/>
                <a:sym typeface="Wingdings"/>
              </a:rPr>
              <a:t>?</a:t>
            </a:r>
          </a:p>
          <a:p>
            <a:pPr marL="457200" indent="-457200">
              <a:lnSpc>
                <a:spcPct val="140000"/>
              </a:lnSpc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sz="2000" dirty="0" smtClean="0">
                <a:solidFill>
                  <a:srgbClr val="595959"/>
                </a:solidFill>
                <a:latin typeface="Helvetica Neue"/>
                <a:cs typeface="Helvetica Neue"/>
                <a:sym typeface="Wingdings"/>
              </a:rPr>
              <a:t>Does the </a:t>
            </a:r>
            <a:r>
              <a:rPr lang="en-US" sz="2000" dirty="0" smtClean="0">
                <a:solidFill>
                  <a:srgbClr val="007B98"/>
                </a:solidFill>
                <a:latin typeface="Helvetica Neue"/>
                <a:cs typeface="Helvetica Neue"/>
                <a:sym typeface="Wingdings"/>
              </a:rPr>
              <a:t>data 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expire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  <a:sym typeface="Wingdings"/>
              </a:rPr>
              <a:t>?</a:t>
            </a:r>
            <a:r>
              <a:rPr lang="en-US" sz="2000" dirty="0" smtClean="0">
                <a:solidFill>
                  <a:srgbClr val="237A97"/>
                </a:solidFill>
                <a:latin typeface="Helvetica Neue"/>
                <a:cs typeface="Helvetica Neue"/>
                <a:sym typeface="Wingdings"/>
              </a:rPr>
              <a:t> 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Do large </a:t>
            </a:r>
            <a:r>
              <a:rPr lang="en-US" sz="2000" dirty="0" smtClean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chunks of data expire together</a:t>
            </a:r>
            <a:r>
              <a:rPr lang="en-US" sz="2000" dirty="0" smtClean="0">
                <a:latin typeface="Helvetica Neue"/>
                <a:cs typeface="Helvetica Neue"/>
                <a:sym typeface="Wingdings"/>
              </a:rPr>
              <a:t>?</a:t>
            </a:r>
            <a:endParaRPr lang="en-US" sz="2000" dirty="0">
              <a:latin typeface="Helvetica Neue"/>
              <a:cs typeface="Helvetica Neue"/>
              <a:sym typeface="Wingdings"/>
            </a:endParaRPr>
          </a:p>
        </p:txBody>
      </p:sp>
      <p:sp>
        <p:nvSpPr>
          <p:cNvPr id="7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88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771</Words>
  <Application>Microsoft Macintosh PowerPoint</Application>
  <PresentationFormat>On-screen Show (16:9)</PresentationFormat>
  <Paragraphs>229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Courier</vt:lpstr>
      <vt:lpstr>Helvetica</vt:lpstr>
      <vt:lpstr>Helvetica Neue</vt:lpstr>
      <vt:lpstr>Source Sans Pro</vt:lpstr>
      <vt:lpstr>Wingdings</vt:lpstr>
      <vt:lpstr>Wingdings 3</vt:lpstr>
      <vt:lpstr>Arial</vt:lpstr>
      <vt:lpstr>DataStax_Corporate_1109</vt:lpstr>
      <vt:lpstr>Lecture 2 – Data Modeling</vt:lpstr>
      <vt:lpstr>Hands On Cassandra Data Model</vt:lpstr>
      <vt:lpstr>The Secret Sauce: PRIMARY KEY</vt:lpstr>
      <vt:lpstr>No Clustering Columns</vt:lpstr>
      <vt:lpstr>Compound Partition Key</vt:lpstr>
      <vt:lpstr>Clustering Columns Create Wide Rows</vt:lpstr>
      <vt:lpstr>Nested Clustering Columns</vt:lpstr>
      <vt:lpstr>C* Data Modeling: Same But Different</vt:lpstr>
      <vt:lpstr>Basic Approach To C* Data Modeling</vt:lpstr>
      <vt:lpstr>Always On</vt:lpstr>
      <vt:lpstr>Best in Class Replication</vt:lpstr>
      <vt:lpstr>Cassandra Reference Architecture</vt:lpstr>
      <vt:lpstr>Write/Read Path</vt:lpstr>
      <vt:lpstr>Consistency</vt:lpstr>
      <vt:lpstr>Lab 2 - CQL Lab 3 - Primary Keys Lab 4 - Consistency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Microsoft Office User</cp:lastModifiedBy>
  <cp:revision>11</cp:revision>
  <dcterms:modified xsi:type="dcterms:W3CDTF">2016-10-04T05:02:59Z</dcterms:modified>
</cp:coreProperties>
</file>