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r>
              <a:rPr lang="en-US" sz="1200" b="0" dirty="0" err="1" smtClean="0">
                <a:solidFill>
                  <a:srgbClr val="4B3C38"/>
                </a:solidFill>
                <a:latin typeface="Arial"/>
                <a:cs typeface="Arial"/>
              </a:rPr>
              <a:t>SSTa</a:t>
            </a:r>
            <a:r>
              <a:rPr lang="en-US" sz="1200" b="0" baseline="0" dirty="0" err="1" smtClean="0">
                <a:solidFill>
                  <a:srgbClr val="4B3C38"/>
                </a:solidFill>
                <a:latin typeface="Arial"/>
                <a:cs typeface="Arial"/>
              </a:rPr>
              <a:t>ble</a:t>
            </a:r>
            <a:r>
              <a:rPr lang="en-US" sz="1200" b="0" baseline="0" dirty="0" smtClean="0">
                <a:solidFill>
                  <a:srgbClr val="4B3C38"/>
                </a:solidFill>
                <a:latin typeface="Arial"/>
                <a:cs typeface="Arial"/>
              </a:rPr>
              <a:t> = sorted strings table</a:t>
            </a: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52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  <p:sldLayoutId id="214748368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SPN/DataStax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4 - Analytics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 Reference Architecture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55203" y="2741238"/>
            <a:ext cx="0" cy="5437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4" y="3239810"/>
            <a:ext cx="2273206" cy="146537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061048" y="2082271"/>
            <a:ext cx="1784376" cy="48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841882" y="3934523"/>
            <a:ext cx="950256" cy="88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68" y="1779438"/>
            <a:ext cx="1102921" cy="5676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39470" y="1510372"/>
            <a:ext cx="112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Application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34329" y="1750172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Real Time Operations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77774" y="1362522"/>
            <a:ext cx="1331998" cy="1330040"/>
            <a:chOff x="5370089" y="957870"/>
            <a:chExt cx="1582522" cy="1580196"/>
          </a:xfrm>
        </p:grpSpPr>
        <p:sp>
          <p:nvSpPr>
            <p:cNvPr id="26" name="Shape 1231"/>
            <p:cNvSpPr/>
            <p:nvPr/>
          </p:nvSpPr>
          <p:spPr>
            <a:xfrm>
              <a:off x="5528795" y="1115347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A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6635198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5370089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8"/>
            <p:cNvSpPr/>
            <p:nvPr/>
          </p:nvSpPr>
          <p:spPr>
            <a:xfrm>
              <a:off x="6012410" y="2223112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9"/>
            <p:cNvSpPr/>
            <p:nvPr/>
          </p:nvSpPr>
          <p:spPr>
            <a:xfrm>
              <a:off x="6012410" y="95787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91772" y="1927863"/>
            <a:ext cx="923614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Cassandra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89734" y="3388854"/>
            <a:ext cx="1331998" cy="1330040"/>
            <a:chOff x="5384298" y="3365318"/>
            <a:chExt cx="1582522" cy="1580196"/>
          </a:xfrm>
        </p:grpSpPr>
        <p:sp>
          <p:nvSpPr>
            <p:cNvPr id="54" name="Shape 1231"/>
            <p:cNvSpPr/>
            <p:nvPr/>
          </p:nvSpPr>
          <p:spPr>
            <a:xfrm>
              <a:off x="5543004" y="352279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61" name="Shape 1232"/>
            <p:cNvSpPr/>
            <p:nvPr/>
          </p:nvSpPr>
          <p:spPr>
            <a:xfrm>
              <a:off x="6649407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1237"/>
            <p:cNvSpPr/>
            <p:nvPr/>
          </p:nvSpPr>
          <p:spPr>
            <a:xfrm>
              <a:off x="5384298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238"/>
            <p:cNvSpPr/>
            <p:nvPr/>
          </p:nvSpPr>
          <p:spPr>
            <a:xfrm>
              <a:off x="6026619" y="463056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1239"/>
            <p:cNvSpPr/>
            <p:nvPr/>
          </p:nvSpPr>
          <p:spPr>
            <a:xfrm>
              <a:off x="6026619" y="336531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4256897" y="3959135"/>
            <a:ext cx="797669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Analytics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09763" y="3643349"/>
            <a:ext cx="71045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Analytics</a:t>
            </a:r>
          </a:p>
          <a:p>
            <a:pPr algn="ctr"/>
            <a:endParaRPr lang="en-US" sz="1050" dirty="0">
              <a:latin typeface="Helvetica Neue Light"/>
              <a:cs typeface="Helvetica Neue Light"/>
            </a:endParaRPr>
          </a:p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Queries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685" y="2950590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Analytics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0567" y="2870656"/>
            <a:ext cx="14375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Real Time Replication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9836" y="1270072"/>
            <a:ext cx="1607443" cy="3525957"/>
          </a:xfrm>
          <a:prstGeom prst="roundRect">
            <a:avLst/>
          </a:prstGeom>
          <a:noFill/>
          <a:ln>
            <a:solidFill>
              <a:srgbClr val="007A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49846" y="1015835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Single DSE Custer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82309" y="893194"/>
            <a:ext cx="315589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Spark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SQL and other goodness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Ops and Developer friendly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Streaming,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Hadoop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available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ETL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Cassandra replication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saveToCassandra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( 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Replicated, Distributed data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Cache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datasets across jobs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Every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Analytics node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is a worker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True HA without Zookeeper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 auto-election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 auto-failover</a:t>
            </a:r>
          </a:p>
        </p:txBody>
      </p:sp>
    </p:spTree>
    <p:extLst>
      <p:ext uri="{BB962C8B-B14F-4D97-AF65-F5344CB8AC3E}">
        <p14:creationId xmlns:p14="http://schemas.microsoft.com/office/powerpoint/2010/main" val="15634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Analytics Node</a:t>
            </a:r>
            <a:endParaRPr lang="en-US" dirty="0"/>
          </a:p>
        </p:txBody>
      </p:sp>
      <p:sp>
        <p:nvSpPr>
          <p:cNvPr id="29" name="Flowchart: Connector 13"/>
          <p:cNvSpPr>
            <a:spLocks noChangeAspect="1"/>
          </p:cNvSpPr>
          <p:nvPr/>
        </p:nvSpPr>
        <p:spPr>
          <a:xfrm>
            <a:off x="4004405" y="837951"/>
            <a:ext cx="3908969" cy="3908969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29" idx="2"/>
            <a:endCxn id="29" idx="6"/>
          </p:cNvCxnSpPr>
          <p:nvPr/>
        </p:nvCxnSpPr>
        <p:spPr>
          <a:xfrm>
            <a:off x="4004405" y="2792435"/>
            <a:ext cx="3908969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4"/>
          <p:cNvSpPr>
            <a:spLocks noGrp="1"/>
          </p:cNvSpPr>
          <p:nvPr>
            <p:ph sz="quarter" idx="1"/>
          </p:nvPr>
        </p:nvSpPr>
        <p:spPr>
          <a:xfrm>
            <a:off x="4115692" y="2509171"/>
            <a:ext cx="967101" cy="213804"/>
          </a:xfrm>
        </p:spPr>
        <p:txBody>
          <a:bodyPr>
            <a:noAutofit/>
          </a:bodyPr>
          <a:lstStyle/>
          <a:p>
            <a:r>
              <a:rPr lang="en-US" sz="1350" b="1" dirty="0"/>
              <a:t>memory</a:t>
            </a:r>
          </a:p>
        </p:txBody>
      </p:sp>
      <p:sp>
        <p:nvSpPr>
          <p:cNvPr id="32" name="Content Placeholder 14"/>
          <p:cNvSpPr>
            <a:spLocks noGrp="1"/>
          </p:cNvSpPr>
          <p:nvPr>
            <p:ph sz="quarter" idx="1"/>
          </p:nvPr>
        </p:nvSpPr>
        <p:spPr>
          <a:xfrm>
            <a:off x="4101271" y="2891053"/>
            <a:ext cx="1217666" cy="223757"/>
          </a:xfrm>
        </p:spPr>
        <p:txBody>
          <a:bodyPr>
            <a:normAutofit fontScale="25000" lnSpcReduction="20000"/>
          </a:bodyPr>
          <a:lstStyle/>
          <a:p>
            <a:r>
              <a:rPr lang="en-US" sz="1350" b="1" dirty="0"/>
              <a:t>storage</a:t>
            </a:r>
          </a:p>
        </p:txBody>
      </p:sp>
      <p:sp>
        <p:nvSpPr>
          <p:cNvPr id="56" name="Content Placeholder 14"/>
          <p:cNvSpPr>
            <a:spLocks noGrp="1"/>
          </p:cNvSpPr>
          <p:nvPr>
            <p:ph sz="quarter" idx="1"/>
          </p:nvPr>
        </p:nvSpPr>
        <p:spPr>
          <a:xfrm>
            <a:off x="684256" y="1235627"/>
            <a:ext cx="2779296" cy="29684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217B99"/>
                </a:solidFill>
              </a:rPr>
              <a:t>Spark </a:t>
            </a:r>
            <a:r>
              <a:rPr lang="en-US" sz="1800" b="1" dirty="0" smtClean="0">
                <a:solidFill>
                  <a:srgbClr val="217B99"/>
                </a:solidFill>
              </a:rPr>
              <a:t>and Cassandra</a:t>
            </a:r>
            <a:endParaRPr lang="en-US" sz="1800" b="1" dirty="0">
              <a:solidFill>
                <a:srgbClr val="217B99"/>
              </a:solidFill>
            </a:endParaRPr>
          </a:p>
        </p:txBody>
      </p:sp>
      <p:sp>
        <p:nvSpPr>
          <p:cNvPr id="44" name="Content Placeholder 14"/>
          <p:cNvSpPr>
            <a:spLocks noGrp="1"/>
          </p:cNvSpPr>
          <p:nvPr>
            <p:ph sz="quarter" idx="1"/>
          </p:nvPr>
        </p:nvSpPr>
        <p:spPr>
          <a:xfrm>
            <a:off x="786867" y="1757728"/>
            <a:ext cx="2179355" cy="2792950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lives in Cassandra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loads data from  Cassandra with predicate pushdown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saves data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directly to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Cassandra tables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Streaming available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86192" y="2197485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memtable</a:t>
            </a:r>
            <a:r>
              <a:rPr lang="en-US" sz="1350" b="1" dirty="0"/>
              <a:t>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20369" y="3213788"/>
            <a:ext cx="921474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sstable</a:t>
            </a:r>
            <a:r>
              <a:rPr lang="en-US" sz="1350" b="1" dirty="0"/>
              <a:t> A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4710825" y="3602640"/>
            <a:ext cx="1086260" cy="566798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commit 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86236" y="1536450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Cassandra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11569" y="2197206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RDD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211613" y="1536171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Spark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988664" y="677011"/>
            <a:ext cx="865859" cy="480204"/>
          </a:xfrm>
          <a:prstGeom prst="straightConnector1">
            <a:avLst/>
          </a:prstGeom>
          <a:ln w="38100">
            <a:solidFill>
              <a:srgbClr val="B65B3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H="1" flipV="1">
            <a:off x="4946671" y="1181240"/>
            <a:ext cx="1841039" cy="35493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30" idx="3"/>
          </p:cNvCxnSpPr>
          <p:nvPr/>
        </p:nvCxnSpPr>
        <p:spPr>
          <a:xfrm flipH="1">
            <a:off x="5738430" y="1691486"/>
            <a:ext cx="473183" cy="279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6" idx="2"/>
          </p:cNvCxnSpPr>
          <p:nvPr/>
        </p:nvCxnSpPr>
        <p:spPr>
          <a:xfrm flipH="1" flipV="1">
            <a:off x="6787710" y="1846800"/>
            <a:ext cx="5028" cy="35040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0" idx="2"/>
          </p:cNvCxnSpPr>
          <p:nvPr/>
        </p:nvCxnSpPr>
        <p:spPr>
          <a:xfrm flipH="1" flipV="1">
            <a:off x="5162333" y="1847079"/>
            <a:ext cx="5028" cy="35040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0"/>
            <a:endCxn id="26" idx="2"/>
          </p:cNvCxnSpPr>
          <p:nvPr/>
        </p:nvCxnSpPr>
        <p:spPr>
          <a:xfrm flipH="1" flipV="1">
            <a:off x="5167361" y="2508115"/>
            <a:ext cx="13745" cy="70567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Streaming Reference Architecture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25186" y="2510306"/>
            <a:ext cx="0" cy="5437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62602" y="1813307"/>
            <a:ext cx="555854" cy="3098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547751" y="3386031"/>
            <a:ext cx="410834" cy="3132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3149" y="1794829"/>
            <a:ext cx="47336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68" y="2928940"/>
            <a:ext cx="2273206" cy="146537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753766" y="1771401"/>
            <a:ext cx="11092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5188" y="2417426"/>
            <a:ext cx="53919" cy="4068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850770" y="2247020"/>
            <a:ext cx="2310002" cy="1381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686" y="1468568"/>
            <a:ext cx="1102921" cy="5676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94354" y="2123178"/>
            <a:ext cx="112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Application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55881" y="2123178"/>
            <a:ext cx="1133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Message Queue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84" y="1362735"/>
            <a:ext cx="545165" cy="6734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47757" y="1131590"/>
            <a:ext cx="1331998" cy="1330040"/>
            <a:chOff x="5370089" y="957870"/>
            <a:chExt cx="1582522" cy="1580196"/>
          </a:xfrm>
        </p:grpSpPr>
        <p:sp>
          <p:nvSpPr>
            <p:cNvPr id="26" name="Shape 1231"/>
            <p:cNvSpPr/>
            <p:nvPr/>
          </p:nvSpPr>
          <p:spPr>
            <a:xfrm>
              <a:off x="5528795" y="1115347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A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6635198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5370089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8"/>
            <p:cNvSpPr/>
            <p:nvPr/>
          </p:nvSpPr>
          <p:spPr>
            <a:xfrm>
              <a:off x="6012410" y="2223112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9"/>
            <p:cNvSpPr/>
            <p:nvPr/>
          </p:nvSpPr>
          <p:spPr>
            <a:xfrm>
              <a:off x="6012410" y="95787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14921" y="1643639"/>
            <a:ext cx="797669" cy="3562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Streaming</a:t>
            </a:r>
          </a:p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Analytics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96386" y="2148833"/>
            <a:ext cx="1331998" cy="1330040"/>
            <a:chOff x="7091178" y="2166438"/>
            <a:chExt cx="1582522" cy="1580196"/>
          </a:xfrm>
        </p:grpSpPr>
        <p:sp>
          <p:nvSpPr>
            <p:cNvPr id="39" name="Shape 1231"/>
            <p:cNvSpPr/>
            <p:nvPr/>
          </p:nvSpPr>
          <p:spPr>
            <a:xfrm>
              <a:off x="7249884" y="232391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40" name="Shape 1232"/>
            <p:cNvSpPr/>
            <p:nvPr/>
          </p:nvSpPr>
          <p:spPr>
            <a:xfrm>
              <a:off x="8356287" y="281889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1237"/>
            <p:cNvSpPr/>
            <p:nvPr/>
          </p:nvSpPr>
          <p:spPr>
            <a:xfrm>
              <a:off x="7091178" y="281889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1238"/>
            <p:cNvSpPr/>
            <p:nvPr/>
          </p:nvSpPr>
          <p:spPr>
            <a:xfrm>
              <a:off x="7733499" y="343168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239"/>
            <p:cNvSpPr/>
            <p:nvPr/>
          </p:nvSpPr>
          <p:spPr>
            <a:xfrm>
              <a:off x="7733499" y="216643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963550" y="2660882"/>
            <a:ext cx="797669" cy="3562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latin typeface="Helvetica Neue Light"/>
                <a:cs typeface="Helvetica Neue Light"/>
              </a:rPr>
              <a:t>Batch</a:t>
            </a:r>
          </a:p>
          <a:p>
            <a:pPr algn="ctr">
              <a:lnSpc>
                <a:spcPct val="80000"/>
              </a:lnSpc>
            </a:pPr>
            <a:r>
              <a:rPr lang="en-US" sz="1050" dirty="0" smtClean="0">
                <a:latin typeface="Helvetica Neue Light"/>
                <a:cs typeface="Helvetica Neue Light"/>
              </a:rPr>
              <a:t>Analytics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59717" y="3157922"/>
            <a:ext cx="1331998" cy="1330040"/>
            <a:chOff x="5384298" y="3365318"/>
            <a:chExt cx="1582522" cy="1580196"/>
          </a:xfrm>
        </p:grpSpPr>
        <p:sp>
          <p:nvSpPr>
            <p:cNvPr id="54" name="Shape 1231"/>
            <p:cNvSpPr/>
            <p:nvPr/>
          </p:nvSpPr>
          <p:spPr>
            <a:xfrm>
              <a:off x="5543004" y="352279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61" name="Shape 1232"/>
            <p:cNvSpPr/>
            <p:nvPr/>
          </p:nvSpPr>
          <p:spPr>
            <a:xfrm>
              <a:off x="6649407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1237"/>
            <p:cNvSpPr/>
            <p:nvPr/>
          </p:nvSpPr>
          <p:spPr>
            <a:xfrm>
              <a:off x="5384298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238"/>
            <p:cNvSpPr/>
            <p:nvPr/>
          </p:nvSpPr>
          <p:spPr>
            <a:xfrm>
              <a:off x="6026619" y="463056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1239"/>
            <p:cNvSpPr/>
            <p:nvPr/>
          </p:nvSpPr>
          <p:spPr>
            <a:xfrm>
              <a:off x="6026619" y="336531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526880" y="3719321"/>
            <a:ext cx="797669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Real-time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68686" y="1056916"/>
            <a:ext cx="2939578" cy="3525957"/>
          </a:xfrm>
          <a:prstGeom prst="roundRect">
            <a:avLst/>
          </a:prstGeom>
          <a:noFill/>
          <a:ln>
            <a:solidFill>
              <a:srgbClr val="007A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92462" y="802679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Single DSE Custer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6 – Analytics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173</Words>
  <Application>Microsoft Macintosh PowerPoint</Application>
  <PresentationFormat>On-screen Show 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Helvetica Neue</vt:lpstr>
      <vt:lpstr>Helvetica Neue Light</vt:lpstr>
      <vt:lpstr>Source Sans Pro</vt:lpstr>
      <vt:lpstr>Arial</vt:lpstr>
      <vt:lpstr>DataStax_Corporate_1109</vt:lpstr>
      <vt:lpstr>Lecture 4 - Analytics</vt:lpstr>
      <vt:lpstr>DSE Analytics Reference Architecture</vt:lpstr>
      <vt:lpstr>DSE Analytics Node</vt:lpstr>
      <vt:lpstr>DSE Streaming Reference Architecture</vt:lpstr>
      <vt:lpstr>Lab 6 – Analytics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12</cp:revision>
  <dcterms:modified xsi:type="dcterms:W3CDTF">2016-10-04T05:02:56Z</dcterms:modified>
</cp:coreProperties>
</file>