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745"/>
  </p:normalViewPr>
  <p:slideViewPr>
    <p:cSldViewPr snapToGrid="0" snapToObjects="1">
      <p:cViewPr varScale="1">
        <p:scale>
          <a:sx n="137" d="100"/>
          <a:sy n="13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7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3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1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023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3" cy="519113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56600" cy="370332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783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Helvetica"/>
                <a:cs typeface="Helvetic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202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  <p:sldLayoutId id="2147483682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Lackey@DataStax.com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Lecture 5 - Graph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Gilbert.Lau@DataStax.com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+1 408 357 4528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glau_sf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  <p:pic>
        <p:nvPicPr>
          <p:cNvPr id="4" name="Picture 2" descr="https://lh4.googleusercontent.com/S34j9hYJ8iTSslnIDUFC_cQaOdCUdUs5cW3t21ic_4ic5DHHl_aK0no9srRbSwtlsTRhUYr2bOsLpnmRf1uEJPQipsfhVO_TuuR2rDxrkMhyRKTRh-eYWTQJtIaKLQqGMIdFtunea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43434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395536" y="843558"/>
            <a:ext cx="8568951" cy="523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Web-based developer solution </a:t>
            </a: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which </a:t>
            </a:r>
            <a:r>
              <a:rPr lang="en-US" dirty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helps developers visually </a:t>
            </a: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explore, query, and trouble-shoot </a:t>
            </a:r>
            <a:r>
              <a:rPr lang="en-US" dirty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DSE </a:t>
            </a: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Graph in one intuitive UI.</a:t>
            </a:r>
            <a:endParaRPr lang="en-US" dirty="0">
              <a:solidFill>
                <a:schemeClr val="dk1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Auto-completion, result set visualization, execution management, and much more.</a:t>
            </a:r>
            <a:endParaRPr lang="en-US" dirty="0">
              <a:solidFill>
                <a:schemeClr val="dk1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95536" y="156042"/>
            <a:ext cx="7544152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2800" b="0" i="0" u="none" strike="noStrike" cap="none" dirty="0" smtClean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 support with </a:t>
            </a:r>
            <a:r>
              <a:rPr lang="en-US" sz="28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DataStax</a:t>
            </a:r>
            <a:r>
              <a:rPr lang="en-US" sz="28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Studio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7" y="1851670"/>
            <a:ext cx="8064895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65395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395536" y="843558"/>
            <a:ext cx="8568951" cy="523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Simplifies loading large amounts of enterprise data from various sources into DSE Graph efficiently and robustly.</a:t>
            </a:r>
            <a:endParaRPr lang="en-US" dirty="0">
              <a:solidFill>
                <a:schemeClr val="dk1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Inspects incoming data for schema compliance.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Uses declarative data mappings and custom transformations to handle diverse types of data.</a:t>
            </a:r>
            <a:endParaRPr lang="en-US" dirty="0">
              <a:solidFill>
                <a:schemeClr val="dk1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95536" y="156042"/>
            <a:ext cx="795288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2800" b="0" i="0" u="none" strike="noStrike" cap="none" dirty="0" smtClean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Loading Support with DSE Graph Loader</a:t>
            </a:r>
            <a:endParaRPr lang="en-US" sz="2800" b="0" i="0" u="none" strike="noStrike" cap="none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an 3"/>
          <p:cNvSpPr/>
          <p:nvPr/>
        </p:nvSpPr>
        <p:spPr>
          <a:xfrm>
            <a:off x="3906352" y="3219822"/>
            <a:ext cx="936104" cy="1008112"/>
          </a:xfrm>
          <a:prstGeom prst="can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Graph Loader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38088" y="3532046"/>
            <a:ext cx="720080" cy="36004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8285" y="24327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A97"/>
                </a:solidFill>
                <a:latin typeface="Webdings" charset="2"/>
                <a:cs typeface="Webdings" charset="2"/>
              </a:rPr>
              <a:t></a:t>
            </a:r>
            <a:endParaRPr lang="en-US" sz="2800" dirty="0">
              <a:solidFill>
                <a:srgbClr val="007A97"/>
              </a:solidFill>
              <a:latin typeface="Webdings" charset="2"/>
              <a:cs typeface="Webdings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4349" y="24327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A97"/>
                </a:solidFill>
                <a:latin typeface="Webdings" charset="2"/>
                <a:cs typeface="Webdings" charset="2"/>
              </a:rPr>
              <a:t></a:t>
            </a:r>
            <a:endParaRPr lang="en-US" sz="2800" dirty="0">
              <a:solidFill>
                <a:srgbClr val="007A97"/>
              </a:solidFill>
              <a:latin typeface="Webdings" charset="2"/>
              <a:cs typeface="Webdings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6317" y="24327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A97"/>
                </a:solidFill>
                <a:latin typeface="Webdings" charset="2"/>
                <a:cs typeface="Webdings" charset="2"/>
              </a:rPr>
              <a:t></a:t>
            </a:r>
            <a:endParaRPr lang="en-US" sz="2800" dirty="0">
              <a:solidFill>
                <a:srgbClr val="007A97"/>
              </a:solidFill>
              <a:latin typeface="Webdings" charset="2"/>
              <a:cs typeface="Webdings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7268" y="2334332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7A97"/>
                </a:solidFill>
                <a:latin typeface="Helvetica Neue Light"/>
                <a:cs typeface="Helvetica Neue Light"/>
              </a:rPr>
              <a:t>Data Mappings</a:t>
            </a:r>
            <a:endParaRPr lang="en-US" sz="1050" dirty="0">
              <a:solidFill>
                <a:srgbClr val="007A9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10" name="Elbow Connector 9"/>
          <p:cNvCxnSpPr>
            <a:stCxn id="7" idx="2"/>
            <a:endCxn id="4" idx="1"/>
          </p:cNvCxnSpPr>
          <p:nvPr/>
        </p:nvCxnSpPr>
        <p:spPr>
          <a:xfrm rot="16200000" flipH="1">
            <a:off x="4100359" y="2945777"/>
            <a:ext cx="263840" cy="284249"/>
          </a:xfrm>
          <a:prstGeom prst="bentConnector3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2"/>
            <a:endCxn id="4" idx="1"/>
          </p:cNvCxnSpPr>
          <p:nvPr/>
        </p:nvCxnSpPr>
        <p:spPr>
          <a:xfrm rot="5400000">
            <a:off x="4244376" y="3086011"/>
            <a:ext cx="263840" cy="3783"/>
          </a:xfrm>
          <a:prstGeom prst="bentConnector3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4" idx="1"/>
          </p:cNvCxnSpPr>
          <p:nvPr/>
        </p:nvCxnSpPr>
        <p:spPr>
          <a:xfrm rot="5400000">
            <a:off x="4388392" y="2941995"/>
            <a:ext cx="263840" cy="291815"/>
          </a:xfrm>
          <a:prstGeom prst="bentConnector3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4" idx="2"/>
          </p:cNvCxnSpPr>
          <p:nvPr/>
        </p:nvCxnSpPr>
        <p:spPr>
          <a:xfrm flipV="1">
            <a:off x="2610208" y="3723878"/>
            <a:ext cx="1296144" cy="684076"/>
          </a:xfrm>
          <a:prstGeom prst="bentConnector3">
            <a:avLst/>
          </a:prstGeom>
          <a:ln>
            <a:solidFill>
              <a:schemeClr val="accent2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4" idx="2"/>
          </p:cNvCxnSpPr>
          <p:nvPr/>
        </p:nvCxnSpPr>
        <p:spPr>
          <a:xfrm>
            <a:off x="2610208" y="3039802"/>
            <a:ext cx="1296144" cy="684076"/>
          </a:xfrm>
          <a:prstGeom prst="bentConnector3">
            <a:avLst/>
          </a:prstGeom>
          <a:ln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82216" y="2715766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  <a:latin typeface="Helvetica Neue Light"/>
                <a:cs typeface="Helvetica Neue Light"/>
              </a:rPr>
              <a:t>Batch Loading</a:t>
            </a:r>
            <a:endParaRPr lang="en-US" sz="1050" dirty="0">
              <a:solidFill>
                <a:schemeClr val="accent2"/>
              </a:solidFill>
              <a:latin typeface="Helvetica Neue Light"/>
              <a:cs typeface="Helvetica Neue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2216" y="4443958"/>
            <a:ext cx="1162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  <a:latin typeface="Helvetica Neue Light"/>
                <a:cs typeface="Helvetica Neue Light"/>
              </a:rPr>
              <a:t>Stream Ingestion</a:t>
            </a:r>
            <a:endParaRPr lang="en-US" sz="1050" dirty="0">
              <a:solidFill>
                <a:schemeClr val="accent2"/>
              </a:solidFill>
              <a:latin typeface="Helvetica Neue Light"/>
              <a:cs typeface="Helvetica Neue Light"/>
            </a:endParaRPr>
          </a:p>
        </p:txBody>
      </p:sp>
      <p:sp>
        <p:nvSpPr>
          <p:cNvPr id="27" name="Can 26"/>
          <p:cNvSpPr/>
          <p:nvPr/>
        </p:nvSpPr>
        <p:spPr>
          <a:xfrm>
            <a:off x="1674104" y="3003798"/>
            <a:ext cx="792088" cy="504056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 Neue Light"/>
                <a:cs typeface="Helvetica Neue Light"/>
              </a:rPr>
              <a:t>RDBMS</a:t>
            </a:r>
            <a:endParaRPr lang="en-US" sz="1200" dirty="0">
              <a:latin typeface="Helvetica Neue Light"/>
              <a:cs typeface="Helvetica Neue Ligh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32" y="2499742"/>
            <a:ext cx="1337909" cy="412626"/>
          </a:xfrm>
          <a:prstGeom prst="rect">
            <a:avLst/>
          </a:prstGeom>
        </p:spPr>
      </p:pic>
      <p:sp>
        <p:nvSpPr>
          <p:cNvPr id="31" name="Folded Corner 30"/>
          <p:cNvSpPr/>
          <p:nvPr/>
        </p:nvSpPr>
        <p:spPr>
          <a:xfrm>
            <a:off x="954024" y="3003798"/>
            <a:ext cx="504056" cy="57606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Helvetica Neue Light"/>
                <a:cs typeface="Helvetica Neue Light"/>
              </a:rPr>
              <a:t>JSON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00" y="4371950"/>
            <a:ext cx="523923" cy="54369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 rotWithShape="1">
          <a:blip r:embed="rId5"/>
          <a:srcRect t="24935" b="24768"/>
          <a:stretch/>
        </p:blipFill>
        <p:spPr>
          <a:xfrm>
            <a:off x="968464" y="3931037"/>
            <a:ext cx="1281704" cy="368905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056" y="4336748"/>
            <a:ext cx="1299886" cy="68327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5724128" y="2843779"/>
            <a:ext cx="2880320" cy="1600178"/>
            <a:chOff x="5652120" y="2643758"/>
            <a:chExt cx="3240360" cy="1800200"/>
          </a:xfrm>
        </p:grpSpPr>
        <p:sp>
          <p:nvSpPr>
            <p:cNvPr id="40" name="Oval 39"/>
            <p:cNvSpPr/>
            <p:nvPr/>
          </p:nvSpPr>
          <p:spPr>
            <a:xfrm>
              <a:off x="6660232" y="2859782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228184" y="3507854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804248" y="3939902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4128" y="4083918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120" y="2859782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452320" y="2931790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452320" y="3579862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172400" y="4011910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532440" y="3363838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244408" y="2643758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49" idx="4"/>
              <a:endCxn id="48" idx="1"/>
            </p:cNvCxnSpPr>
            <p:nvPr/>
          </p:nvCxnSpPr>
          <p:spPr>
            <a:xfrm>
              <a:off x="8424428" y="3003798"/>
              <a:ext cx="160739" cy="412767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6"/>
              <a:endCxn id="49" idx="2"/>
            </p:cNvCxnSpPr>
            <p:nvPr/>
          </p:nvCxnSpPr>
          <p:spPr>
            <a:xfrm flipV="1">
              <a:off x="7812360" y="2823778"/>
              <a:ext cx="432048" cy="288032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7" idx="0"/>
              <a:endCxn id="48" idx="3"/>
            </p:cNvCxnSpPr>
            <p:nvPr/>
          </p:nvCxnSpPr>
          <p:spPr>
            <a:xfrm flipV="1">
              <a:off x="8352420" y="3671151"/>
              <a:ext cx="232747" cy="340759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6" idx="6"/>
              <a:endCxn id="48" idx="2"/>
            </p:cNvCxnSpPr>
            <p:nvPr/>
          </p:nvCxnSpPr>
          <p:spPr>
            <a:xfrm flipV="1">
              <a:off x="7812360" y="3543858"/>
              <a:ext cx="720080" cy="216024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6" idx="5"/>
              <a:endCxn id="47" idx="1"/>
            </p:cNvCxnSpPr>
            <p:nvPr/>
          </p:nvCxnSpPr>
          <p:spPr>
            <a:xfrm>
              <a:off x="7759633" y="3887175"/>
              <a:ext cx="465494" cy="177462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5" idx="4"/>
              <a:endCxn id="46" idx="0"/>
            </p:cNvCxnSpPr>
            <p:nvPr/>
          </p:nvCxnSpPr>
          <p:spPr>
            <a:xfrm>
              <a:off x="7632340" y="3291830"/>
              <a:ext cx="0" cy="288032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9" idx="3"/>
              <a:endCxn id="46" idx="7"/>
            </p:cNvCxnSpPr>
            <p:nvPr/>
          </p:nvCxnSpPr>
          <p:spPr>
            <a:xfrm flipH="1">
              <a:off x="7759633" y="2951071"/>
              <a:ext cx="537502" cy="681518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6" idx="3"/>
              <a:endCxn id="42" idx="6"/>
            </p:cNvCxnSpPr>
            <p:nvPr/>
          </p:nvCxnSpPr>
          <p:spPr>
            <a:xfrm flipH="1">
              <a:off x="7164288" y="3887175"/>
              <a:ext cx="340759" cy="232747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4"/>
              <a:endCxn id="42" idx="0"/>
            </p:cNvCxnSpPr>
            <p:nvPr/>
          </p:nvCxnSpPr>
          <p:spPr>
            <a:xfrm>
              <a:off x="6840252" y="3219822"/>
              <a:ext cx="144016" cy="72008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4" idx="6"/>
              <a:endCxn id="40" idx="2"/>
            </p:cNvCxnSpPr>
            <p:nvPr/>
          </p:nvCxnSpPr>
          <p:spPr>
            <a:xfrm>
              <a:off x="6012160" y="3039802"/>
              <a:ext cx="648072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4" idx="4"/>
              <a:endCxn id="43" idx="0"/>
            </p:cNvCxnSpPr>
            <p:nvPr/>
          </p:nvCxnSpPr>
          <p:spPr>
            <a:xfrm>
              <a:off x="5832140" y="3219822"/>
              <a:ext cx="72008" cy="86409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7"/>
              <a:endCxn id="41" idx="3"/>
            </p:cNvCxnSpPr>
            <p:nvPr/>
          </p:nvCxnSpPr>
          <p:spPr>
            <a:xfrm flipV="1">
              <a:off x="6031441" y="3815167"/>
              <a:ext cx="249470" cy="321478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1" idx="7"/>
              <a:endCxn id="40" idx="3"/>
            </p:cNvCxnSpPr>
            <p:nvPr/>
          </p:nvCxnSpPr>
          <p:spPr>
            <a:xfrm flipV="1">
              <a:off x="6535497" y="3167095"/>
              <a:ext cx="177462" cy="39348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6"/>
              <a:endCxn id="42" idx="2"/>
            </p:cNvCxnSpPr>
            <p:nvPr/>
          </p:nvCxnSpPr>
          <p:spPr>
            <a:xfrm flipV="1">
              <a:off x="6084168" y="4119922"/>
              <a:ext cx="720080" cy="14401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0" idx="6"/>
              <a:endCxn id="45" idx="2"/>
            </p:cNvCxnSpPr>
            <p:nvPr/>
          </p:nvCxnSpPr>
          <p:spPr>
            <a:xfrm>
              <a:off x="7020272" y="3039802"/>
              <a:ext cx="432048" cy="72008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1" idx="1"/>
              <a:endCxn id="44" idx="5"/>
            </p:cNvCxnSpPr>
            <p:nvPr/>
          </p:nvCxnSpPr>
          <p:spPr>
            <a:xfrm flipH="1" flipV="1">
              <a:off x="5959433" y="3167095"/>
              <a:ext cx="321478" cy="39348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306130" y="2459672"/>
            <a:ext cx="1434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A97"/>
                </a:solidFill>
                <a:latin typeface="Helvetica Neue Light"/>
                <a:cs typeface="Helvetica Neue Light"/>
              </a:rPr>
              <a:t>DSE Graph</a:t>
            </a:r>
            <a:endParaRPr lang="en-US" sz="2000" dirty="0">
              <a:solidFill>
                <a:srgbClr val="007A97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5039557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US" dirty="0" smtClean="0"/>
              <a:t>A Complete Integrated Solution for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 descr="OpsCenter 5.0 with Spark, C, and Solr no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7614"/>
            <a:ext cx="2699792" cy="1438033"/>
          </a:xfrm>
          <a:prstGeom prst="rect">
            <a:avLst/>
          </a:prstGeom>
        </p:spPr>
      </p:pic>
      <p:pic>
        <p:nvPicPr>
          <p:cNvPr id="11" name="Picture 10" descr="DataStax Studio visual 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94233"/>
            <a:ext cx="2736304" cy="1481773"/>
          </a:xfrm>
          <a:prstGeom prst="rect">
            <a:avLst/>
          </a:prstGeom>
        </p:spPr>
      </p:pic>
      <p:pic>
        <p:nvPicPr>
          <p:cNvPr id="20" name="Picture 19" descr="database development icon dri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98289"/>
            <a:ext cx="683146" cy="683146"/>
          </a:xfrm>
          <a:prstGeom prst="rect">
            <a:avLst/>
          </a:prstGeom>
        </p:spPr>
      </p:pic>
      <p:pic>
        <p:nvPicPr>
          <p:cNvPr id="21" name="Picture 20" descr="database development icon dri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898289"/>
            <a:ext cx="683146" cy="683146"/>
          </a:xfrm>
          <a:prstGeom prst="rect">
            <a:avLst/>
          </a:prstGeom>
        </p:spPr>
      </p:pic>
      <p:pic>
        <p:nvPicPr>
          <p:cNvPr id="22" name="Picture 21" descr="database development icon dri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898289"/>
            <a:ext cx="683146" cy="683146"/>
          </a:xfrm>
          <a:prstGeom prst="rect">
            <a:avLst/>
          </a:prstGeom>
        </p:spPr>
      </p:pic>
      <p:pic>
        <p:nvPicPr>
          <p:cNvPr id="23" name="Picture 22" descr="database development icon dri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898289"/>
            <a:ext cx="683146" cy="68314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84355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Server                                                       Visual Management/Monitoring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02412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Visual Development                                      Integrated Drivers (CQL, Gremlin, etc.)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64088" y="4618369"/>
            <a:ext cx="2652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Java            Python               C++              More…</a:t>
            </a:r>
            <a:endParaRPr lang="en-US" sz="105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14912" y="1635646"/>
            <a:ext cx="504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37608" y="2026658"/>
            <a:ext cx="135632" cy="13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249944" y="2036722"/>
            <a:ext cx="152400" cy="13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55976" y="1059582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558160" y="2971146"/>
            <a:ext cx="8190304" cy="3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7584" y="1208158"/>
            <a:ext cx="795528" cy="859536"/>
            <a:chOff x="467544" y="987574"/>
            <a:chExt cx="1725312" cy="1926485"/>
          </a:xfrm>
        </p:grpSpPr>
        <p:pic>
          <p:nvPicPr>
            <p:cNvPr id="29" name="Picture 28" descr="Cassandra Node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987574"/>
              <a:ext cx="1725312" cy="1926485"/>
            </a:xfrm>
            <a:prstGeom prst="rect">
              <a:avLst/>
            </a:prstGeom>
          </p:spPr>
        </p:pic>
        <p:pic>
          <p:nvPicPr>
            <p:cNvPr id="30" name="Picture 29" descr="DSE Graph Ic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60" y="1501694"/>
              <a:ext cx="899190" cy="89919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2267744" y="1208158"/>
            <a:ext cx="795528" cy="859536"/>
            <a:chOff x="467544" y="987574"/>
            <a:chExt cx="1725312" cy="1926485"/>
          </a:xfrm>
        </p:grpSpPr>
        <p:pic>
          <p:nvPicPr>
            <p:cNvPr id="32" name="Picture 31" descr="Cassandra Node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987574"/>
              <a:ext cx="1725312" cy="1926485"/>
            </a:xfrm>
            <a:prstGeom prst="rect">
              <a:avLst/>
            </a:prstGeom>
          </p:spPr>
        </p:pic>
        <p:pic>
          <p:nvPicPr>
            <p:cNvPr id="40" name="Picture 39" descr="DSE Graph Ic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60" y="1501694"/>
              <a:ext cx="899190" cy="899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1547664" y="2067694"/>
            <a:ext cx="795528" cy="859536"/>
            <a:chOff x="467544" y="987574"/>
            <a:chExt cx="1725312" cy="1926485"/>
          </a:xfrm>
        </p:grpSpPr>
        <p:pic>
          <p:nvPicPr>
            <p:cNvPr id="45" name="Picture 44" descr="Cassandra Node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987574"/>
              <a:ext cx="1725312" cy="1926485"/>
            </a:xfrm>
            <a:prstGeom prst="rect">
              <a:avLst/>
            </a:prstGeom>
          </p:spPr>
        </p:pic>
        <p:pic>
          <p:nvPicPr>
            <p:cNvPr id="46" name="Picture 45" descr="DSE Graph Ic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60" y="1501694"/>
              <a:ext cx="899190" cy="899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Lab 7 – Graph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https://github.com/DSPN/DataStaxDay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Problem(s) That Drive a Graph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059582"/>
            <a:ext cx="8784976" cy="23108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Databases were built to store Things, not Relationships!</a:t>
            </a:r>
          </a:p>
          <a:p>
            <a:pPr marL="690563" lvl="1" indent="-331788"/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Databases were optimized to extract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well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defined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mostly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static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related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things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- </a:t>
            </a:r>
            <a:r>
              <a:rPr lang="en-US" sz="1500" u="sng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Join + Index</a:t>
            </a:r>
          </a:p>
          <a:p>
            <a:pPr marL="690563" lvl="1" indent="-331788"/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Hacks were created to handle almost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well defined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mostly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static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related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things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- </a:t>
            </a:r>
            <a:r>
              <a:rPr lang="en-US" sz="1500" u="sng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Dynamic Queries</a:t>
            </a:r>
            <a:endParaRPr lang="en-US" sz="1400" u="sng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Today’s world is driven by Related Things that are ever changing, constantly expanding, and are doing so rapidly.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b="1" u="sng" dirty="0" smtClean="0">
                <a:solidFill>
                  <a:srgbClr val="002060"/>
                </a:solidFill>
              </a:rPr>
              <a:t>1 + 2 = Missed Business Opportunity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ea typeface="ＭＳ Ｐゴシック" charset="0"/>
              </a:rPr>
              <a:t>©2016 DataStax Confidential. Do not distribute without consent.</a:t>
            </a:r>
            <a:endParaRPr lang="en-US" sz="800" dirty="0">
              <a:ea typeface="ＭＳ Ｐゴシック" charset="0"/>
            </a:endParaRPr>
          </a:p>
        </p:txBody>
      </p:sp>
      <p:pic>
        <p:nvPicPr>
          <p:cNvPr id="8" name="Picture 7" descr="DSE Graph 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35846"/>
            <a:ext cx="1218498" cy="12184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51720" y="3845040"/>
            <a:ext cx="6316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time for the </a:t>
            </a:r>
            <a:r>
              <a:rPr lang="en-US" sz="2000" b="1" dirty="0" smtClean="0"/>
              <a:t>Graph Database </a:t>
            </a:r>
            <a:r>
              <a:rPr lang="en-US" sz="2000" dirty="0" smtClean="0"/>
              <a:t>has come!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232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 Neue"/>
                <a:ea typeface="ＭＳ Ｐゴシック" charset="0"/>
                <a:cs typeface="Helvetica Neue"/>
              </a:rPr>
              <a:t>©2016 DataStax Confidential. Do not distribute without consent.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3" y="1084554"/>
            <a:ext cx="8622577" cy="1631212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Helvetica Neue Light"/>
                <a:cs typeface="Helvetica Neue Light"/>
              </a:rPr>
              <a:t>A database for storing, managing and querying highly connected and complex relationships.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A graph database’s architecture makes it particularly well suited for unlocking the value in the data’s </a:t>
            </a:r>
            <a:r>
              <a:rPr lang="en-US" sz="2000" dirty="0" smtClean="0">
                <a:latin typeface="Helvetica Neue Light"/>
                <a:cs typeface="Helvetica Neue Light"/>
              </a:rPr>
              <a:t>relationships and finding </a:t>
            </a:r>
            <a:r>
              <a:rPr lang="en-US" sz="2000" dirty="0">
                <a:latin typeface="Helvetica Neue Light"/>
                <a:cs typeface="Helvetica Neue Light"/>
              </a:rPr>
              <a:t>commonalities and </a:t>
            </a:r>
            <a:r>
              <a:rPr lang="en-US" sz="2000" dirty="0" smtClean="0">
                <a:latin typeface="Helvetica Neue Light"/>
                <a:cs typeface="Helvetica Neue Light"/>
              </a:rPr>
              <a:t>anomalies</a:t>
            </a:r>
            <a:r>
              <a:rPr lang="en-US" sz="2000" dirty="0">
                <a:latin typeface="Helvetica Neue Light"/>
                <a:cs typeface="Helvetica Neue Light"/>
              </a:rPr>
              <a:t> </a:t>
            </a:r>
            <a:r>
              <a:rPr lang="en-US" sz="2000" dirty="0" smtClean="0">
                <a:latin typeface="Helvetica Neue Light"/>
                <a:cs typeface="Helvetica Neue Light"/>
              </a:rPr>
              <a:t>in large data volumes.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391765"/>
            <a:ext cx="7544152" cy="519112"/>
          </a:xfrm>
        </p:spPr>
        <p:txBody>
          <a:bodyPr>
            <a:noAutofit/>
          </a:bodyPr>
          <a:lstStyle/>
          <a:p>
            <a:r>
              <a:rPr lang="en-US" sz="2900" dirty="0"/>
              <a:t>What is a Graph Database?</a:t>
            </a:r>
          </a:p>
        </p:txBody>
      </p:sp>
      <p:pic>
        <p:nvPicPr>
          <p:cNvPr id="9" name="Picture 8" descr="DSE Graph 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859782"/>
            <a:ext cx="1697628" cy="16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7" y="843558"/>
            <a:ext cx="8424936" cy="1754322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A scale-out graph </a:t>
            </a:r>
            <a:r>
              <a:rPr lang="en-US" dirty="0">
                <a:latin typeface="Helvetica Neue Light"/>
                <a:cs typeface="Helvetica Neue Light"/>
              </a:rPr>
              <a:t>database </a:t>
            </a:r>
            <a:r>
              <a:rPr lang="en-US" dirty="0" smtClean="0">
                <a:latin typeface="Helvetica Neue Light"/>
                <a:cs typeface="Helvetica Neue Light"/>
              </a:rPr>
              <a:t>purposely built for cloud </a:t>
            </a:r>
            <a:r>
              <a:rPr lang="en-US" dirty="0">
                <a:latin typeface="Helvetica Neue Light"/>
                <a:cs typeface="Helvetica Neue Light"/>
              </a:rPr>
              <a:t>applications that need to </a:t>
            </a:r>
            <a:r>
              <a:rPr lang="en-US" dirty="0" smtClean="0">
                <a:latin typeface="Helvetica Neue Light"/>
                <a:cs typeface="Helvetica Neue Light"/>
              </a:rPr>
              <a:t>act on complex and highly </a:t>
            </a:r>
            <a:r>
              <a:rPr lang="en-US" dirty="0">
                <a:latin typeface="Helvetica Neue Light"/>
                <a:cs typeface="Helvetica Neue Light"/>
              </a:rPr>
              <a:t>connected </a:t>
            </a:r>
            <a:r>
              <a:rPr lang="en-US" dirty="0" smtClean="0">
                <a:latin typeface="Helvetica Neue Light"/>
                <a:cs typeface="Helvetica Neue Light"/>
              </a:rPr>
              <a:t>relationships.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Supports a property graph model </a:t>
            </a:r>
            <a:r>
              <a:rPr lang="en-US" dirty="0" smtClean="0">
                <a:latin typeface="Helvetica Neue Light"/>
                <a:cs typeface="Helvetica Neue Light"/>
              </a:rPr>
              <a:t>natively </a:t>
            </a:r>
            <a:r>
              <a:rPr lang="en-US" dirty="0">
                <a:latin typeface="Helvetica Neue Light"/>
                <a:cs typeface="Helvetica Neue Light"/>
              </a:rPr>
              <a:t>inside the DataStax product, engineered specifically for </a:t>
            </a:r>
            <a:r>
              <a:rPr lang="en-US" dirty="0" smtClean="0">
                <a:latin typeface="Helvetica Neue Light"/>
                <a:cs typeface="Helvetica Neue Light"/>
              </a:rPr>
              <a:t>DataStax Enterprise (Cassandra, Search, Analytics).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Store &amp; find relationships in data fast and easy in large graphs</a:t>
            </a:r>
            <a:r>
              <a:rPr lang="en-US" dirty="0" smtClean="0">
                <a:latin typeface="Helvetica Neue Light"/>
                <a:cs typeface="Helvetica Neue Light"/>
              </a:rPr>
              <a:t>.</a:t>
            </a:r>
            <a:endParaRPr lang="en-US" dirty="0">
              <a:latin typeface="Helvetica Neue Light"/>
              <a:cs typeface="Helvetica Neue Light"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Part of DSE’s multi-model platform.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DataStax Enterprise (DSE) Graph? </a:t>
            </a:r>
            <a:endParaRPr lang="en-US" dirty="0"/>
          </a:p>
        </p:txBody>
      </p:sp>
      <p:pic>
        <p:nvPicPr>
          <p:cNvPr id="8" name="Picture 7" descr="Donut_DSE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10" y="2592288"/>
            <a:ext cx="2499742" cy="249974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ea typeface="ＭＳ Ｐゴシック" charset="0"/>
              </a:rPr>
              <a:t>©2016 DataStax Confidential. Do not distribute without consent.</a:t>
            </a:r>
            <a:endParaRPr lang="en-US" sz="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924" y="4986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19103"/>
              </p:ext>
            </p:extLst>
          </p:nvPr>
        </p:nvGraphicFramePr>
        <p:xfrm>
          <a:off x="383133" y="715004"/>
          <a:ext cx="8063283" cy="393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543"/>
                <a:gridCol w="3424748"/>
                <a:gridCol w="3091992"/>
              </a:tblGrid>
              <a:tr h="6144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</a:t>
                      </a:r>
                      <a:r>
                        <a:rPr lang="en-US" sz="1600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Domain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DSE Graph Approach</a:t>
                      </a:r>
                      <a:endParaRPr lang="en-US" sz="1600" dirty="0"/>
                    </a:p>
                  </a:txBody>
                  <a:tcPr/>
                </a:tc>
              </a:tr>
              <a:tr h="10049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Customer 360</a:t>
                      </a:r>
                      <a:endParaRPr lang="en-US" sz="1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How can I smartly understand,</a:t>
                      </a:r>
                      <a:r>
                        <a:rPr lang="en-US" sz="11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navigate, </a:t>
                      </a:r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analyze, and act on my Customer data and their relationships that are consolidated across many different systems</a:t>
                      </a:r>
                      <a:r>
                        <a:rPr lang="en-US" sz="11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to get a holistic view of my customer?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Use relationships to connect disparate</a:t>
                      </a:r>
                      <a:r>
                        <a:rPr lang="en-US" sz="11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data sources and provide an always up to date Customer profile to users. </a:t>
                      </a:r>
                      <a:endParaRPr lang="en-US" sz="1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0049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Asset Management</a:t>
                      </a:r>
                      <a:endParaRPr lang="en-US" sz="1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How can I easily perform analysis on numerous relationships that form among data elements and tend to be of much greater interest when examined collectively than reviewed in isolation?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 graph is also a good model for managing network assets (with their properties or configurations) and how they relate to each other over time. </a:t>
                      </a:r>
                    </a:p>
                  </a:txBody>
                  <a:tcPr/>
                </a:tc>
              </a:tr>
              <a:tr h="131420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Security/Fraud</a:t>
                      </a:r>
                      <a:endParaRPr lang="en-US" sz="1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How can I quickly determine which entity, transaction or interaction is fraudulent, poses a security risk, or is a compliance concern?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 a complex and highly interrelated network of users, entities, transactions, events, and interactions, a graph database can quickly find the bad needle in a haystack of relationships and events that involve countless financial interactions.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3"/>
          <p:cNvSpPr txBox="1">
            <a:spLocks/>
          </p:cNvSpPr>
          <p:nvPr/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ea typeface="ＭＳ Ｐゴシック" charset="0"/>
              </a:rPr>
              <a:t>©2016 DataStax Confidential. Do not distribute without consent.</a:t>
            </a:r>
            <a:endParaRPr lang="en-US" sz="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 Neue"/>
                <a:ea typeface="ＭＳ Ｐゴシック" charset="0"/>
                <a:cs typeface="Helvetica Neue"/>
              </a:rPr>
              <a:t>©2016 DataStax 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7" y="843558"/>
            <a:ext cx="8424936" cy="2308320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Titan </a:t>
            </a:r>
            <a:r>
              <a:rPr lang="en-US" dirty="0">
                <a:latin typeface="Helvetica Neue Light"/>
                <a:cs typeface="Helvetica Neue Light"/>
              </a:rPr>
              <a:t>is a </a:t>
            </a:r>
            <a:r>
              <a:rPr lang="en-US" dirty="0" smtClean="0">
                <a:latin typeface="Helvetica Neue Light"/>
                <a:cs typeface="Helvetica Neue Light"/>
              </a:rPr>
              <a:t>TinkerPop-enabled, scale</a:t>
            </a:r>
            <a:r>
              <a:rPr lang="en-US" dirty="0">
                <a:latin typeface="Helvetica Neue Light"/>
                <a:cs typeface="Helvetica Neue Light"/>
              </a:rPr>
              <a:t>-out graph database that has a pluggable storage back end option that allows it to persist data to a variety of databases including Cassandra, HBase, and others. </a:t>
            </a:r>
            <a:endParaRPr lang="en-US" dirty="0" smtClean="0">
              <a:latin typeface="Helvetica Neue Light"/>
              <a:cs typeface="Helvetica Neue Light"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DSE Graph benefits from years of experience with real-world, scale-out graph database use cases implemented against Titan.</a:t>
            </a:r>
            <a:endParaRPr lang="en-US" dirty="0">
              <a:latin typeface="Helvetica Neue Light"/>
              <a:cs typeface="Helvetica Neue Light"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While DSE Graph uses Titan as a model, </a:t>
            </a:r>
            <a:r>
              <a:rPr lang="en-US" dirty="0" smtClean="0">
                <a:latin typeface="Helvetica Neue Light"/>
                <a:cs typeface="Helvetica Neue Light"/>
              </a:rPr>
              <a:t>it integrates much more deeply into Cassandra and the DSE platform to provide better consistency and performance as well as additional features.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Titan?</a:t>
            </a:r>
            <a:endParaRPr lang="en-US" dirty="0"/>
          </a:p>
        </p:txBody>
      </p:sp>
      <p:pic>
        <p:nvPicPr>
          <p:cNvPr id="7" name="Picture 6" descr="titandb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859782"/>
            <a:ext cx="1051087" cy="20653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7" y="3892475"/>
            <a:ext cx="5449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DataStax does not Sell, Support, or Develop Titan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9644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Application Needs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1053182"/>
          <a:ext cx="8229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/>
                <a:gridCol w="4906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Graph Feature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and Access Data Quickly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Data Model + Gremlin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Flexible, Fast Application Builds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Graph + DSE Studio</a:t>
                      </a:r>
                      <a:r>
                        <a:rPr lang="en-US" baseline="0" dirty="0" smtClean="0"/>
                        <a:t> &amp; DSE </a:t>
                      </a:r>
                      <a:r>
                        <a:rPr lang="en-US" dirty="0" smtClean="0"/>
                        <a:t>Drivers 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Analyze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Analytics with DSE Analytics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and Find Quickly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Search with DSE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Ingest and</a:t>
                      </a:r>
                      <a:r>
                        <a:rPr lang="en-US" baseline="0" dirty="0" smtClean="0"/>
                        <a:t> Export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Graph Loader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Secure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Security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and 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Opscenter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Availability, Scale, Operational Ease, Performance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DataStax</a:t>
                      </a:r>
                      <a:r>
                        <a:rPr lang="en-US" baseline="0" dirty="0" smtClean="0"/>
                        <a:t> Enterprise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</a:t>
            </a:r>
            <a:r>
              <a:rPr lang="is-IS" smtClean="0"/>
              <a:t>2016</a:t>
            </a:r>
            <a:r>
              <a:rPr lang="en-US" smtClean="0"/>
              <a:t>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589" y="185471"/>
            <a:ext cx="7866702" cy="519113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CB6015"/>
                </a:solidFill>
                <a:latin typeface="Helvetica Neue"/>
                <a:cs typeface="Helvetica Neue"/>
              </a:rPr>
              <a:t>Property Graph Concepts</a:t>
            </a:r>
            <a:endParaRPr lang="en-US" sz="2400" dirty="0">
              <a:solidFill>
                <a:srgbClr val="CB6015"/>
              </a:solidFill>
              <a:latin typeface="Helvetica Neue"/>
              <a:cs typeface="Helvetica Neue"/>
            </a:endParaRPr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 Neue"/>
                <a:ea typeface="ＭＳ Ｐゴシック" charset="0"/>
                <a:cs typeface="Helvetica Neue"/>
              </a:rPr>
              <a:t>©2015 DataStax 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75816" y="2514393"/>
            <a:ext cx="748923" cy="784060"/>
            <a:chOff x="3565766" y="1537110"/>
            <a:chExt cx="748923" cy="784060"/>
          </a:xfrm>
        </p:grpSpPr>
        <p:grpSp>
          <p:nvGrpSpPr>
            <p:cNvPr id="8" name="Group 7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65766" y="153711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</a:t>
              </a:r>
              <a:endParaRPr lang="en-US" sz="44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97485" y="3721594"/>
            <a:ext cx="748923" cy="784060"/>
            <a:chOff x="3565766" y="1537110"/>
            <a:chExt cx="748923" cy="784060"/>
          </a:xfrm>
        </p:grpSpPr>
        <p:grpSp>
          <p:nvGrpSpPr>
            <p:cNvPr id="21" name="Group 20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565766" y="153711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</a:t>
              </a:r>
              <a:endParaRPr lang="en-US" sz="44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43318" y="2420735"/>
            <a:ext cx="748923" cy="784060"/>
            <a:chOff x="3565766" y="1537110"/>
            <a:chExt cx="748923" cy="784060"/>
          </a:xfrm>
        </p:grpSpPr>
        <p:grpSp>
          <p:nvGrpSpPr>
            <p:cNvPr id="26" name="Group 25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565766" y="153711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</a:t>
              </a:r>
              <a:endParaRPr lang="en-US" sz="44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95385" y="1063819"/>
            <a:ext cx="689706" cy="696139"/>
            <a:chOff x="3595072" y="1625031"/>
            <a:chExt cx="689706" cy="696139"/>
          </a:xfrm>
        </p:grpSpPr>
        <p:grpSp>
          <p:nvGrpSpPr>
            <p:cNvPr id="31" name="Group 30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653687" y="1625031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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09816" y="1242004"/>
            <a:ext cx="689706" cy="696139"/>
            <a:chOff x="3595072" y="1625031"/>
            <a:chExt cx="689706" cy="696139"/>
          </a:xfrm>
        </p:grpSpPr>
        <p:grpSp>
          <p:nvGrpSpPr>
            <p:cNvPr id="36" name="Group 35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653687" y="1625031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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05140" y="2789056"/>
            <a:ext cx="689706" cy="689706"/>
            <a:chOff x="3595072" y="1631464"/>
            <a:chExt cx="689706" cy="689706"/>
          </a:xfrm>
        </p:grpSpPr>
        <p:grpSp>
          <p:nvGrpSpPr>
            <p:cNvPr id="41" name="Group 40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43918" y="1654338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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42087" y="3815948"/>
            <a:ext cx="689706" cy="689706"/>
            <a:chOff x="3595072" y="1631464"/>
            <a:chExt cx="689706" cy="689706"/>
          </a:xfrm>
        </p:grpSpPr>
        <p:grpSp>
          <p:nvGrpSpPr>
            <p:cNvPr id="47" name="Group 46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643918" y="1654338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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6791" y="1453465"/>
            <a:ext cx="689706" cy="689706"/>
            <a:chOff x="3595072" y="1631464"/>
            <a:chExt cx="689706" cy="689706"/>
          </a:xfrm>
        </p:grpSpPr>
        <p:grpSp>
          <p:nvGrpSpPr>
            <p:cNvPr id="52" name="Group 51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643918" y="1654338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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cxnSp>
        <p:nvCxnSpPr>
          <p:cNvPr id="16" name="Straight Arrow Connector 15"/>
          <p:cNvCxnSpPr>
            <a:endCxn id="34" idx="3"/>
          </p:cNvCxnSpPr>
          <p:nvPr/>
        </p:nvCxnSpPr>
        <p:spPr>
          <a:xfrm flipV="1">
            <a:off x="1944073" y="1658953"/>
            <a:ext cx="1052317" cy="904980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4" idx="5"/>
          </p:cNvCxnSpPr>
          <p:nvPr/>
        </p:nvCxnSpPr>
        <p:spPr>
          <a:xfrm flipH="1" flipV="1">
            <a:off x="3484086" y="1658953"/>
            <a:ext cx="909098" cy="998638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2"/>
            <a:endCxn id="34" idx="6"/>
          </p:cNvCxnSpPr>
          <p:nvPr/>
        </p:nvCxnSpPr>
        <p:spPr>
          <a:xfrm flipH="1" flipV="1">
            <a:off x="3585091" y="1415105"/>
            <a:ext cx="1124725" cy="178185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4" idx="4"/>
          </p:cNvCxnSpPr>
          <p:nvPr/>
        </p:nvCxnSpPr>
        <p:spPr>
          <a:xfrm flipV="1">
            <a:off x="3240238" y="1759958"/>
            <a:ext cx="0" cy="2055990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944073" y="3133909"/>
            <a:ext cx="951312" cy="783044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2"/>
            <a:endCxn id="29" idx="6"/>
          </p:cNvCxnSpPr>
          <p:nvPr/>
        </p:nvCxnSpPr>
        <p:spPr>
          <a:xfrm flipH="1" flipV="1">
            <a:off x="2062330" y="2859942"/>
            <a:ext cx="2142792" cy="93658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9" idx="6"/>
            <a:endCxn id="55" idx="2"/>
          </p:cNvCxnSpPr>
          <p:nvPr/>
        </p:nvCxnSpPr>
        <p:spPr>
          <a:xfrm>
            <a:off x="5399522" y="1593290"/>
            <a:ext cx="1157269" cy="205028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4" idx="0"/>
            <a:endCxn id="55" idx="4"/>
          </p:cNvCxnSpPr>
          <p:nvPr/>
        </p:nvCxnSpPr>
        <p:spPr>
          <a:xfrm flipV="1">
            <a:off x="6649993" y="2143171"/>
            <a:ext cx="251651" cy="645885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3"/>
            <a:endCxn id="50" idx="7"/>
          </p:cNvCxnSpPr>
          <p:nvPr/>
        </p:nvCxnSpPr>
        <p:spPr>
          <a:xfrm flipH="1">
            <a:off x="5730788" y="3377757"/>
            <a:ext cx="675357" cy="539196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4" idx="6"/>
            <a:endCxn id="50" idx="2"/>
          </p:cNvCxnSpPr>
          <p:nvPr/>
        </p:nvCxnSpPr>
        <p:spPr>
          <a:xfrm>
            <a:off x="3516497" y="4160801"/>
            <a:ext cx="1625590" cy="0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44" idx="2"/>
          </p:cNvCxnSpPr>
          <p:nvPr/>
        </p:nvCxnSpPr>
        <p:spPr>
          <a:xfrm>
            <a:off x="4894828" y="2953600"/>
            <a:ext cx="1410312" cy="180309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774455" y="74144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A556D"/>
                </a:solidFill>
                <a:latin typeface="Helvetica"/>
                <a:cs typeface="Helvetica"/>
              </a:rPr>
              <a:t>DataStax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30057" y="913380"/>
            <a:ext cx="105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A556D"/>
                </a:solidFill>
                <a:latin typeface="Helvetica"/>
                <a:cs typeface="Helvetica"/>
              </a:rPr>
              <a:t>DataBricks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49366" y="1114625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Spark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74767" y="3468993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DSE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63815" y="4495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Cassandra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77831" y="4472443"/>
            <a:ext cx="1302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Jonathan Ellis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47075" y="3296590"/>
            <a:ext cx="1197764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Robin </a:t>
            </a:r>
          </a:p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Schumacher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45301" y="3247745"/>
            <a:ext cx="933055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Billy </a:t>
            </a:r>
            <a:b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</a:br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Bosworth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8" name="TextBox 107"/>
          <p:cNvSpPr txBox="1"/>
          <p:nvPr/>
        </p:nvSpPr>
        <p:spPr>
          <a:xfrm rot="561620">
            <a:off x="3840478" y="1219130"/>
            <a:ext cx="670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partner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65998" y="198933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worksFor</a:t>
            </a: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/>
            </a:r>
            <a:b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</a:b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   </a:t>
            </a:r>
            <a:r>
              <a:rPr lang="en-US" sz="1100" dirty="0" smtClean="0">
                <a:solidFill>
                  <a:srgbClr val="0A556D"/>
                </a:solidFill>
                <a:latin typeface="Helvetica"/>
                <a:cs typeface="Helvetica"/>
              </a:rPr>
              <a:t>title: VP Product</a:t>
            </a:r>
            <a:endParaRPr lang="en-US" sz="11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0" name="TextBox 109"/>
          <p:cNvSpPr txBox="1"/>
          <p:nvPr/>
        </p:nvSpPr>
        <p:spPr>
          <a:xfrm rot="573286">
            <a:off x="5551153" y="1400837"/>
            <a:ext cx="796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develops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36342" y="4171757"/>
            <a:ext cx="796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develops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34418" y="3405094"/>
            <a:ext cx="506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uses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60507" y="2358400"/>
            <a:ext cx="506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uses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4" name="TextBox 113"/>
          <p:cNvSpPr txBox="1"/>
          <p:nvPr/>
        </p:nvSpPr>
        <p:spPr>
          <a:xfrm rot="196166">
            <a:off x="3352767" y="2645265"/>
            <a:ext cx="832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reportsTo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941844" y="3694912"/>
            <a:ext cx="832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reportsTo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6" name="TextBox 115"/>
          <p:cNvSpPr txBox="1"/>
          <p:nvPr/>
        </p:nvSpPr>
        <p:spPr>
          <a:xfrm rot="450671">
            <a:off x="5154385" y="2758444"/>
            <a:ext cx="79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manages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47320" y="3030680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worksFor</a:t>
            </a: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/>
            </a:r>
            <a:b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</a:b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   </a:t>
            </a:r>
            <a:r>
              <a:rPr lang="en-US" sz="1100" dirty="0" smtClean="0">
                <a:solidFill>
                  <a:srgbClr val="0A556D"/>
                </a:solidFill>
                <a:latin typeface="Helvetica"/>
                <a:cs typeface="Helvetica"/>
              </a:rPr>
              <a:t>title: CTO</a:t>
            </a:r>
            <a:endParaRPr lang="en-US" sz="11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506009" y="1777091"/>
            <a:ext cx="922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worksFor</a:t>
            </a: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/>
            </a:r>
            <a:b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</a:b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   </a:t>
            </a:r>
            <a:r>
              <a:rPr lang="en-US" sz="1100" dirty="0" smtClean="0">
                <a:solidFill>
                  <a:srgbClr val="0A556D"/>
                </a:solidFill>
                <a:latin typeface="Helvetica"/>
                <a:cs typeface="Helvetica"/>
              </a:rPr>
              <a:t>title: CEO </a:t>
            </a:r>
            <a:endParaRPr lang="en-US" sz="11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32456" y="3864792"/>
            <a:ext cx="1373553" cy="450360"/>
            <a:chOff x="7694246" y="1295889"/>
            <a:chExt cx="1373553" cy="450360"/>
          </a:xfrm>
        </p:grpSpPr>
        <p:sp>
          <p:nvSpPr>
            <p:cNvPr id="120" name="Rounded Rectangle 119"/>
            <p:cNvSpPr/>
            <p:nvPr/>
          </p:nvSpPr>
          <p:spPr>
            <a:xfrm>
              <a:off x="7737232" y="1336573"/>
              <a:ext cx="1289304" cy="365760"/>
            </a:xfrm>
            <a:prstGeom prst="roundRect">
              <a:avLst/>
            </a:prstGeom>
            <a:solidFill>
              <a:srgbClr val="BB4B1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Property</a:t>
              </a:r>
              <a:endParaRPr lang="en-US" dirty="0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7694246" y="1295889"/>
              <a:ext cx="1373553" cy="450360"/>
            </a:xfrm>
            <a:prstGeom prst="roundRect">
              <a:avLst/>
            </a:prstGeom>
            <a:noFill/>
            <a:ln w="28575" cmpd="sng">
              <a:solidFill>
                <a:srgbClr val="BB4B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02087" y="913380"/>
            <a:ext cx="1373553" cy="450360"/>
            <a:chOff x="7694246" y="1295889"/>
            <a:chExt cx="1373553" cy="450360"/>
          </a:xfrm>
        </p:grpSpPr>
        <p:sp>
          <p:nvSpPr>
            <p:cNvPr id="124" name="Rounded Rectangle 123"/>
            <p:cNvSpPr/>
            <p:nvPr/>
          </p:nvSpPr>
          <p:spPr>
            <a:xfrm>
              <a:off x="7737232" y="1336573"/>
              <a:ext cx="1289304" cy="365760"/>
            </a:xfrm>
            <a:prstGeom prst="roundRect">
              <a:avLst/>
            </a:prstGeom>
            <a:solidFill>
              <a:srgbClr val="BB4B1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Edge</a:t>
              </a:r>
              <a:endParaRPr lang="en-US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7694246" y="1295889"/>
              <a:ext cx="1373553" cy="450360"/>
            </a:xfrm>
            <a:prstGeom prst="roundRect">
              <a:avLst/>
            </a:prstGeom>
            <a:noFill/>
            <a:ln w="28575" cmpd="sng">
              <a:solidFill>
                <a:srgbClr val="BB4B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559026" y="2383567"/>
            <a:ext cx="1373553" cy="450360"/>
            <a:chOff x="7694246" y="1295889"/>
            <a:chExt cx="1373553" cy="450360"/>
          </a:xfrm>
        </p:grpSpPr>
        <p:sp>
          <p:nvSpPr>
            <p:cNvPr id="127" name="Rounded Rectangle 126"/>
            <p:cNvSpPr/>
            <p:nvPr/>
          </p:nvSpPr>
          <p:spPr>
            <a:xfrm>
              <a:off x="7737232" y="1336573"/>
              <a:ext cx="1289304" cy="365760"/>
            </a:xfrm>
            <a:prstGeom prst="roundRect">
              <a:avLst/>
            </a:prstGeom>
            <a:solidFill>
              <a:srgbClr val="BB4B1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Vertex</a:t>
              </a:r>
              <a:endParaRPr lang="en-US" dirty="0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7694246" y="1295889"/>
              <a:ext cx="1373553" cy="450360"/>
            </a:xfrm>
            <a:prstGeom prst="roundRect">
              <a:avLst/>
            </a:prstGeom>
            <a:noFill/>
            <a:ln w="28575" cmpd="sng">
              <a:solidFill>
                <a:srgbClr val="BB4B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Elbow Connector 133"/>
          <p:cNvCxnSpPr/>
          <p:nvPr/>
        </p:nvCxnSpPr>
        <p:spPr>
          <a:xfrm rot="5400000" flipH="1" flipV="1">
            <a:off x="348605" y="2629236"/>
            <a:ext cx="1784336" cy="686776"/>
          </a:xfrm>
          <a:prstGeom prst="bentConnector2">
            <a:avLst/>
          </a:prstGeom>
          <a:ln w="28575" cmpd="sng">
            <a:solidFill>
              <a:srgbClr val="BB4B1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1" idx="0"/>
            <a:endCxn id="107" idx="1"/>
          </p:cNvCxnSpPr>
          <p:nvPr/>
        </p:nvCxnSpPr>
        <p:spPr>
          <a:xfrm rot="5400000" flipH="1" flipV="1">
            <a:off x="834800" y="3454291"/>
            <a:ext cx="394935" cy="426068"/>
          </a:xfrm>
          <a:prstGeom prst="bentConnector2">
            <a:avLst/>
          </a:prstGeom>
          <a:ln w="28575" cmpd="sng">
            <a:solidFill>
              <a:srgbClr val="BB4B1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25" idx="3"/>
          </p:cNvCxnSpPr>
          <p:nvPr/>
        </p:nvCxnSpPr>
        <p:spPr>
          <a:xfrm>
            <a:off x="1775640" y="1138560"/>
            <a:ext cx="881592" cy="753082"/>
          </a:xfrm>
          <a:prstGeom prst="bentConnector3">
            <a:avLst>
              <a:gd name="adj1" fmla="val 98758"/>
            </a:avLst>
          </a:prstGeom>
          <a:ln w="28575" cmpd="sng">
            <a:solidFill>
              <a:srgbClr val="BB4B1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8" idx="0"/>
            <a:endCxn id="55" idx="6"/>
          </p:cNvCxnSpPr>
          <p:nvPr/>
        </p:nvCxnSpPr>
        <p:spPr>
          <a:xfrm rot="16200000" flipV="1">
            <a:off x="7453526" y="1591290"/>
            <a:ext cx="585249" cy="999306"/>
          </a:xfrm>
          <a:prstGeom prst="bentConnector2">
            <a:avLst/>
          </a:prstGeom>
          <a:ln w="28575" cmpd="sng">
            <a:solidFill>
              <a:srgbClr val="BB4B1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3363838"/>
            <a:ext cx="853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989A9"/>
                </a:solidFill>
                <a:latin typeface="Courier New"/>
                <a:cs typeface="Courier New"/>
              </a:rPr>
              <a:t>g</a:t>
            </a:r>
            <a:r>
              <a:rPr lang="en-US" b="1" dirty="0" err="1">
                <a:latin typeface="Courier New"/>
                <a:cs typeface="Courier New"/>
              </a:rPr>
              <a:t>.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V</a:t>
            </a:r>
            <a:r>
              <a:rPr lang="en-US" b="1" dirty="0">
                <a:latin typeface="Courier New"/>
                <a:cs typeface="Courier New"/>
              </a:rPr>
              <a:t>().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has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7CA023"/>
                </a:solidFill>
                <a:latin typeface="Courier New"/>
                <a:cs typeface="Courier New"/>
              </a:rPr>
              <a:t>name"</a:t>
            </a:r>
            <a:r>
              <a:rPr lang="en-US" b="1" dirty="0" err="1">
                <a:latin typeface="Courier New"/>
                <a:cs typeface="Courier New"/>
              </a:rPr>
              <a:t>,</a:t>
            </a:r>
            <a:r>
              <a:rPr lang="en-US" b="1" dirty="0" err="1">
                <a:solidFill>
                  <a:srgbClr val="7CA023"/>
                </a:solidFill>
                <a:latin typeface="Courier New"/>
                <a:cs typeface="Courier New"/>
              </a:rPr>
              <a:t>"gremlin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/>
                <a:cs typeface="Courier New"/>
              </a:rPr>
              <a:t>).</a:t>
            </a:r>
          </a:p>
          <a:p>
            <a:r>
              <a:rPr lang="en-US" b="1" dirty="0">
                <a:latin typeface="Courier New"/>
                <a:cs typeface="Courier New"/>
              </a:rPr>
              <a:t>      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repeat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in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"manages"</a:t>
            </a:r>
            <a:r>
              <a:rPr lang="en-US" b="1" dirty="0">
                <a:latin typeface="Courier New"/>
                <a:cs typeface="Courier New"/>
              </a:rPr>
              <a:t>)).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until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has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"title"</a:t>
            </a:r>
            <a:r>
              <a:rPr lang="en-US" b="1" dirty="0">
                <a:latin typeface="Courier New"/>
                <a:cs typeface="Courier New"/>
              </a:rPr>
              <a:t>,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7CA023"/>
                </a:solidFill>
                <a:latin typeface="Courier New"/>
                <a:cs typeface="Courier New"/>
              </a:rPr>
              <a:t>ceo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/>
                <a:cs typeface="Courier New"/>
              </a:rPr>
              <a:t>)).</a:t>
            </a:r>
          </a:p>
          <a:p>
            <a:r>
              <a:rPr lang="en-US" b="1" dirty="0">
                <a:latin typeface="Courier New"/>
                <a:cs typeface="Courier New"/>
              </a:rPr>
              <a:t>      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path</a:t>
            </a:r>
            <a:r>
              <a:rPr lang="en-US" b="1" dirty="0">
                <a:latin typeface="Courier New"/>
                <a:cs typeface="Courier New"/>
              </a:rPr>
              <a:t>().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by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"name"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  <a:sym typeface="Wingdings"/>
              </a:rPr>
              <a:t>&gt;&gt; </a:t>
            </a:r>
            <a:r>
              <a:rPr lang="en-US" dirty="0" smtClean="0">
                <a:latin typeface="Courier New"/>
                <a:cs typeface="Courier New"/>
              </a:rPr>
              <a:t>The management chain from Gremlin to the CEO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31640" y="267494"/>
            <a:ext cx="3024336" cy="3024336"/>
            <a:chOff x="1763688" y="195486"/>
            <a:chExt cx="3024336" cy="302433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64621"/>
            <a:stretch/>
          </p:blipFill>
          <p:spPr>
            <a:xfrm>
              <a:off x="1763688" y="195486"/>
              <a:ext cx="2758846" cy="302433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83968" y="1707654"/>
              <a:ext cx="504056" cy="1008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67944" y="1853411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accent4">
                    <a:lumMod val="50000"/>
                  </a:schemeClr>
                </a:solidFill>
                <a:latin typeface="Helvetica Neue"/>
                <a:cs typeface="Helvetica Neue"/>
              </a:rPr>
              <a:t>tinkerpop.apache.org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2" cy="519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Gremlin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867</Words>
  <Application>Microsoft Macintosh PowerPoint</Application>
  <PresentationFormat>On-screen Show (16:9)</PresentationFormat>
  <Paragraphs>139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Calibri</vt:lpstr>
      <vt:lpstr>Courier New</vt:lpstr>
      <vt:lpstr>Helvetica</vt:lpstr>
      <vt:lpstr>Helvetica Neue</vt:lpstr>
      <vt:lpstr>Helvetica Neue Light</vt:lpstr>
      <vt:lpstr>ＭＳ Ｐゴシック</vt:lpstr>
      <vt:lpstr>Source Sans Pro</vt:lpstr>
      <vt:lpstr>Webdings</vt:lpstr>
      <vt:lpstr>Wingdings</vt:lpstr>
      <vt:lpstr>Arial</vt:lpstr>
      <vt:lpstr>DataStax_Corporate_1109</vt:lpstr>
      <vt:lpstr>Lecture 5 - Graph</vt:lpstr>
      <vt:lpstr>Problem(s) That Drive a Graph Database</vt:lpstr>
      <vt:lpstr>What is a Graph Database?</vt:lpstr>
      <vt:lpstr>What is DataStax Enterprise (DSE) Graph? </vt:lpstr>
      <vt:lpstr>Use Cases</vt:lpstr>
      <vt:lpstr>What about Titan?</vt:lpstr>
      <vt:lpstr>Cloud Application Needs</vt:lpstr>
      <vt:lpstr>Property Graph Concepts</vt:lpstr>
      <vt:lpstr>Gremlin</vt:lpstr>
      <vt:lpstr>Developer support with DataStax Studio</vt:lpstr>
      <vt:lpstr>Data Loading Support with DSE Graph Loader</vt:lpstr>
      <vt:lpstr>A Complete Integrated Solution for Graph</vt:lpstr>
      <vt:lpstr>Lab 7 – Graph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Microsoft Office User</cp:lastModifiedBy>
  <cp:revision>14</cp:revision>
  <dcterms:modified xsi:type="dcterms:W3CDTF">2016-10-04T05:02:55Z</dcterms:modified>
</cp:coreProperties>
</file>