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9" r:id="rId1"/>
  </p:sldMasterIdLst>
  <p:notesMasterIdLst>
    <p:notesMasterId r:id="rId17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277" r:id="rId12"/>
    <p:sldId id="278" r:id="rId13"/>
    <p:sldId id="283" r:id="rId14"/>
    <p:sldId id="285" r:id="rId15"/>
    <p:sldId id="265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4"/>
    <p:restoredTop sz="94730"/>
  </p:normalViewPr>
  <p:slideViewPr>
    <p:cSldViewPr snapToGrid="0" snapToObjects="1">
      <p:cViewPr varScale="1">
        <p:scale>
          <a:sx n="172" d="100"/>
          <a:sy n="172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6849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503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79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1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8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67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83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There is a reason why our database is drawn as a ring instead of the traditional one or two machines.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At the core of DataStax enterprise we use Cassandra as our database. </a:t>
            </a:r>
            <a:r>
              <a:rPr lang="en-US" b="1" baseline="0" dirty="0" smtClean="0"/>
              <a:t>Cassandra is different because it scales, and won't fail.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Cassandra is a </a:t>
            </a:r>
            <a:r>
              <a:rPr lang="en-US" b="1" baseline="0" dirty="0" smtClean="0"/>
              <a:t>master-less, self healing mesh, with no single point of failure</a:t>
            </a:r>
            <a:r>
              <a:rPr lang="en-US" baseline="0" dirty="0" smtClean="0"/>
              <a:t>, and true linear scalability.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="1" i="1" baseline="0" dirty="0" smtClean="0">
                <a:solidFill>
                  <a:srgbClr val="FF0000"/>
                </a:solidFill>
              </a:rPr>
              <a:t>Challenger Commercial Teaching Step =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 New Way – a point-by-point review on what they need to achieve the business case … it is about behaving differently</a:t>
            </a:r>
            <a:endParaRPr lang="en-US" b="1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A5CA1-953D-C849-BCD8-64DC6E9D087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72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085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63" name="Shape 63" descr="datastax_logo_larg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552" y="1563637"/>
            <a:ext cx="2119200" cy="4373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0" y="2931790"/>
            <a:ext cx="9144000" cy="22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217919" y="1110425"/>
            <a:ext cx="2926199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>
            <a:spLocks noGrp="1"/>
          </p:cNvSpPr>
          <p:nvPr>
            <p:ph type="pic" idx="2"/>
          </p:nvPr>
        </p:nvSpPr>
        <p:spPr>
          <a:xfrm>
            <a:off x="0" y="1110425"/>
            <a:ext cx="62282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420796" y="1419621"/>
            <a:ext cx="2520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3"/>
          </p:nvPr>
        </p:nvSpPr>
        <p:spPr>
          <a:xfrm>
            <a:off x="6420819" y="1923677"/>
            <a:ext cx="2520299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Imag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6" name="Shape 146"/>
          <p:cNvCxnSpPr/>
          <p:nvPr/>
        </p:nvCxnSpPr>
        <p:spPr>
          <a:xfrm>
            <a:off x="4547760" y="1357861"/>
            <a:ext cx="0" cy="28764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7" name="Shape 147"/>
          <p:cNvSpPr>
            <a:spLocks noGrp="1"/>
          </p:cNvSpPr>
          <p:nvPr>
            <p:ph type="pic" idx="2"/>
          </p:nvPr>
        </p:nvSpPr>
        <p:spPr>
          <a:xfrm>
            <a:off x="457200" y="1347613"/>
            <a:ext cx="3672000" cy="288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68312" y="4299942"/>
            <a:ext cx="3672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3"/>
          </p:nvPr>
        </p:nvSpPr>
        <p:spPr>
          <a:xfrm>
            <a:off x="4860032" y="1635645"/>
            <a:ext cx="3816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4"/>
          </p:nvPr>
        </p:nvSpPr>
        <p:spPr>
          <a:xfrm>
            <a:off x="4859337" y="2139701"/>
            <a:ext cx="38163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076055" y="1059582"/>
            <a:ext cx="29522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075362" y="1563637"/>
            <a:ext cx="2952299" cy="230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Side Caption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457200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3"/>
          </p:nvPr>
        </p:nvSpPr>
        <p:spPr>
          <a:xfrm>
            <a:off x="3419871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4"/>
          </p:nvPr>
        </p:nvSpPr>
        <p:spPr>
          <a:xfrm>
            <a:off x="3419871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5"/>
          </p:nvPr>
        </p:nvSpPr>
        <p:spPr>
          <a:xfrm>
            <a:off x="6390455" y="3435846"/>
            <a:ext cx="22859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6"/>
          </p:nvPr>
        </p:nvSpPr>
        <p:spPr>
          <a:xfrm>
            <a:off x="6390455" y="3867894"/>
            <a:ext cx="2285999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B9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178003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67543" y="2788146"/>
            <a:ext cx="8225400" cy="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3"/>
          </p:nvPr>
        </p:nvSpPr>
        <p:spPr>
          <a:xfrm>
            <a:off x="4645030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4"/>
          </p:nvPr>
        </p:nvSpPr>
        <p:spPr>
          <a:xfrm>
            <a:off x="4645030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4" y="204787"/>
            <a:ext cx="3008399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457204" y="1076328"/>
            <a:ext cx="3008399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3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792288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 rot="5400000">
            <a:off x="6012600" y="771582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7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Helvetica"/>
                <a:cs typeface="Helvetica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83E0DFF5-1F6D-A942-9B98-369D425D5306}" type="slidenum">
              <a:rPr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03038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2" y="200026"/>
            <a:ext cx="7544153" cy="519113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DFF5-1F6D-A942-9B98-369D425D5306}" type="slidenum">
              <a:rPr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356600" cy="370332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8786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1110425"/>
            <a:ext cx="6236100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6217919" y="1110425"/>
            <a:ext cx="29261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419621"/>
            <a:ext cx="52671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57200" y="1923677"/>
            <a:ext cx="52668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5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2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7740352" y="4803998"/>
            <a:ext cx="950700" cy="196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80" r:id="rId22"/>
    <p:sldLayoutId id="2147483681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.Lackey@DataStax.com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DSPN/DataStaxDa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dirty="0" smtClean="0"/>
              <a:t>Lecture 2 – Data Modeling</a:t>
            </a:r>
            <a:endParaRPr lang="en-US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18500" cy="129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Ben.Lackey@DataStax.com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Partner Architect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+1 720 933 9852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@</a:t>
            </a:r>
            <a:r>
              <a:rPr lang="en-US" dirty="0" err="1" smtClean="0"/>
              <a:t>benofben</a:t>
            </a:r>
            <a:endParaRPr lang="en-US" dirty="0" smtClean="0"/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endParaRPr dirty="0"/>
          </a:p>
        </p:txBody>
      </p:sp>
      <p:pic>
        <p:nvPicPr>
          <p:cNvPr id="4" name="Picture 2" descr="https://lh4.googleusercontent.com/S34j9hYJ8iTSslnIDUFC_cQaOdCUdUs5cW3t21ic_4ic5DHHl_aK0no9srRbSwtlsTRhUYr2bOsLpnmRf1uEJPQipsfhVO_TuuR2rDxrkMhyRKTRh-eYWTQJtIaKLQqGMIdFtuneau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0"/>
            <a:ext cx="43434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Always 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is it possible to have no down time</a:t>
            </a:r>
          </a:p>
          <a:p>
            <a:r>
              <a:rPr lang="en-US" dirty="0" smtClean="0"/>
              <a:t>and have all data available all of the time?</a:t>
            </a:r>
            <a:endParaRPr lang="en-US" dirty="0"/>
          </a:p>
        </p:txBody>
      </p:sp>
      <p:sp>
        <p:nvSpPr>
          <p:cNvPr id="4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1726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in Class Replication</a:t>
            </a:r>
            <a:endParaRPr lang="en-US" dirty="0"/>
          </a:p>
        </p:txBody>
      </p:sp>
      <p:sp>
        <p:nvSpPr>
          <p:cNvPr id="40" name="Content Placeholder 4"/>
          <p:cNvSpPr>
            <a:spLocks noGrp="1"/>
          </p:cNvSpPr>
          <p:nvPr>
            <p:ph idx="1"/>
          </p:nvPr>
        </p:nvSpPr>
        <p:spPr>
          <a:xfrm>
            <a:off x="457200" y="1004746"/>
            <a:ext cx="4258816" cy="378237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SzPct val="100000"/>
            </a:pPr>
            <a:r>
              <a:rPr lang="en-US" sz="1800" dirty="0" smtClean="0"/>
              <a:t>No master-slave</a:t>
            </a:r>
          </a:p>
          <a:p>
            <a:pPr>
              <a:lnSpc>
                <a:spcPct val="120000"/>
              </a:lnSpc>
              <a:buSzPct val="100000"/>
            </a:pPr>
            <a:r>
              <a:rPr lang="en-US" sz="1800" dirty="0" smtClean="0"/>
              <a:t>Distributed </a:t>
            </a:r>
            <a:r>
              <a:rPr lang="en-US" sz="1800" dirty="0"/>
              <a:t>self healing </a:t>
            </a:r>
            <a:r>
              <a:rPr lang="en-US" sz="1800" dirty="0" smtClean="0"/>
              <a:t>mesh</a:t>
            </a:r>
          </a:p>
          <a:p>
            <a:pPr>
              <a:lnSpc>
                <a:spcPct val="120000"/>
              </a:lnSpc>
              <a:buSzPct val="100000"/>
            </a:pPr>
            <a:r>
              <a:rPr lang="en-US" sz="1800" dirty="0" smtClean="0"/>
              <a:t>Peer </a:t>
            </a:r>
            <a:r>
              <a:rPr lang="en-US" sz="1800" dirty="0"/>
              <a:t>to peer </a:t>
            </a:r>
            <a:r>
              <a:rPr lang="en-US" sz="1800" dirty="0" smtClean="0"/>
              <a:t>replication</a:t>
            </a:r>
          </a:p>
          <a:p>
            <a:pPr>
              <a:lnSpc>
                <a:spcPct val="120000"/>
              </a:lnSpc>
              <a:buSzPct val="100000"/>
            </a:pPr>
            <a:r>
              <a:rPr lang="en-US" sz="1800" dirty="0" smtClean="0"/>
              <a:t>No single point of failure</a:t>
            </a:r>
          </a:p>
          <a:p>
            <a:pPr>
              <a:buSzPct val="100000"/>
            </a:pPr>
            <a:r>
              <a:rPr lang="en-US" sz="1800" dirty="0"/>
              <a:t>Writes are done to all </a:t>
            </a:r>
            <a:r>
              <a:rPr lang="en-US" sz="1800" dirty="0" smtClean="0"/>
              <a:t>nodes simultaneously.</a:t>
            </a:r>
          </a:p>
          <a:p>
            <a:pPr>
              <a:buSzPct val="100000"/>
            </a:pPr>
            <a:r>
              <a:rPr lang="en-US" sz="1800" dirty="0" smtClean="0"/>
              <a:t>Data is safe from node, rack, </a:t>
            </a:r>
            <a:br>
              <a:rPr lang="en-US" sz="1800" dirty="0" smtClean="0"/>
            </a:br>
            <a:r>
              <a:rPr lang="en-US" sz="1800" dirty="0" smtClean="0"/>
              <a:t>and datacenter failure.</a:t>
            </a:r>
          </a:p>
          <a:p>
            <a:pPr>
              <a:buSzPct val="100000"/>
            </a:pPr>
            <a:r>
              <a:rPr lang="en-US" sz="1800" dirty="0" smtClean="0"/>
              <a:t>Optimized for high volume, </a:t>
            </a:r>
            <a:br>
              <a:rPr lang="en-US" sz="1800" dirty="0" smtClean="0"/>
            </a:br>
            <a:r>
              <a:rPr lang="en-US" sz="1800" dirty="0" smtClean="0"/>
              <a:t>low latency operations.</a:t>
            </a:r>
          </a:p>
        </p:txBody>
      </p:sp>
      <p:grpSp>
        <p:nvGrpSpPr>
          <p:cNvPr id="2" name="Group 1"/>
          <p:cNvGrpSpPr/>
          <p:nvPr/>
        </p:nvGrpSpPr>
        <p:grpSpPr>
          <a:xfrm rot="10800000">
            <a:off x="4779440" y="950289"/>
            <a:ext cx="3658849" cy="3653470"/>
            <a:chOff x="4850560" y="950289"/>
            <a:chExt cx="3658849" cy="3653470"/>
          </a:xfrm>
        </p:grpSpPr>
        <p:sp>
          <p:nvSpPr>
            <p:cNvPr id="27" name="Shape 1231"/>
            <p:cNvSpPr/>
            <p:nvPr/>
          </p:nvSpPr>
          <p:spPr>
            <a:xfrm>
              <a:off x="5217495" y="1314381"/>
              <a:ext cx="2924979" cy="2925286"/>
            </a:xfrm>
            <a:prstGeom prst="ellipse">
              <a:avLst/>
            </a:prstGeom>
            <a:noFill/>
            <a:ln w="57150" cap="flat" cmpd="sng">
              <a:solidFill>
                <a:srgbClr val="007B9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n>
                  <a:solidFill>
                    <a:srgbClr val="0E316E"/>
                  </a:solidFill>
                </a:ln>
              </a:endParaRPr>
            </a:p>
          </p:txBody>
        </p:sp>
        <p:sp>
          <p:nvSpPr>
            <p:cNvPr id="28" name="Shape 1232"/>
            <p:cNvSpPr/>
            <p:nvPr/>
          </p:nvSpPr>
          <p:spPr>
            <a:xfrm>
              <a:off x="7775539" y="2458797"/>
              <a:ext cx="733870" cy="728184"/>
            </a:xfrm>
            <a:prstGeom prst="ellipse">
              <a:avLst/>
            </a:prstGeom>
            <a:solidFill>
              <a:srgbClr val="CA5F14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en-US" sz="2800" b="1" i="0" u="none" strike="noStrike" cap="none" baseline="0" dirty="0">
                <a:solidFill>
                  <a:srgbClr val="0E316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1237"/>
            <p:cNvSpPr/>
            <p:nvPr/>
          </p:nvSpPr>
          <p:spPr>
            <a:xfrm>
              <a:off x="4850560" y="2458797"/>
              <a:ext cx="733870" cy="728184"/>
            </a:xfrm>
            <a:prstGeom prst="ellipse">
              <a:avLst/>
            </a:prstGeom>
            <a:solidFill>
              <a:srgbClr val="CA5F14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1238"/>
            <p:cNvSpPr/>
            <p:nvPr/>
          </p:nvSpPr>
          <p:spPr>
            <a:xfrm>
              <a:off x="6335629" y="3875575"/>
              <a:ext cx="733870" cy="728184"/>
            </a:xfrm>
            <a:prstGeom prst="ellipse">
              <a:avLst/>
            </a:prstGeom>
            <a:solidFill>
              <a:srgbClr val="CA5F14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1239"/>
            <p:cNvSpPr/>
            <p:nvPr/>
          </p:nvSpPr>
          <p:spPr>
            <a:xfrm>
              <a:off x="6335629" y="950289"/>
              <a:ext cx="733870" cy="728184"/>
            </a:xfrm>
            <a:prstGeom prst="ellipse">
              <a:avLst/>
            </a:prstGeom>
            <a:solidFill>
              <a:srgbClr val="CA5F14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27677" y="2320004"/>
              <a:ext cx="259474" cy="518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6" name="Curved Connector 35"/>
            <p:cNvCxnSpPr>
              <a:stCxn id="28" idx="2"/>
              <a:endCxn id="35" idx="4"/>
            </p:cNvCxnSpPr>
            <p:nvPr/>
          </p:nvCxnSpPr>
          <p:spPr>
            <a:xfrm rot="10800000">
              <a:off x="6702565" y="1678473"/>
              <a:ext cx="1072975" cy="1144416"/>
            </a:xfrm>
            <a:prstGeom prst="curvedConnector2">
              <a:avLst/>
            </a:prstGeom>
            <a:ln>
              <a:solidFill>
                <a:srgbClr val="007B98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>
              <a:stCxn id="28" idx="2"/>
              <a:endCxn id="34" idx="0"/>
            </p:cNvCxnSpPr>
            <p:nvPr/>
          </p:nvCxnSpPr>
          <p:spPr>
            <a:xfrm rot="10800000" flipV="1">
              <a:off x="6702565" y="2822889"/>
              <a:ext cx="1072975" cy="1052686"/>
            </a:xfrm>
            <a:prstGeom prst="curvedConnector2">
              <a:avLst/>
            </a:prstGeom>
            <a:ln>
              <a:solidFill>
                <a:srgbClr val="007B98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stCxn id="28" idx="2"/>
              <a:endCxn id="32" idx="6"/>
            </p:cNvCxnSpPr>
            <p:nvPr/>
          </p:nvCxnSpPr>
          <p:spPr>
            <a:xfrm rot="10800000">
              <a:off x="5584431" y="2822889"/>
              <a:ext cx="2191109" cy="12700"/>
            </a:xfrm>
            <a:prstGeom prst="curvedConnector3">
              <a:avLst/>
            </a:prstGeom>
            <a:ln>
              <a:solidFill>
                <a:srgbClr val="007B98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408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Reference Architecture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247685" y="710510"/>
            <a:ext cx="1995590" cy="684560"/>
          </a:xfrm>
          <a:prstGeom prst="roundRect">
            <a:avLst/>
          </a:prstGeom>
          <a:solidFill>
            <a:srgbClr val="B65B32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latin typeface="Arial"/>
                <a:cs typeface="Arial"/>
              </a:rPr>
              <a:t>Your Application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TextShape 33"/>
          <p:cNvSpPr txBox="1"/>
          <p:nvPr/>
        </p:nvSpPr>
        <p:spPr>
          <a:xfrm>
            <a:off x="1803784" y="3701896"/>
            <a:ext cx="1532698" cy="363062"/>
          </a:xfrm>
          <a:prstGeom prst="rect">
            <a:avLst/>
          </a:prstGeom>
        </p:spPr>
        <p:txBody>
          <a:bodyPr wrap="none" lIns="72888" tIns="36444" rIns="72888" bIns="36444"/>
          <a:lstStyle/>
          <a:p>
            <a:r>
              <a:rPr lang="en-US" sz="1600" b="1" dirty="0">
                <a:latin typeface="Arial"/>
                <a:cs typeface="Arial"/>
              </a:rPr>
              <a:t>Data Center 1</a:t>
            </a:r>
          </a:p>
        </p:txBody>
      </p:sp>
      <p:sp>
        <p:nvSpPr>
          <p:cNvPr id="16" name="CustomShape 3"/>
          <p:cNvSpPr/>
          <p:nvPr/>
        </p:nvSpPr>
        <p:spPr>
          <a:xfrm>
            <a:off x="1118807" y="1933794"/>
            <a:ext cx="2820096" cy="2820392"/>
          </a:xfrm>
          <a:prstGeom prst="ellipse">
            <a:avLst/>
          </a:prstGeom>
          <a:noFill/>
          <a:ln w="127000" cap="flat" cmpd="sng" algn="ctr">
            <a:solidFill>
              <a:srgbClr val="206378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>
              <a:rot lat="0" lon="0" rev="0"/>
            </a:lightRig>
          </a:scene3d>
          <a:sp3d prstMaterial="matte"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CustomShape 4"/>
          <p:cNvSpPr/>
          <p:nvPr/>
        </p:nvSpPr>
        <p:spPr>
          <a:xfrm>
            <a:off x="2270100" y="1657213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lt1"/>
                </a:solidFill>
                <a:latin typeface="Arial"/>
                <a:cs typeface="Arial"/>
              </a:rPr>
              <a:t>80</a:t>
            </a:r>
            <a:endParaRPr sz="1200" b="1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18" name="CustomShape 4"/>
          <p:cNvSpPr/>
          <p:nvPr/>
        </p:nvSpPr>
        <p:spPr>
          <a:xfrm>
            <a:off x="3305522" y="2107247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10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19" name="CustomShape 4"/>
          <p:cNvSpPr/>
          <p:nvPr/>
        </p:nvSpPr>
        <p:spPr>
          <a:xfrm>
            <a:off x="3305523" y="4051794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30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20" name="CustomShape 4"/>
          <p:cNvSpPr/>
          <p:nvPr/>
        </p:nvSpPr>
        <p:spPr>
          <a:xfrm>
            <a:off x="1215639" y="4055377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50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21" name="CustomShape 4"/>
          <p:cNvSpPr/>
          <p:nvPr/>
        </p:nvSpPr>
        <p:spPr>
          <a:xfrm>
            <a:off x="1229137" y="2104492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70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22" name="CustomShape 4"/>
          <p:cNvSpPr/>
          <p:nvPr/>
        </p:nvSpPr>
        <p:spPr>
          <a:xfrm>
            <a:off x="845771" y="3100190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60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23" name="CustomShape 4"/>
          <p:cNvSpPr/>
          <p:nvPr/>
        </p:nvSpPr>
        <p:spPr>
          <a:xfrm>
            <a:off x="2268136" y="4492735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40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24" name="CustomShape 4"/>
          <p:cNvSpPr/>
          <p:nvPr/>
        </p:nvSpPr>
        <p:spPr>
          <a:xfrm>
            <a:off x="3660738" y="3097434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20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351961" y="1077594"/>
            <a:ext cx="1145317" cy="228186"/>
          </a:xfrm>
          <a:prstGeom prst="roundRect">
            <a:avLst/>
          </a:prstGeom>
          <a:solidFill>
            <a:srgbClr val="B65B32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CQL driver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26" name="TextShape 33"/>
          <p:cNvSpPr txBox="1"/>
          <p:nvPr/>
        </p:nvSpPr>
        <p:spPr>
          <a:xfrm>
            <a:off x="6119099" y="3615626"/>
            <a:ext cx="1532698" cy="363062"/>
          </a:xfrm>
          <a:prstGeom prst="rect">
            <a:avLst/>
          </a:prstGeom>
        </p:spPr>
        <p:txBody>
          <a:bodyPr wrap="none" lIns="72888" tIns="36444" rIns="72888" bIns="36444"/>
          <a:lstStyle/>
          <a:p>
            <a:r>
              <a:rPr lang="en-US" sz="1600" b="1" dirty="0">
                <a:latin typeface="Arial"/>
                <a:cs typeface="Arial"/>
              </a:rPr>
              <a:t>Data Center </a:t>
            </a:r>
            <a:r>
              <a:rPr lang="en-US" sz="1600" b="1" dirty="0" smtClean="0">
                <a:latin typeface="Arial"/>
                <a:cs typeface="Arial"/>
              </a:rPr>
              <a:t>2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28" name="CustomShape 3"/>
          <p:cNvSpPr/>
          <p:nvPr/>
        </p:nvSpPr>
        <p:spPr>
          <a:xfrm>
            <a:off x="5398599" y="1927457"/>
            <a:ext cx="2820096" cy="2820392"/>
          </a:xfrm>
          <a:prstGeom prst="ellipse">
            <a:avLst/>
          </a:prstGeom>
          <a:noFill/>
          <a:ln w="127000" cap="flat" cmpd="sng" algn="ctr">
            <a:solidFill>
              <a:srgbClr val="206378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>
              <a:rot lat="0" lon="0" rev="0"/>
            </a:lightRig>
          </a:scene3d>
          <a:sp3d prstMaterial="matte"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CustomShape 4"/>
          <p:cNvSpPr/>
          <p:nvPr/>
        </p:nvSpPr>
        <p:spPr>
          <a:xfrm>
            <a:off x="6549892" y="1650876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31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30" name="CustomShape 4"/>
          <p:cNvSpPr/>
          <p:nvPr/>
        </p:nvSpPr>
        <p:spPr>
          <a:xfrm>
            <a:off x="7585314" y="2100910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21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31" name="CustomShape 4"/>
          <p:cNvSpPr/>
          <p:nvPr/>
        </p:nvSpPr>
        <p:spPr>
          <a:xfrm>
            <a:off x="7585315" y="4045457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81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32" name="CustomShape 4"/>
          <p:cNvSpPr/>
          <p:nvPr/>
        </p:nvSpPr>
        <p:spPr>
          <a:xfrm>
            <a:off x="5495431" y="4049040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61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33" name="CustomShape 4"/>
          <p:cNvSpPr/>
          <p:nvPr/>
        </p:nvSpPr>
        <p:spPr>
          <a:xfrm>
            <a:off x="5508929" y="2098155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41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34" name="CustomShape 4"/>
          <p:cNvSpPr/>
          <p:nvPr/>
        </p:nvSpPr>
        <p:spPr>
          <a:xfrm>
            <a:off x="5125563" y="3093853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51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35" name="CustomShape 4"/>
          <p:cNvSpPr/>
          <p:nvPr/>
        </p:nvSpPr>
        <p:spPr>
          <a:xfrm>
            <a:off x="6547928" y="4486398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71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36" name="CustomShape 4"/>
          <p:cNvSpPr/>
          <p:nvPr/>
        </p:nvSpPr>
        <p:spPr>
          <a:xfrm>
            <a:off x="7940530" y="3091097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1</a:t>
            </a:r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1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27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155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Write/Read Path</a:t>
            </a:r>
            <a:endParaRPr lang="en-US" dirty="0"/>
          </a:p>
        </p:txBody>
      </p:sp>
      <p:sp>
        <p:nvSpPr>
          <p:cNvPr id="6" name="Flowchart: Connector 13"/>
          <p:cNvSpPr>
            <a:spLocks noChangeAspect="1"/>
          </p:cNvSpPr>
          <p:nvPr/>
        </p:nvSpPr>
        <p:spPr>
          <a:xfrm>
            <a:off x="2886294" y="288573"/>
            <a:ext cx="4813450" cy="4813450"/>
          </a:xfrm>
          <a:prstGeom prst="flowChartConnector">
            <a:avLst/>
          </a:prstGeom>
          <a:noFill/>
          <a:ln w="127000" cap="flat" cmpd="sng" algn="ctr">
            <a:solidFill>
              <a:srgbClr val="B65B3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cxnSp>
        <p:nvCxnSpPr>
          <p:cNvPr id="7" name="Straight Connector 6"/>
          <p:cNvCxnSpPr>
            <a:stCxn id="6" idx="2"/>
            <a:endCxn id="6" idx="6"/>
          </p:cNvCxnSpPr>
          <p:nvPr/>
        </p:nvCxnSpPr>
        <p:spPr>
          <a:xfrm>
            <a:off x="2886294" y="2695298"/>
            <a:ext cx="4813450" cy="0"/>
          </a:xfrm>
          <a:prstGeom prst="line">
            <a:avLst/>
          </a:prstGeom>
          <a:ln w="88900">
            <a:solidFill>
              <a:srgbClr val="B65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4"/>
          <p:cNvSpPr txBox="1">
            <a:spLocks/>
          </p:cNvSpPr>
          <p:nvPr/>
        </p:nvSpPr>
        <p:spPr>
          <a:xfrm>
            <a:off x="2924742" y="2228293"/>
            <a:ext cx="1289468" cy="2850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228600" indent="-228600" algn="l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366BC2"/>
              </a:buClr>
              <a:buSzPct val="76000"/>
              <a:buFont typeface="Arial"/>
              <a:buChar char="•"/>
              <a:defRPr kumimoji="0" sz="2300" kern="1200">
                <a:solidFill>
                  <a:srgbClr val="7F7F7F"/>
                </a:solidFill>
                <a:latin typeface="Helvetica"/>
                <a:ea typeface="+mn-ea"/>
                <a:cs typeface="Helvetica"/>
              </a:defRPr>
            </a:lvl2pPr>
            <a:lvl3pPr marL="45720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/>
              <a:buChar char="•"/>
              <a:defRPr kumimoji="0" sz="2000" kern="1200">
                <a:solidFill>
                  <a:srgbClr val="7F7F7F"/>
                </a:solidFill>
                <a:latin typeface="Helvetica"/>
                <a:ea typeface="+mn-ea"/>
                <a:cs typeface="Helvetica"/>
              </a:defRPr>
            </a:lvl3pPr>
            <a:lvl4pPr marL="68580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Courier New"/>
              <a:buChar char="o"/>
              <a:defRPr kumimoji="0" sz="1800" kern="1200">
                <a:solidFill>
                  <a:srgbClr val="7F7F7F"/>
                </a:solidFill>
                <a:latin typeface="Helvetica"/>
                <a:ea typeface="+mn-ea"/>
                <a:cs typeface="Helvetica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rgbClr val="7F7F7F"/>
                </a:solidFill>
                <a:latin typeface="Helvetica"/>
                <a:ea typeface="+mn-ea"/>
                <a:cs typeface="Helvetica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2905513" y="2657531"/>
            <a:ext cx="1623555" cy="2983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228600" indent="-228600" algn="l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366BC2"/>
              </a:buClr>
              <a:buSzPct val="76000"/>
              <a:buFont typeface="Arial"/>
              <a:buChar char="•"/>
              <a:defRPr kumimoji="0" sz="2300" kern="1200">
                <a:solidFill>
                  <a:srgbClr val="7F7F7F"/>
                </a:solidFill>
                <a:latin typeface="Helvetica"/>
                <a:ea typeface="+mn-ea"/>
                <a:cs typeface="Helvetica"/>
              </a:defRPr>
            </a:lvl2pPr>
            <a:lvl3pPr marL="45720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/>
              <a:buChar char="•"/>
              <a:defRPr kumimoji="0" sz="2000" kern="1200">
                <a:solidFill>
                  <a:srgbClr val="7F7F7F"/>
                </a:solidFill>
                <a:latin typeface="Helvetica"/>
                <a:ea typeface="+mn-ea"/>
                <a:cs typeface="Helvetica"/>
              </a:defRPr>
            </a:lvl3pPr>
            <a:lvl4pPr marL="68580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Courier New"/>
              <a:buChar char="o"/>
              <a:defRPr kumimoji="0" sz="1800" kern="1200">
                <a:solidFill>
                  <a:srgbClr val="7F7F7F"/>
                </a:solidFill>
                <a:latin typeface="Helvetica"/>
                <a:ea typeface="+mn-ea"/>
                <a:cs typeface="Helvetica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rgbClr val="7F7F7F"/>
                </a:solidFill>
                <a:latin typeface="Helvetica"/>
                <a:ea typeface="+mn-ea"/>
                <a:cs typeface="Helvetica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/>
              <a:t>storage</a:t>
            </a:r>
            <a:endParaRPr lang="en-US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945640" y="1187696"/>
            <a:ext cx="1549784" cy="414173"/>
          </a:xfrm>
          <a:prstGeom prst="roundRect">
            <a:avLst/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err="1" smtClean="0"/>
              <a:t>memtable</a:t>
            </a:r>
            <a:r>
              <a:rPr lang="en-US" sz="1600" b="1" dirty="0" smtClean="0"/>
              <a:t> A</a:t>
            </a:r>
            <a:endParaRPr lang="en-US" sz="16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572120" y="1180182"/>
            <a:ext cx="1443791" cy="4141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err="1" smtClean="0"/>
              <a:t>memtable</a:t>
            </a:r>
            <a:r>
              <a:rPr lang="en-US" sz="1600" b="1" dirty="0" smtClean="0"/>
              <a:t> B</a:t>
            </a:r>
            <a:endParaRPr lang="en-US" sz="16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940612" y="2247020"/>
            <a:ext cx="1549784" cy="279081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OS cache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38142" y="3061204"/>
            <a:ext cx="1504407" cy="414173"/>
          </a:xfrm>
          <a:prstGeom prst="roundRect">
            <a:avLst/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err="1" smtClean="0"/>
              <a:t>sstable</a:t>
            </a:r>
            <a:r>
              <a:rPr lang="en-US" sz="1600" b="1" dirty="0" smtClean="0"/>
              <a:t> A L1</a:t>
            </a:r>
            <a:endParaRPr lang="en-US" sz="16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6202333" y="3075538"/>
            <a:ext cx="1228632" cy="4141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err="1" smtClean="0"/>
              <a:t>sstable</a:t>
            </a:r>
            <a:r>
              <a:rPr lang="en-US" sz="1600" b="1" dirty="0" smtClean="0"/>
              <a:t> B</a:t>
            </a:r>
            <a:endParaRPr lang="en-US" sz="1600" b="1" dirty="0"/>
          </a:p>
        </p:txBody>
      </p:sp>
      <p:sp>
        <p:nvSpPr>
          <p:cNvPr id="19" name="Parallelogram 18"/>
          <p:cNvSpPr/>
          <p:nvPr/>
        </p:nvSpPr>
        <p:spPr>
          <a:xfrm>
            <a:off x="3226844" y="3076397"/>
            <a:ext cx="1240249" cy="627189"/>
          </a:xfrm>
          <a:prstGeom prst="parallelogram">
            <a:avLst>
              <a:gd name="adj" fmla="val 9615"/>
            </a:avLst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/>
              <a:t>commit log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946078" y="843743"/>
            <a:ext cx="1549784" cy="33382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row cache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946078" y="1918404"/>
            <a:ext cx="1549784" cy="32007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key cache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946078" y="1607552"/>
            <a:ext cx="1549784" cy="303932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bloom filter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AutoShape 5"/>
          <p:cNvSpPr>
            <a:spLocks/>
          </p:cNvSpPr>
          <p:nvPr/>
        </p:nvSpPr>
        <p:spPr bwMode="auto">
          <a:xfrm>
            <a:off x="179130" y="2134657"/>
            <a:ext cx="2476260" cy="73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098" tIns="38098" rIns="38098" bIns="38098"/>
          <a:lstStyle/>
          <a:p>
            <a:pPr>
              <a:buClrTx/>
              <a:buFontTx/>
              <a:buNone/>
            </a:pPr>
            <a:r>
              <a:rPr lang="en-US" sz="1050" dirty="0">
                <a:latin typeface="Arial"/>
                <a:cs typeface="Arial"/>
                <a:sym typeface="Courier" charset="0"/>
              </a:rPr>
              <a:t>SELECT * FROM </a:t>
            </a:r>
            <a:r>
              <a:rPr lang="en-US" sz="1050" dirty="0" err="1">
                <a:latin typeface="Arial"/>
                <a:cs typeface="Arial"/>
                <a:sym typeface="Courier" charset="0"/>
              </a:rPr>
              <a:t>email_users</a:t>
            </a:r>
            <a:endParaRPr lang="en-US" sz="1050" dirty="0">
              <a:latin typeface="Arial"/>
              <a:cs typeface="Arial"/>
              <a:sym typeface="Courier" charset="0"/>
            </a:endParaRPr>
          </a:p>
          <a:p>
            <a:pPr>
              <a:buClrTx/>
              <a:buFontTx/>
              <a:buNone/>
            </a:pPr>
            <a:r>
              <a:rPr lang="en-US" sz="1050" dirty="0">
                <a:latin typeface="Arial"/>
                <a:cs typeface="Arial"/>
                <a:sym typeface="Courier" charset="0"/>
              </a:rPr>
              <a:t>WHERE domain= '@</a:t>
            </a:r>
            <a:r>
              <a:rPr lang="en-US" sz="1050" dirty="0" err="1">
                <a:latin typeface="Arial"/>
                <a:cs typeface="Arial"/>
                <a:sym typeface="Courier" charset="0"/>
              </a:rPr>
              <a:t>datastax.com</a:t>
            </a:r>
            <a:r>
              <a:rPr lang="en-US" sz="1050" dirty="0">
                <a:latin typeface="Arial"/>
                <a:cs typeface="Arial"/>
                <a:sym typeface="Courier" charset="0"/>
              </a:rPr>
              <a:t>’</a:t>
            </a:r>
          </a:p>
          <a:p>
            <a:pPr>
              <a:buClrTx/>
              <a:buFontTx/>
              <a:buNone/>
            </a:pPr>
            <a:r>
              <a:rPr lang="en-US" sz="1050" dirty="0">
                <a:latin typeface="Arial"/>
                <a:cs typeface="Arial"/>
                <a:sym typeface="Courier" charset="0"/>
              </a:rPr>
              <a:t>AND user = ’</a:t>
            </a:r>
            <a:r>
              <a:rPr lang="en-US" sz="1050" dirty="0" err="1">
                <a:latin typeface="Arial"/>
                <a:cs typeface="Arial"/>
                <a:sym typeface="Courier" charset="0"/>
              </a:rPr>
              <a:t>rreffner@datastax.com</a:t>
            </a:r>
            <a:r>
              <a:rPr lang="en-US" sz="1050" dirty="0">
                <a:latin typeface="Arial"/>
                <a:cs typeface="Arial"/>
                <a:sym typeface="Courier" charset="0"/>
              </a:rPr>
              <a:t>’;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0" name="AutoShape 5"/>
          <p:cNvSpPr>
            <a:spLocks/>
          </p:cNvSpPr>
          <p:nvPr/>
        </p:nvSpPr>
        <p:spPr bwMode="auto">
          <a:xfrm>
            <a:off x="175941" y="1041226"/>
            <a:ext cx="3612850" cy="38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098" tIns="38098" rIns="38098" bIns="38098"/>
          <a:lstStyle/>
          <a:p>
            <a:pPr>
              <a:buClrTx/>
              <a:buFontTx/>
              <a:buNone/>
            </a:pPr>
            <a:r>
              <a:rPr lang="en-US" sz="1100" dirty="0">
                <a:latin typeface="Arial"/>
                <a:cs typeface="Arial"/>
                <a:sym typeface="Courier" charset="0"/>
              </a:rPr>
              <a:t>INSERT INTO </a:t>
            </a:r>
            <a:r>
              <a:rPr lang="en-US" sz="1100" dirty="0" err="1">
                <a:latin typeface="Arial"/>
                <a:cs typeface="Arial"/>
                <a:sym typeface="Courier" charset="0"/>
              </a:rPr>
              <a:t>email_users</a:t>
            </a:r>
            <a:r>
              <a:rPr lang="en-US" sz="1100" dirty="0">
                <a:latin typeface="Arial"/>
                <a:cs typeface="Arial"/>
                <a:sym typeface="Courier" charset="0"/>
              </a:rPr>
              <a:t> </a:t>
            </a:r>
            <a:endParaRPr lang="en-US" sz="1100" dirty="0" smtClean="0">
              <a:latin typeface="Arial"/>
              <a:cs typeface="Arial"/>
              <a:sym typeface="Courier" charset="0"/>
            </a:endParaRPr>
          </a:p>
          <a:p>
            <a:pPr>
              <a:buClrTx/>
              <a:buFontTx/>
              <a:buNone/>
            </a:pPr>
            <a:r>
              <a:rPr lang="en-US" sz="1100" dirty="0" smtClean="0">
                <a:latin typeface="Arial"/>
                <a:cs typeface="Arial"/>
                <a:sym typeface="Courier" charset="0"/>
              </a:rPr>
              <a:t>(</a:t>
            </a:r>
            <a:r>
              <a:rPr lang="en-US" sz="1100" dirty="0">
                <a:latin typeface="Arial"/>
                <a:cs typeface="Arial"/>
                <a:sym typeface="Courier" charset="0"/>
              </a:rPr>
              <a:t>domain, user, username) </a:t>
            </a:r>
          </a:p>
          <a:p>
            <a:pPr>
              <a:buClrTx/>
              <a:buFontTx/>
              <a:buNone/>
            </a:pPr>
            <a:r>
              <a:rPr lang="en-US" sz="1100" dirty="0">
                <a:latin typeface="Arial"/>
                <a:cs typeface="Arial"/>
                <a:sym typeface="Courier" charset="0"/>
              </a:rPr>
              <a:t>VALUES ('@datastax.com',’</a:t>
            </a:r>
            <a:r>
              <a:rPr lang="en-US" sz="1100" dirty="0" err="1">
                <a:latin typeface="Arial"/>
                <a:cs typeface="Arial"/>
                <a:sym typeface="Courier" charset="0"/>
              </a:rPr>
              <a:t>rreffner</a:t>
            </a:r>
            <a:r>
              <a:rPr lang="en-US" sz="1100" dirty="0">
                <a:latin typeface="Arial"/>
                <a:cs typeface="Arial"/>
                <a:sym typeface="Courier" charset="0"/>
              </a:rPr>
              <a:t>', ’</a:t>
            </a:r>
            <a:r>
              <a:rPr lang="en-US" sz="1100" dirty="0" err="1">
                <a:latin typeface="Arial"/>
                <a:cs typeface="Arial"/>
                <a:sym typeface="Courier" charset="0"/>
              </a:rPr>
              <a:t>rreffner@datastax.com</a:t>
            </a:r>
            <a:r>
              <a:rPr lang="en-US" sz="1100" dirty="0">
                <a:latin typeface="Arial"/>
                <a:cs typeface="Arial"/>
                <a:sym typeface="Courier" charset="0"/>
              </a:rPr>
              <a:t>');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539567" y="3524454"/>
            <a:ext cx="1504407" cy="414173"/>
          </a:xfrm>
          <a:prstGeom prst="roundRect">
            <a:avLst/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err="1" smtClean="0"/>
              <a:t>sstable</a:t>
            </a:r>
            <a:r>
              <a:rPr lang="en-US" sz="1600" b="1" dirty="0" smtClean="0"/>
              <a:t> A L2</a:t>
            </a:r>
            <a:endParaRPr lang="en-US" sz="16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4532110" y="3987703"/>
            <a:ext cx="1504407" cy="414173"/>
          </a:xfrm>
          <a:prstGeom prst="roundRect">
            <a:avLst/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err="1" smtClean="0"/>
              <a:t>sstable</a:t>
            </a:r>
            <a:r>
              <a:rPr lang="en-US" sz="1600" b="1" dirty="0" smtClean="0"/>
              <a:t> A L3</a:t>
            </a:r>
            <a:endParaRPr lang="en-US" sz="1600" b="1" dirty="0"/>
          </a:p>
        </p:txBody>
      </p:sp>
      <p:sp>
        <p:nvSpPr>
          <p:cNvPr id="23" name="AutoShape 5"/>
          <p:cNvSpPr>
            <a:spLocks/>
          </p:cNvSpPr>
          <p:nvPr/>
        </p:nvSpPr>
        <p:spPr bwMode="auto">
          <a:xfrm>
            <a:off x="944312" y="3841319"/>
            <a:ext cx="1711078" cy="73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098" tIns="38098" rIns="38098" bIns="38098"/>
          <a:lstStyle/>
          <a:p>
            <a:pPr>
              <a:buClrTx/>
              <a:buFontTx/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Compaction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24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408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Replication Factor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Consistency Level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CL(write) + CL(read)  &gt;  Replication Factor</a:t>
            </a:r>
            <a:endParaRPr lang="en-US" dirty="0"/>
          </a:p>
        </p:txBody>
      </p:sp>
      <p:sp>
        <p:nvSpPr>
          <p:cNvPr id="4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104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1666114"/>
          </a:xfrm>
        </p:spPr>
        <p:txBody>
          <a:bodyPr/>
          <a:lstStyle/>
          <a:p>
            <a:pPr lvl="0"/>
            <a:r>
              <a:rPr lang="en-US" smtClean="0"/>
              <a:t>Lab 2 - CQL</a:t>
            </a:r>
            <a:br>
              <a:rPr lang="en-US" smtClean="0"/>
            </a:br>
            <a:r>
              <a:rPr lang="en-US" smtClean="0"/>
              <a:t>Lab 3 - Primary Keys</a:t>
            </a:r>
            <a:br>
              <a:rPr lang="en-US" smtClean="0"/>
            </a:br>
            <a:r>
              <a:rPr lang="en-US" smtClean="0"/>
              <a:t>Lab 4 - Consistency</a:t>
            </a:r>
            <a:endParaRPr lang="en-US" dirty="0"/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468312" y="4187376"/>
            <a:ext cx="8229600" cy="576300"/>
          </a:xfrm>
        </p:spPr>
        <p:txBody>
          <a:bodyPr/>
          <a:lstStyle/>
          <a:p>
            <a:pPr lvl="0"/>
            <a:r>
              <a:rPr lang="en-US" smtClean="0">
                <a:hlinkClick r:id="rId3"/>
              </a:rPr>
              <a:t>https://github.com/DSPN/DataStaxDay</a:t>
            </a:r>
            <a:endParaRPr lang="en-US" dirty="0" smtClean="0">
              <a:hlinkClick r:id="rId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Hands On Cassandra Data Model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85800" y="1104135"/>
            <a:ext cx="7848600" cy="3389921"/>
            <a:chOff x="838200" y="350625"/>
            <a:chExt cx="7543800" cy="5821575"/>
          </a:xfrm>
        </p:grpSpPr>
        <p:sp>
          <p:nvSpPr>
            <p:cNvPr id="8" name="Rounded Rectangle 7"/>
            <p:cNvSpPr/>
            <p:nvPr/>
          </p:nvSpPr>
          <p:spPr>
            <a:xfrm>
              <a:off x="838200" y="533400"/>
              <a:ext cx="7543800" cy="5638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 Neue"/>
                <a:cs typeface="Helvetica Neue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17829" y="350625"/>
              <a:ext cx="1638301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latin typeface="Helvetica Neue"/>
                  <a:cs typeface="Helvetica Neue"/>
                </a:rPr>
                <a:t>Keyspace</a:t>
              </a:r>
              <a:endParaRPr lang="en-US" sz="16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20034" y="1379329"/>
            <a:ext cx="6580139" cy="2759468"/>
            <a:chOff x="1447800" y="952499"/>
            <a:chExt cx="6324600" cy="4533901"/>
          </a:xfrm>
        </p:grpSpPr>
        <p:sp>
          <p:nvSpPr>
            <p:cNvPr id="11" name="Rounded Rectangle 10"/>
            <p:cNvSpPr/>
            <p:nvPr/>
          </p:nvSpPr>
          <p:spPr>
            <a:xfrm>
              <a:off x="1447800" y="1143000"/>
              <a:ext cx="6324600" cy="4343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 Neue"/>
                <a:cs typeface="Helvetica Neue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65021" y="952499"/>
              <a:ext cx="2623679" cy="3780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Column Family /Table</a:t>
              </a:r>
              <a:endParaRPr lang="en-US" sz="16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35346" y="1600514"/>
            <a:ext cx="5549515" cy="2191904"/>
            <a:chOff x="1905000" y="1485900"/>
            <a:chExt cx="5334000" cy="3314700"/>
          </a:xfrm>
        </p:grpSpPr>
        <p:sp>
          <p:nvSpPr>
            <p:cNvPr id="14" name="Rounded Rectangle 13"/>
            <p:cNvSpPr/>
            <p:nvPr/>
          </p:nvSpPr>
          <p:spPr>
            <a:xfrm>
              <a:off x="1905000" y="1752600"/>
              <a:ext cx="5334000" cy="3048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67000" y="1485900"/>
              <a:ext cx="7620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Rows</a:t>
              </a:r>
              <a:endParaRPr lang="en-US" sz="16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426394" y="1872667"/>
            <a:ext cx="4331494" cy="1582253"/>
            <a:chOff x="2895600" y="2095500"/>
            <a:chExt cx="3505200" cy="2019300"/>
          </a:xfrm>
        </p:grpSpPr>
        <p:sp>
          <p:nvSpPr>
            <p:cNvPr id="17" name="Rounded Rectangle 16"/>
            <p:cNvSpPr/>
            <p:nvPr/>
          </p:nvSpPr>
          <p:spPr>
            <a:xfrm>
              <a:off x="2895600" y="2362200"/>
              <a:ext cx="3505200" cy="1752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 Neue"/>
                <a:cs typeface="Helvetica Neue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41876" y="2095500"/>
              <a:ext cx="1166084" cy="506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Columns</a:t>
              </a:r>
              <a:endParaRPr lang="en-US" sz="16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23515" y="2174250"/>
            <a:ext cx="3137252" cy="985633"/>
            <a:chOff x="2895600" y="1971870"/>
            <a:chExt cx="3505200" cy="2142930"/>
          </a:xfrm>
        </p:grpSpPr>
        <p:sp>
          <p:nvSpPr>
            <p:cNvPr id="20" name="Rounded Rectangle 19"/>
            <p:cNvSpPr/>
            <p:nvPr/>
          </p:nvSpPr>
          <p:spPr>
            <a:xfrm>
              <a:off x="2895600" y="2362200"/>
              <a:ext cx="3505200" cy="1752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 Neue"/>
                <a:cs typeface="Helvetica Neue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52800" y="1971870"/>
              <a:ext cx="2514336" cy="780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Collections/UDTs</a:t>
              </a:r>
              <a:endParaRPr lang="en-US" sz="16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23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6772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Secret Sauce: PRIMARY KEY</a:t>
            </a:r>
            <a:endParaRPr lang="en-US" dirty="0"/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1457321" y="926568"/>
            <a:ext cx="6757524" cy="35116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098" tIns="38098" rIns="38098" bIns="38098"/>
          <a:lstStyle/>
          <a:p>
            <a:pPr>
              <a:buClrTx/>
              <a:buFontTx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create table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sentiment(</a:t>
            </a:r>
          </a:p>
          <a:p>
            <a:pPr>
              <a:buClrTx/>
              <a:buFontTx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body text,	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/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/ message content</a:t>
            </a:r>
          </a:p>
          <a:p>
            <a:pPr>
              <a:buClrTx/>
              <a:buFontTx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dt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 date,	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/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/ timestamp of message</a:t>
            </a:r>
          </a:p>
          <a:p>
            <a:pPr>
              <a:buClrTx/>
              <a:buFontTx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 text,		// social channel</a:t>
            </a:r>
          </a:p>
          <a:p>
            <a:pPr>
              <a:buClrTx/>
              <a:buFontTx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cu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int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,		// customer referenced</a:t>
            </a:r>
          </a:p>
          <a:p>
            <a:pPr>
              <a:buClrTx/>
              <a:buFontTx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sent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text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,		// sentiment indicator</a:t>
            </a:r>
          </a:p>
          <a:p>
            <a:pPr>
              <a:buClrTx/>
              <a:buFontTx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PRIMARY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KEY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(???????)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)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;</a:t>
            </a:r>
          </a:p>
          <a:p>
            <a:pPr>
              <a:lnSpc>
                <a:spcPct val="120000"/>
              </a:lnSpc>
              <a:buClrTx/>
              <a:buFontTx/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PRIMARY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KEY 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dt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)				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PRIMARY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KEY (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ch,dt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))  		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PRIMARY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KEY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ch,dt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)			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PRIMARY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KEY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ch,cu,dt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)  	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PRIMARY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KEY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((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ch,dt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),cu)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  <a:sym typeface="Courier" charset="0"/>
            </a:endParaRPr>
          </a:p>
        </p:txBody>
      </p:sp>
      <p:sp>
        <p:nvSpPr>
          <p:cNvPr id="4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7782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Clustering Columns</a:t>
            </a:r>
            <a:endParaRPr lang="en-US" dirty="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551458" y="1193050"/>
            <a:ext cx="8411501" cy="94741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098" tIns="38098" rIns="38098" bIns="38098"/>
          <a:lstStyle/>
          <a:p>
            <a:pPr>
              <a:buClrTx/>
              <a:buFontTx/>
              <a:buNone/>
            </a:pPr>
            <a:r>
              <a:rPr lang="en-US" sz="2000" b="1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PRIMARY KEY (</a:t>
            </a:r>
            <a:r>
              <a:rPr lang="en-US" sz="2000" b="1" dirty="0" err="1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dt</a:t>
            </a:r>
            <a:r>
              <a:rPr lang="en-US" sz="2000" b="1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)	                   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// no duplicate primary keys</a:t>
            </a:r>
          </a:p>
          <a:p>
            <a:pPr>
              <a:buClrTx/>
              <a:buFontTx/>
              <a:buNone/>
            </a:pPr>
            <a:endParaRPr lang="en-US" sz="2000" b="1" dirty="0" smtClean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b="1" dirty="0" smtClean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051712" y="2273161"/>
          <a:ext cx="6294975" cy="15544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258995"/>
                <a:gridCol w="743417"/>
                <a:gridCol w="860612"/>
                <a:gridCol w="951999"/>
                <a:gridCol w="2479952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dt</a:t>
                      </a:r>
                      <a:endParaRPr lang="en-US" sz="1400" dirty="0"/>
                    </a:p>
                  </a:txBody>
                  <a:tcPr marT="34290" marB="3429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ch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sent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body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20160101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facebook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positive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“That was sick!”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20160102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twitter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negative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“I’m feeling sick!”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20160102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facebook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negative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“I</a:t>
                      </a:r>
                      <a:r>
                        <a:rPr lang="en-US" sz="1400" baseline="0" dirty="0" smtClean="0"/>
                        <a:t> feel</a:t>
                      </a:r>
                      <a:r>
                        <a:rPr lang="en-US" sz="1400" dirty="0" smtClean="0"/>
                        <a:t> sick, too.”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1092134" y="3009528"/>
            <a:ext cx="6207729" cy="4088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4"/>
          <p:cNvSpPr txBox="1">
            <a:spLocks/>
          </p:cNvSpPr>
          <p:nvPr/>
        </p:nvSpPr>
        <p:spPr>
          <a:xfrm>
            <a:off x="630294" y="4026729"/>
            <a:ext cx="8258386" cy="356377"/>
          </a:xfrm>
          <a:prstGeom prst="rect">
            <a:avLst/>
          </a:prstGeom>
        </p:spPr>
        <p:txBody>
          <a:bodyPr vert="horz" lIns="0" tIns="0" rIns="91435" bIns="0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228588" indent="-228588" algn="l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366BC2"/>
              </a:buClr>
              <a:buSzPct val="76000"/>
              <a:buFont typeface="Arial"/>
              <a:buChar char="•"/>
              <a:defRPr kumimoji="0"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 marL="457177" indent="-228588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/>
              <a:buChar char="•"/>
              <a:defRPr kumimoji="0" sz="20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3pPr>
            <a:lvl4pPr marL="685765" indent="-228588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Courier New"/>
              <a:buChar char="o"/>
              <a:defRPr kumimoji="0"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4pPr>
            <a:lvl5pPr marL="1371530" indent="-228588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5pPr>
            <a:lvl6pPr marL="1645835" indent="-182871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06" indent="-182871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577" indent="-182871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448" indent="-182871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217B99"/>
                </a:solidFill>
              </a:rPr>
              <a:t>SELECT * FROM </a:t>
            </a:r>
            <a:r>
              <a:rPr lang="en-US" sz="2000" dirty="0">
                <a:solidFill>
                  <a:srgbClr val="217B99"/>
                </a:solidFill>
              </a:rPr>
              <a:t>sentiment </a:t>
            </a:r>
            <a:r>
              <a:rPr lang="en-US" sz="2000" dirty="0" smtClean="0">
                <a:solidFill>
                  <a:srgbClr val="217B99"/>
                </a:solidFill>
              </a:rPr>
              <a:t>WHERE </a:t>
            </a:r>
            <a:r>
              <a:rPr lang="en-US" sz="2000" dirty="0" err="1" smtClean="0">
                <a:solidFill>
                  <a:srgbClr val="217B99"/>
                </a:solidFill>
              </a:rPr>
              <a:t>dt</a:t>
            </a:r>
            <a:r>
              <a:rPr lang="en-US" sz="2000" dirty="0" smtClean="0">
                <a:solidFill>
                  <a:srgbClr val="217B99"/>
                </a:solidFill>
              </a:rPr>
              <a:t> = ‘1/2/2016’;</a:t>
            </a:r>
          </a:p>
        </p:txBody>
      </p:sp>
      <p:sp>
        <p:nvSpPr>
          <p:cNvPr id="7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393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Partition Key</a:t>
            </a:r>
            <a:endParaRPr lang="en-US" dirty="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551458" y="1184168"/>
            <a:ext cx="8411501" cy="11516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098" tIns="38098" rIns="38098" bIns="38098"/>
          <a:lstStyle/>
          <a:p>
            <a:r>
              <a:rPr lang="en-US" sz="2000" b="1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PRIMARY </a:t>
            </a:r>
            <a:r>
              <a:rPr lang="en-US" sz="2000" b="1" dirty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KEY (</a:t>
            </a:r>
            <a:r>
              <a:rPr lang="en-US" sz="2000" b="1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(</a:t>
            </a:r>
            <a:r>
              <a:rPr lang="en-US" sz="2000" b="1" dirty="0" err="1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ch,dt</a:t>
            </a:r>
            <a:r>
              <a:rPr lang="en-US" sz="2000" b="1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))  	                 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// hash(</a:t>
            </a:r>
            <a:r>
              <a:rPr lang="en-US" sz="2000" dirty="0" err="1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ch,dt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) 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cs typeface="Helvetica Neue"/>
                <a:sym typeface="Wingdings"/>
              </a:rPr>
              <a:t> token</a:t>
            </a:r>
            <a:endParaRPr lang="en-US" sz="2000" dirty="0">
              <a:solidFill>
                <a:srgbClr val="7F7F7F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57176" y="2270513"/>
          <a:ext cx="6341986" cy="11277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92903"/>
                <a:gridCol w="1160882"/>
                <a:gridCol w="736412"/>
                <a:gridCol w="932504"/>
                <a:gridCol w="2319285"/>
              </a:tblGrid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ch</a:t>
                      </a:r>
                      <a:endParaRPr lang="en-US" sz="1400" dirty="0"/>
                    </a:p>
                  </a:txBody>
                  <a:tcPr marT="34290" marB="3429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dt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sent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body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facebook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20160101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positive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“That was sick!”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twitter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20160102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negative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“I’m feeling sick!”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facebook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20160102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negative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“I feel sick, too.”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Content Placeholder 14"/>
          <p:cNvSpPr txBox="1">
            <a:spLocks/>
          </p:cNvSpPr>
          <p:nvPr/>
        </p:nvSpPr>
        <p:spPr>
          <a:xfrm>
            <a:off x="630294" y="4088903"/>
            <a:ext cx="8258386" cy="356377"/>
          </a:xfrm>
          <a:prstGeom prst="rect">
            <a:avLst/>
          </a:prstGeom>
        </p:spPr>
        <p:txBody>
          <a:bodyPr vert="horz" lIns="0" tIns="0" rIns="91435" bIns="0">
            <a:normAutofit fontScale="70000" lnSpcReduction="2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228588" indent="-228588" algn="l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366BC2"/>
              </a:buClr>
              <a:buSzPct val="76000"/>
              <a:buFont typeface="Arial"/>
              <a:buChar char="•"/>
              <a:defRPr kumimoji="0"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 marL="457177" indent="-228588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/>
              <a:buChar char="•"/>
              <a:defRPr kumimoji="0" sz="20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3pPr>
            <a:lvl4pPr marL="685765" indent="-228588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Courier New"/>
              <a:buChar char="o"/>
              <a:defRPr kumimoji="0"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4pPr>
            <a:lvl5pPr marL="1371530" indent="-228588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5pPr>
            <a:lvl6pPr marL="1645835" indent="-182871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06" indent="-182871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577" indent="-182871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448" indent="-182871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217B99"/>
                </a:solidFill>
              </a:rPr>
              <a:t>SELECT * FROM </a:t>
            </a:r>
            <a:r>
              <a:rPr lang="en-US" dirty="0">
                <a:solidFill>
                  <a:srgbClr val="217B99"/>
                </a:solidFill>
              </a:rPr>
              <a:t>sentiment WHERE </a:t>
            </a:r>
            <a:r>
              <a:rPr lang="en-US" dirty="0" err="1" smtClean="0">
                <a:solidFill>
                  <a:srgbClr val="217B99"/>
                </a:solidFill>
              </a:rPr>
              <a:t>ch</a:t>
            </a:r>
            <a:r>
              <a:rPr lang="en-US" dirty="0" smtClean="0">
                <a:solidFill>
                  <a:srgbClr val="217B99"/>
                </a:solidFill>
              </a:rPr>
              <a:t> = ’</a:t>
            </a:r>
            <a:r>
              <a:rPr lang="en-US" dirty="0" err="1" smtClean="0">
                <a:solidFill>
                  <a:srgbClr val="217B99"/>
                </a:solidFill>
              </a:rPr>
              <a:t>facebook</a:t>
            </a:r>
            <a:r>
              <a:rPr lang="en-US" dirty="0" smtClean="0">
                <a:solidFill>
                  <a:srgbClr val="217B99"/>
                </a:solidFill>
              </a:rPr>
              <a:t>’ AND </a:t>
            </a:r>
            <a:r>
              <a:rPr lang="en-US" dirty="0" err="1" smtClean="0">
                <a:solidFill>
                  <a:srgbClr val="217B99"/>
                </a:solidFill>
              </a:rPr>
              <a:t>dt</a:t>
            </a:r>
            <a:r>
              <a:rPr lang="en-US" dirty="0">
                <a:solidFill>
                  <a:srgbClr val="217B99"/>
                </a:solidFill>
              </a:rPr>
              <a:t> </a:t>
            </a:r>
            <a:r>
              <a:rPr lang="en-US" dirty="0" smtClean="0">
                <a:solidFill>
                  <a:srgbClr val="217B99"/>
                </a:solidFill>
              </a:rPr>
              <a:t>= ‘1/2/2016’;</a:t>
            </a:r>
          </a:p>
        </p:txBody>
      </p:sp>
      <p:sp>
        <p:nvSpPr>
          <p:cNvPr id="6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929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Columns Create Wide Rows</a:t>
            </a:r>
            <a:endParaRPr lang="en-US" dirty="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551458" y="1024292"/>
            <a:ext cx="8411501" cy="81417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098" tIns="38098" rIns="38098" bIns="38098"/>
          <a:lstStyle/>
          <a:p>
            <a:r>
              <a:rPr lang="en-US" sz="2000" b="1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PRIMARY </a:t>
            </a:r>
            <a:r>
              <a:rPr lang="en-US" sz="2000" b="1" dirty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KEY </a:t>
            </a:r>
            <a:r>
              <a:rPr lang="en-US" sz="2000" b="1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(</a:t>
            </a:r>
            <a:r>
              <a:rPr lang="en-US" sz="2000" b="1" dirty="0" err="1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ch,dt</a:t>
            </a:r>
            <a:r>
              <a:rPr lang="en-US" sz="2000" b="1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)	                         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// default sort and range queries</a:t>
            </a:r>
            <a:endParaRPr lang="en-US" sz="2000" dirty="0">
              <a:solidFill>
                <a:srgbClr val="7F7F7F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 smtClean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 smtClean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 smtClean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 smtClean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 smtClean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 smtClean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 smtClean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 smtClean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43429" y="1994155"/>
          <a:ext cx="8194182" cy="1669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4230"/>
                <a:gridCol w="2504415"/>
                <a:gridCol w="2326796"/>
                <a:gridCol w="2438741"/>
              </a:tblGrid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ch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</a:rPr>
                        <a:t>dt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twitter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20160102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28145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1, negative, “I’m feeling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sick!”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facebook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20160101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20160102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20160103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 positive, “That was sick!”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2, negative, “I feel sick,</a:t>
                      </a:r>
                      <a:r>
                        <a:rPr lang="en-US" sz="1400" baseline="0" dirty="0" smtClean="0"/>
                        <a:t> too.”</a:t>
                      </a: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2,positive, “dude, you’re sick”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14"/>
          <p:cNvSpPr>
            <a:spLocks noGrp="1"/>
          </p:cNvSpPr>
          <p:nvPr>
            <p:ph sz="quarter" idx="1"/>
          </p:nvPr>
        </p:nvSpPr>
        <p:spPr>
          <a:xfrm>
            <a:off x="505963" y="4004054"/>
            <a:ext cx="7931225" cy="498868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>
                <a:solidFill>
                  <a:srgbClr val="217B99"/>
                </a:solidFill>
              </a:rPr>
              <a:t>SELECT * </a:t>
            </a:r>
            <a:r>
              <a:rPr lang="en-US" sz="1900" dirty="0">
                <a:solidFill>
                  <a:srgbClr val="217B99"/>
                </a:solidFill>
              </a:rPr>
              <a:t>FROM</a:t>
            </a:r>
            <a:r>
              <a:rPr lang="en-US" sz="2000" dirty="0">
                <a:solidFill>
                  <a:srgbClr val="217B99"/>
                </a:solidFill>
              </a:rPr>
              <a:t> sentiment WHERE </a:t>
            </a:r>
            <a:r>
              <a:rPr lang="en-US" sz="2000" dirty="0" err="1" smtClean="0">
                <a:solidFill>
                  <a:srgbClr val="217B99"/>
                </a:solidFill>
              </a:rPr>
              <a:t>ch</a:t>
            </a:r>
            <a:r>
              <a:rPr lang="en-US" sz="2000" dirty="0" smtClean="0">
                <a:solidFill>
                  <a:srgbClr val="217B99"/>
                </a:solidFill>
              </a:rPr>
              <a:t> = ’</a:t>
            </a:r>
            <a:r>
              <a:rPr lang="en-US" sz="2000" dirty="0" err="1" smtClean="0">
                <a:solidFill>
                  <a:srgbClr val="217B99"/>
                </a:solidFill>
              </a:rPr>
              <a:t>facebook</a:t>
            </a:r>
            <a:r>
              <a:rPr lang="en-US" sz="2000" dirty="0" smtClean="0">
                <a:solidFill>
                  <a:srgbClr val="217B99"/>
                </a:solidFill>
              </a:rPr>
              <a:t>’ and </a:t>
            </a:r>
            <a:r>
              <a:rPr lang="en-US" sz="2000" dirty="0" err="1" smtClean="0">
                <a:solidFill>
                  <a:srgbClr val="217B99"/>
                </a:solidFill>
              </a:rPr>
              <a:t>dt</a:t>
            </a:r>
            <a:r>
              <a:rPr lang="en-US" sz="2000" dirty="0" smtClean="0">
                <a:solidFill>
                  <a:srgbClr val="217B99"/>
                </a:solidFill>
              </a:rPr>
              <a:t> &gt; ‘1/1/2016’;</a:t>
            </a:r>
          </a:p>
        </p:txBody>
      </p:sp>
      <p:sp>
        <p:nvSpPr>
          <p:cNvPr id="8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6026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Clustering Columns</a:t>
            </a:r>
            <a:endParaRPr lang="en-US" dirty="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551458" y="1033174"/>
            <a:ext cx="8411501" cy="87635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098" tIns="38098" rIns="38098" bIns="38098"/>
          <a:lstStyle/>
          <a:p>
            <a:r>
              <a:rPr lang="en-US" sz="2000" b="1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PRIMARY </a:t>
            </a:r>
            <a:r>
              <a:rPr lang="en-US" sz="2000" b="1" dirty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KEY </a:t>
            </a:r>
            <a:r>
              <a:rPr lang="en-US" sz="2000" b="1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(</a:t>
            </a:r>
            <a:r>
              <a:rPr lang="en-US" sz="2000" b="1" dirty="0" err="1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ch,cu,dt</a:t>
            </a:r>
            <a:r>
              <a:rPr lang="en-US" sz="2000" b="1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)  	                      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// nested clustering</a:t>
            </a:r>
            <a:endParaRPr lang="en-US" sz="2000" dirty="0">
              <a:solidFill>
                <a:srgbClr val="7F7F7F"/>
              </a:solidFill>
              <a:latin typeface="Helvetica Neue"/>
              <a:cs typeface="Helvetica Neue"/>
              <a:sym typeface="Courier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48374" y="1985273"/>
          <a:ext cx="7906247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069"/>
                <a:gridCol w="2309035"/>
                <a:gridCol w="2255750"/>
                <a:gridCol w="2282393"/>
              </a:tblGrid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ch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</a:rPr>
                        <a:t>cu,dt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twitter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1,20160102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negative, “I’m feeling sick!”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facebook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20160101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20160102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20160103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positive, “That was sick!”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negative, “I feel sick,</a:t>
                      </a:r>
                      <a:r>
                        <a:rPr lang="en-US" sz="1400" baseline="0" dirty="0" smtClean="0"/>
                        <a:t> too.”</a:t>
                      </a: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positive, “dude, you’re sick”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Content Placeholder 14"/>
          <p:cNvSpPr>
            <a:spLocks noGrp="1"/>
          </p:cNvSpPr>
          <p:nvPr>
            <p:ph sz="quarter" idx="1"/>
          </p:nvPr>
        </p:nvSpPr>
        <p:spPr>
          <a:xfrm>
            <a:off x="683580" y="3967143"/>
            <a:ext cx="7353637" cy="92659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217B99"/>
                </a:solidFill>
              </a:rPr>
              <a:t>SELECT * FROM </a:t>
            </a:r>
            <a:r>
              <a:rPr lang="en-US" sz="2000" dirty="0" smtClean="0">
                <a:solidFill>
                  <a:srgbClr val="217B99"/>
                </a:solidFill>
              </a:rPr>
              <a:t>sentiment </a:t>
            </a:r>
            <a:r>
              <a:rPr lang="en-US" sz="2000" dirty="0">
                <a:solidFill>
                  <a:srgbClr val="217B99"/>
                </a:solidFill>
              </a:rPr>
              <a:t>WHERE </a:t>
            </a:r>
            <a:r>
              <a:rPr lang="en-US" sz="2000" dirty="0" err="1">
                <a:solidFill>
                  <a:srgbClr val="217B99"/>
                </a:solidFill>
              </a:rPr>
              <a:t>ch</a:t>
            </a:r>
            <a:r>
              <a:rPr lang="en-US" sz="2000" dirty="0">
                <a:solidFill>
                  <a:srgbClr val="217B99"/>
                </a:solidFill>
              </a:rPr>
              <a:t> = </a:t>
            </a:r>
            <a:r>
              <a:rPr lang="en-US" sz="2000" dirty="0" smtClean="0">
                <a:solidFill>
                  <a:srgbClr val="217B99"/>
                </a:solidFill>
              </a:rPr>
              <a:t>’</a:t>
            </a:r>
            <a:r>
              <a:rPr lang="en-US" sz="2000" dirty="0" err="1" smtClean="0">
                <a:solidFill>
                  <a:srgbClr val="217B99"/>
                </a:solidFill>
              </a:rPr>
              <a:t>facebook</a:t>
            </a:r>
            <a:r>
              <a:rPr lang="en-US" sz="2000" dirty="0" smtClean="0">
                <a:solidFill>
                  <a:srgbClr val="217B99"/>
                </a:solidFill>
              </a:rPr>
              <a:t>’ AND </a:t>
            </a:r>
          </a:p>
          <a:p>
            <a:r>
              <a:rPr lang="en-US" sz="2000" dirty="0" smtClean="0">
                <a:solidFill>
                  <a:srgbClr val="217B99"/>
                </a:solidFill>
              </a:rPr>
              <a:t>cu = 2 AND </a:t>
            </a:r>
            <a:r>
              <a:rPr lang="en-US" sz="2000" dirty="0" err="1" smtClean="0">
                <a:solidFill>
                  <a:srgbClr val="217B99"/>
                </a:solidFill>
              </a:rPr>
              <a:t>dt</a:t>
            </a:r>
            <a:r>
              <a:rPr lang="en-US" sz="2000" dirty="0" smtClean="0">
                <a:solidFill>
                  <a:srgbClr val="217B99"/>
                </a:solidFill>
              </a:rPr>
              <a:t> &gt;= 1/2/16 AND </a:t>
            </a:r>
            <a:r>
              <a:rPr lang="en-US" sz="2000" dirty="0" err="1" smtClean="0">
                <a:solidFill>
                  <a:srgbClr val="217B99"/>
                </a:solidFill>
              </a:rPr>
              <a:t>dt</a:t>
            </a:r>
            <a:r>
              <a:rPr lang="en-US" sz="2000" dirty="0" smtClean="0">
                <a:solidFill>
                  <a:srgbClr val="217B99"/>
                </a:solidFill>
              </a:rPr>
              <a:t> &lt;= 1/3/16;</a:t>
            </a:r>
            <a:endParaRPr lang="en-US" sz="2000" dirty="0"/>
          </a:p>
        </p:txBody>
      </p:sp>
      <p:sp>
        <p:nvSpPr>
          <p:cNvPr id="6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2480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C* Data Modeling: Same But Different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8" y="1503385"/>
            <a:ext cx="2892157" cy="298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893730" y="1359695"/>
            <a:ext cx="3818436" cy="3172664"/>
          </a:xfrm>
        </p:spPr>
        <p:txBody>
          <a:bodyPr wrap="square">
            <a:spAutoFit/>
          </a:bodyPr>
          <a:lstStyle/>
          <a:p>
            <a:pPr marL="0" lvl="1" indent="0" defTabSz="457177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None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Why a query driven methodology?</a:t>
            </a:r>
          </a:p>
          <a:p>
            <a:pPr marL="457177" lvl="1" defTabSz="457177">
              <a:lnSpc>
                <a:spcPct val="20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No foreign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keys, no joins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  <a:sym typeface="Wingdings"/>
            </a:endParaRPr>
          </a:p>
          <a:p>
            <a:pPr marL="457177" lvl="1" defTabSz="457177">
              <a:lnSpc>
                <a:spcPct val="200000"/>
              </a:lnSpc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Denormalization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 is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encouraged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  <a:sym typeface="Wingdings"/>
            </a:endParaRPr>
          </a:p>
          <a:p>
            <a:pPr marL="457177" lvl="1" defTabSz="457177">
              <a:lnSpc>
                <a:spcPct val="200000"/>
              </a:lnSpc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Minimizes </a:t>
            </a:r>
            <a:r>
              <a:rPr lang="en-US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aggregate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I/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O</a:t>
            </a:r>
          </a:p>
          <a:p>
            <a:pPr marL="457177" lvl="1" defTabSz="457177">
              <a:lnSpc>
                <a:spcPct val="200000"/>
              </a:lnSpc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Think: materialized views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  <a:sym typeface="Wingding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953799" y="1305581"/>
            <a:ext cx="310831" cy="177630"/>
          </a:xfrm>
          <a:prstGeom prst="straightConnector1">
            <a:avLst/>
          </a:prstGeom>
          <a:ln w="28575" cmpd="sng">
            <a:solidFill>
              <a:srgbClr val="B65B3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4"/>
          <p:cNvSpPr txBox="1">
            <a:spLocks/>
          </p:cNvSpPr>
          <p:nvPr/>
        </p:nvSpPr>
        <p:spPr>
          <a:xfrm>
            <a:off x="2357788" y="1194925"/>
            <a:ext cx="2286925" cy="222139"/>
          </a:xfrm>
          <a:prstGeom prst="rect">
            <a:avLst/>
          </a:prstGeom>
        </p:spPr>
        <p:txBody>
          <a:bodyPr vert="horz" lIns="0" tIns="0" rIns="91435" bIns="0">
            <a:normAutofit fontScale="92500" lnSpcReduction="2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228588" indent="-228588" algn="l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366BC2"/>
              </a:buClr>
              <a:buSzPct val="76000"/>
              <a:buFont typeface="Arial"/>
              <a:buChar char="•"/>
              <a:defRPr kumimoji="0"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 marL="457177" indent="-228588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/>
              <a:buChar char="•"/>
              <a:defRPr kumimoji="0" sz="20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3pPr>
            <a:lvl4pPr marL="685765" indent="-228588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Courier New"/>
              <a:buChar char="o"/>
              <a:defRPr kumimoji="0"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4pPr>
            <a:lvl5pPr marL="1371530" indent="-228588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5pPr>
            <a:lvl6pPr marL="1645835" indent="-182871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06" indent="-182871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577" indent="-182871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448" indent="-182871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217B99"/>
                </a:solidFill>
                <a:latin typeface="Helvetica Neue"/>
                <a:cs typeface="Helvetica Neue"/>
              </a:rPr>
              <a:t>Start with your queries</a:t>
            </a:r>
            <a:endParaRPr lang="en-US" sz="1800" dirty="0">
              <a:solidFill>
                <a:srgbClr val="217B99"/>
              </a:solidFill>
              <a:latin typeface="Helvetica Neue"/>
              <a:cs typeface="Helvetica Neue"/>
            </a:endParaRPr>
          </a:p>
        </p:txBody>
      </p:sp>
      <p:sp>
        <p:nvSpPr>
          <p:cNvPr id="11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92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Approach To C* Data Modeling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sz="quarter" idx="1"/>
          </p:nvPr>
        </p:nvSpPr>
        <p:spPr>
          <a:xfrm>
            <a:off x="700716" y="1012101"/>
            <a:ext cx="7931525" cy="3659575"/>
          </a:xfrm>
        </p:spPr>
        <p:txBody>
          <a:bodyPr>
            <a:noAutofit/>
          </a:bodyPr>
          <a:lstStyle/>
          <a:p>
            <a:pPr marL="457200" indent="-457200">
              <a:lnSpc>
                <a:spcPct val="140000"/>
              </a:lnSpc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sz="2000" dirty="0" smtClean="0">
                <a:latin typeface="Helvetica Neue"/>
                <a:cs typeface="Helvetica Neue"/>
                <a:sym typeface="Wingdings"/>
              </a:rPr>
              <a:t>What </a:t>
            </a:r>
            <a:r>
              <a:rPr lang="en-US" sz="2000" dirty="0" smtClean="0">
                <a:solidFill>
                  <a:srgbClr val="237A97"/>
                </a:solidFill>
                <a:latin typeface="Helvetica Neue"/>
                <a:cs typeface="Helvetica Neue"/>
                <a:sym typeface="Wingdings"/>
              </a:rPr>
              <a:t>queries </a:t>
            </a:r>
            <a:r>
              <a:rPr lang="en-US" sz="2000" dirty="0" smtClean="0">
                <a:solidFill>
                  <a:srgbClr val="595959"/>
                </a:solidFill>
                <a:latin typeface="Helvetica Neue"/>
                <a:cs typeface="Helvetica Neue"/>
                <a:sym typeface="Wingdings"/>
              </a:rPr>
              <a:t>are needed in your app?</a:t>
            </a:r>
          </a:p>
          <a:p>
            <a:pPr marL="457200" indent="-457200">
              <a:lnSpc>
                <a:spcPct val="140000"/>
              </a:lnSpc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sz="2000" dirty="0" smtClean="0">
                <a:latin typeface="Helvetica Neue"/>
                <a:cs typeface="Helvetica Neue"/>
                <a:sym typeface="Wingdings"/>
              </a:rPr>
              <a:t>What are your </a:t>
            </a:r>
            <a:r>
              <a:rPr lang="en-US" sz="2000" dirty="0" smtClean="0">
                <a:solidFill>
                  <a:srgbClr val="237A97"/>
                </a:solidFill>
                <a:latin typeface="Helvetica Neue"/>
                <a:cs typeface="Helvetica Neue"/>
                <a:sym typeface="Wingdings"/>
              </a:rPr>
              <a:t>natural unique keys</a:t>
            </a:r>
            <a:r>
              <a:rPr lang="en-US" sz="2000" dirty="0" smtClean="0">
                <a:latin typeface="Helvetica Neue"/>
                <a:cs typeface="Helvetica Neue"/>
                <a:sym typeface="Wingdings"/>
              </a:rPr>
              <a:t>?</a:t>
            </a:r>
          </a:p>
          <a:p>
            <a:pPr marL="457200" indent="-457200">
              <a:lnSpc>
                <a:spcPct val="140000"/>
              </a:lnSpc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sz="2000" dirty="0">
                <a:latin typeface="Helvetica Neue"/>
                <a:cs typeface="Helvetica Neue"/>
                <a:sym typeface="Wingdings"/>
              </a:rPr>
              <a:t>I</a:t>
            </a:r>
            <a:r>
              <a:rPr lang="en-US" sz="2000" dirty="0" smtClean="0">
                <a:latin typeface="Helvetica Neue"/>
                <a:cs typeface="Helvetica Neue"/>
                <a:sym typeface="Wingdings"/>
              </a:rPr>
              <a:t>s there </a:t>
            </a:r>
            <a:r>
              <a:rPr lang="en-US" sz="2000" dirty="0" smtClean="0">
                <a:solidFill>
                  <a:srgbClr val="237A97"/>
                </a:solidFill>
                <a:latin typeface="Helvetica Neue"/>
                <a:cs typeface="Helvetica Neue"/>
                <a:sym typeface="Wingdings"/>
              </a:rPr>
              <a:t>ordering of the data</a:t>
            </a:r>
            <a:r>
              <a:rPr lang="en-US" sz="2000" dirty="0" smtClean="0">
                <a:solidFill>
                  <a:srgbClr val="595959"/>
                </a:solidFill>
                <a:latin typeface="Helvetica Neue"/>
                <a:cs typeface="Helvetica Neue"/>
                <a:sym typeface="Wingdings"/>
              </a:rPr>
              <a:t> needed </a:t>
            </a:r>
            <a:r>
              <a:rPr lang="en-US" sz="2000" dirty="0" smtClean="0">
                <a:latin typeface="Helvetica Neue"/>
                <a:cs typeface="Helvetica Neue"/>
                <a:sym typeface="Wingdings"/>
              </a:rPr>
              <a:t>to serve each query?</a:t>
            </a:r>
          </a:p>
          <a:p>
            <a:pPr marL="457200" indent="-457200">
              <a:lnSpc>
                <a:spcPct val="140000"/>
              </a:lnSpc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sz="2000" dirty="0" smtClean="0">
                <a:latin typeface="Helvetica Neue"/>
                <a:cs typeface="Helvetica Neue"/>
                <a:sym typeface="Wingdings"/>
              </a:rPr>
              <a:t>What are the </a:t>
            </a:r>
            <a:r>
              <a:rPr lang="en-US" sz="2000" dirty="0" smtClean="0">
                <a:solidFill>
                  <a:srgbClr val="237A97"/>
                </a:solidFill>
                <a:latin typeface="Helvetica Neue"/>
                <a:cs typeface="Helvetica Neue"/>
                <a:sym typeface="Wingdings"/>
              </a:rPr>
              <a:t>groupings (1:M, M:M) </a:t>
            </a:r>
            <a:r>
              <a:rPr lang="en-US" sz="2000" dirty="0" smtClean="0">
                <a:latin typeface="Helvetica Neue"/>
                <a:cs typeface="Helvetica Neue"/>
                <a:sym typeface="Wingdings"/>
              </a:rPr>
              <a:t>in the data?</a:t>
            </a:r>
          </a:p>
          <a:p>
            <a:pPr marL="457200" indent="-457200">
              <a:lnSpc>
                <a:spcPct val="140000"/>
              </a:lnSpc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sz="2000" dirty="0">
                <a:latin typeface="Helvetica Neue"/>
                <a:cs typeface="Helvetica Neue"/>
                <a:sym typeface="Wingdings"/>
              </a:rPr>
              <a:t>What </a:t>
            </a:r>
            <a:r>
              <a:rPr lang="en-US" sz="2000" dirty="0">
                <a:solidFill>
                  <a:srgbClr val="237A97"/>
                </a:solidFill>
                <a:latin typeface="Helvetica Neue"/>
                <a:cs typeface="Helvetica Neue"/>
                <a:sym typeface="Wingdings"/>
              </a:rPr>
              <a:t>filtering</a:t>
            </a:r>
            <a:r>
              <a:rPr lang="en-US" sz="2000" dirty="0">
                <a:latin typeface="Helvetica Neue"/>
                <a:cs typeface="Helvetica Neue"/>
                <a:sym typeface="Wingdings"/>
              </a:rPr>
              <a:t> will your queries need?</a:t>
            </a:r>
          </a:p>
          <a:p>
            <a:pPr marL="457200" indent="-457200">
              <a:lnSpc>
                <a:spcPct val="140000"/>
              </a:lnSpc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sz="2000" dirty="0" smtClean="0">
                <a:latin typeface="Helvetica Neue"/>
                <a:cs typeface="Helvetica Neue"/>
                <a:sym typeface="Wingdings"/>
              </a:rPr>
              <a:t>Can </a:t>
            </a:r>
            <a:r>
              <a:rPr lang="en-US" sz="2000" dirty="0">
                <a:latin typeface="Helvetica Neue"/>
                <a:cs typeface="Helvetica Neue"/>
                <a:sym typeface="Wingdings"/>
              </a:rPr>
              <a:t>events be stored in </a:t>
            </a:r>
            <a:r>
              <a:rPr lang="en-US" sz="2000" dirty="0">
                <a:solidFill>
                  <a:srgbClr val="237A97"/>
                </a:solidFill>
                <a:latin typeface="Helvetica Neue"/>
                <a:cs typeface="Helvetica Neue"/>
                <a:sym typeface="Wingdings"/>
              </a:rPr>
              <a:t>chronological order</a:t>
            </a:r>
            <a:r>
              <a:rPr lang="en-US" sz="2000" dirty="0">
                <a:solidFill>
                  <a:srgbClr val="404040"/>
                </a:solidFill>
                <a:latin typeface="Helvetica Neue"/>
                <a:cs typeface="Helvetica Neue"/>
                <a:sym typeface="Wingdings"/>
              </a:rPr>
              <a:t>?</a:t>
            </a:r>
          </a:p>
          <a:p>
            <a:pPr marL="457200" indent="-457200">
              <a:lnSpc>
                <a:spcPct val="140000"/>
              </a:lnSpc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sz="2000" dirty="0" smtClean="0">
                <a:solidFill>
                  <a:srgbClr val="595959"/>
                </a:solidFill>
                <a:latin typeface="Helvetica Neue"/>
                <a:cs typeface="Helvetica Neue"/>
                <a:sym typeface="Wingdings"/>
              </a:rPr>
              <a:t>Does the </a:t>
            </a:r>
            <a:r>
              <a:rPr lang="en-US" sz="2000" dirty="0" smtClean="0">
                <a:solidFill>
                  <a:srgbClr val="007B98"/>
                </a:solidFill>
                <a:latin typeface="Helvetica Neue"/>
                <a:cs typeface="Helvetica Neue"/>
                <a:sym typeface="Wingdings"/>
              </a:rPr>
              <a:t>data </a:t>
            </a:r>
            <a:r>
              <a:rPr lang="en-US" sz="2000" dirty="0" smtClean="0">
                <a:solidFill>
                  <a:srgbClr val="237A97"/>
                </a:solidFill>
                <a:latin typeface="Helvetica Neue"/>
                <a:cs typeface="Helvetica Neue"/>
                <a:sym typeface="Wingdings"/>
              </a:rPr>
              <a:t>expire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?</a:t>
            </a:r>
            <a:r>
              <a:rPr lang="en-US" sz="2000" dirty="0" smtClean="0">
                <a:solidFill>
                  <a:srgbClr val="237A97"/>
                </a:solidFill>
                <a:latin typeface="Helvetica Neue"/>
                <a:cs typeface="Helvetica Neue"/>
                <a:sym typeface="Wingdings"/>
              </a:rPr>
              <a:t> </a:t>
            </a:r>
            <a:r>
              <a:rPr lang="en-US" sz="2000" dirty="0" smtClean="0">
                <a:latin typeface="Helvetica Neue"/>
                <a:cs typeface="Helvetica Neue"/>
                <a:sym typeface="Wingdings"/>
              </a:rPr>
              <a:t>Do large </a:t>
            </a:r>
            <a:r>
              <a:rPr lang="en-US" sz="2000" dirty="0" smtClean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chunks of data expire together</a:t>
            </a:r>
            <a:r>
              <a:rPr lang="en-US" sz="2000" dirty="0" smtClean="0">
                <a:latin typeface="Helvetica Neue"/>
                <a:cs typeface="Helvetica Neue"/>
                <a:sym typeface="Wingdings"/>
              </a:rPr>
              <a:t>?</a:t>
            </a:r>
            <a:endParaRPr lang="en-US" sz="2000" dirty="0">
              <a:latin typeface="Helvetica Neue"/>
              <a:cs typeface="Helvetica Neue"/>
              <a:sym typeface="Wingdings"/>
            </a:endParaRPr>
          </a:p>
        </p:txBody>
      </p:sp>
      <p:sp>
        <p:nvSpPr>
          <p:cNvPr id="7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2885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Stax_Corporate_1109">
  <a:themeElements>
    <a:clrScheme name="DataStax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771</Words>
  <Application>Microsoft Macintosh PowerPoint</Application>
  <PresentationFormat>On-screen Show (16:9)</PresentationFormat>
  <Paragraphs>229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Courier</vt:lpstr>
      <vt:lpstr>Helvetica</vt:lpstr>
      <vt:lpstr>Helvetica Neue</vt:lpstr>
      <vt:lpstr>Source Sans Pro</vt:lpstr>
      <vt:lpstr>Wingdings</vt:lpstr>
      <vt:lpstr>Wingdings 3</vt:lpstr>
      <vt:lpstr>DataStax_Corporate_1109</vt:lpstr>
      <vt:lpstr>Lecture 2 – Data Modeling</vt:lpstr>
      <vt:lpstr>Hands On Cassandra Data Model</vt:lpstr>
      <vt:lpstr>The Secret Sauce: PRIMARY KEY</vt:lpstr>
      <vt:lpstr>No Clustering Columns</vt:lpstr>
      <vt:lpstr>Compound Partition Key</vt:lpstr>
      <vt:lpstr>Clustering Columns Create Wide Rows</vt:lpstr>
      <vt:lpstr>Nested Clustering Columns</vt:lpstr>
      <vt:lpstr>C* Data Modeling: Same But Different</vt:lpstr>
      <vt:lpstr>Basic Approach To C* Data Modeling</vt:lpstr>
      <vt:lpstr>Always On</vt:lpstr>
      <vt:lpstr>Best in Class Replication</vt:lpstr>
      <vt:lpstr>Cassandra Reference Architecture</vt:lpstr>
      <vt:lpstr>Write/Read Path</vt:lpstr>
      <vt:lpstr>Consistency</vt:lpstr>
      <vt:lpstr>Lab 2 - CQL Lab 3 - Primary Keys Lab 4 - Consistency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DataStax</dc:title>
  <cp:lastModifiedBy>Microsoft Office User</cp:lastModifiedBy>
  <cp:revision>12</cp:revision>
  <dcterms:modified xsi:type="dcterms:W3CDTF">2016-10-04T18:33:06Z</dcterms:modified>
</cp:coreProperties>
</file>