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9" r:id="rId1"/>
  </p:sldMasterIdLst>
  <p:notesMasterIdLst>
    <p:notesMasterId r:id="rId15"/>
  </p:notesMasterIdLst>
  <p:sldIdLst>
    <p:sldId id="256" r:id="rId2"/>
    <p:sldId id="280" r:id="rId3"/>
    <p:sldId id="281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65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 varScale="1">
        <p:scale>
          <a:sx n="136" d="100"/>
          <a:sy n="136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16849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5038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E4AFD-04C6-6249-A58E-7FAEE9AC0F1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9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E4AFD-04C6-6249-A58E-7FAEE9AC0F1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7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E4AFD-04C6-6249-A58E-7FAEE9AC0F1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37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E4AFD-04C6-6249-A58E-7FAEE9AC0F1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32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13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6023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085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28371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63" name="Shape 63" descr="datastax_logo_larg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9552" y="1563637"/>
            <a:ext cx="2119200" cy="4373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68312" y="3291830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Picture 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931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0" y="2931790"/>
            <a:ext cx="9144000" cy="221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925141"/>
            <a:ext cx="8229600" cy="85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Helvetica Neue"/>
              <a:buNone/>
              <a:defRPr sz="3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3861244"/>
            <a:ext cx="8229600" cy="10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+ Caption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6217919" y="1110425"/>
            <a:ext cx="2926199" cy="291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>
            <a:spLocks noGrp="1"/>
          </p:cNvSpPr>
          <p:nvPr>
            <p:ph type="pic" idx="2"/>
          </p:nvPr>
        </p:nvSpPr>
        <p:spPr>
          <a:xfrm>
            <a:off x="0" y="1110425"/>
            <a:ext cx="6228299" cy="2922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420796" y="1419621"/>
            <a:ext cx="25203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3"/>
          </p:nvPr>
        </p:nvSpPr>
        <p:spPr>
          <a:xfrm>
            <a:off x="6420819" y="1923677"/>
            <a:ext cx="2520299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ngle Imag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6" name="Shape 146"/>
          <p:cNvCxnSpPr/>
          <p:nvPr/>
        </p:nvCxnSpPr>
        <p:spPr>
          <a:xfrm>
            <a:off x="4547760" y="1357861"/>
            <a:ext cx="0" cy="28764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7" name="Shape 147"/>
          <p:cNvSpPr>
            <a:spLocks noGrp="1"/>
          </p:cNvSpPr>
          <p:nvPr>
            <p:ph type="pic" idx="2"/>
          </p:nvPr>
        </p:nvSpPr>
        <p:spPr>
          <a:xfrm>
            <a:off x="457200" y="1347613"/>
            <a:ext cx="3672000" cy="2881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68312" y="4299942"/>
            <a:ext cx="3672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3"/>
          </p:nvPr>
        </p:nvSpPr>
        <p:spPr>
          <a:xfrm>
            <a:off x="4860032" y="1635645"/>
            <a:ext cx="38163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4"/>
          </p:nvPr>
        </p:nvSpPr>
        <p:spPr>
          <a:xfrm>
            <a:off x="4859337" y="2139701"/>
            <a:ext cx="3816300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de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5076055" y="1059582"/>
            <a:ext cx="2952299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5075362" y="1563637"/>
            <a:ext cx="2952299" cy="230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Side Caption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3435846"/>
            <a:ext cx="2286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2"/>
          </p:nvPr>
        </p:nvSpPr>
        <p:spPr>
          <a:xfrm>
            <a:off x="457200" y="3867894"/>
            <a:ext cx="2286000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3"/>
          </p:nvPr>
        </p:nvSpPr>
        <p:spPr>
          <a:xfrm>
            <a:off x="3419871" y="3435846"/>
            <a:ext cx="2286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4"/>
          </p:nvPr>
        </p:nvSpPr>
        <p:spPr>
          <a:xfrm>
            <a:off x="3419871" y="3867894"/>
            <a:ext cx="2286000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5"/>
          </p:nvPr>
        </p:nvSpPr>
        <p:spPr>
          <a:xfrm>
            <a:off x="6390455" y="3435846"/>
            <a:ext cx="2285999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6"/>
          </p:nvPr>
        </p:nvSpPr>
        <p:spPr>
          <a:xfrm>
            <a:off x="6390455" y="3867894"/>
            <a:ext cx="2285999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B9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178003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Helvetica Neue"/>
              <a:buNone/>
              <a:defRPr sz="3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67543" y="2788146"/>
            <a:ext cx="8225400" cy="6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457200" y="1631155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968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3"/>
          </p:nvPr>
        </p:nvSpPr>
        <p:spPr>
          <a:xfrm>
            <a:off x="4645030" y="115133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4"/>
          </p:nvPr>
        </p:nvSpPr>
        <p:spPr>
          <a:xfrm>
            <a:off x="4645030" y="1631155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968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4" y="204787"/>
            <a:ext cx="3008399" cy="8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575050" y="204790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457204" y="1076328"/>
            <a:ext cx="3008399" cy="35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3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792288" y="4025505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 rot="5400000">
            <a:off x="6012600" y="771582"/>
            <a:ext cx="32910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 rot="5400000">
            <a:off x="1821600" y="-1209617"/>
            <a:ext cx="32910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2" y="200026"/>
            <a:ext cx="7544153" cy="519113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DFF5-1F6D-A942-9B98-369D425D5306}" type="slidenum">
              <a:rPr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914400"/>
            <a:ext cx="8356600" cy="370332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97838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>
                <a:latin typeface="Helvetica"/>
                <a:cs typeface="Helvetica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83E0DFF5-1F6D-A942-9B98-369D425D5306}" type="slidenum">
              <a:rPr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4202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+ Caption 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0" y="1110425"/>
            <a:ext cx="6236100" cy="291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6217919" y="1110425"/>
            <a:ext cx="2926199" cy="2922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419621"/>
            <a:ext cx="52671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457200" y="1923677"/>
            <a:ext cx="5266800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714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714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Source Sans Pro"/>
              <a:buAutoNum type="arabicPeriod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Source Sans Pro"/>
              <a:buAutoNum type="arabicPeriod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Picture 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935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925141"/>
            <a:ext cx="8229600" cy="85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3861244"/>
            <a:ext cx="8229600" cy="10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2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7740352" y="4803998"/>
            <a:ext cx="950700" cy="196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80" r:id="rId22"/>
    <p:sldLayoutId id="2147483682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Ben.Lackey@DataStax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DSPN/DataStaxDa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28371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 dirty="0" smtClean="0"/>
              <a:t>Lecture 5 - Graph</a:t>
            </a:r>
            <a:endParaRPr lang="en-US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68312" y="3291830"/>
            <a:ext cx="8218500" cy="129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u="sng" dirty="0" smtClean="0">
                <a:solidFill>
                  <a:schemeClr val="hlink"/>
                </a:solidFill>
                <a:hlinkClick r:id="rId3"/>
              </a:rPr>
              <a:t>Gilbert.Lau@DataStax.com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Partner Architect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+1 408 357 4528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@</a:t>
            </a:r>
            <a:r>
              <a:rPr lang="en-US" dirty="0" err="1" smtClean="0"/>
              <a:t>glau_sf</a:t>
            </a:r>
            <a:endParaRPr lang="en-US" dirty="0" smtClean="0"/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/>
        </p:nvSpPr>
        <p:spPr>
          <a:xfrm>
            <a:off x="395536" y="843558"/>
            <a:ext cx="8568951" cy="5232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Web-based developer solution </a:t>
            </a:r>
            <a:r>
              <a:rPr lang="en-US" dirty="0" smtClean="0">
                <a:solidFill>
                  <a:schemeClr val="dk1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which </a:t>
            </a:r>
            <a:r>
              <a:rPr lang="en-US" dirty="0">
                <a:solidFill>
                  <a:schemeClr val="dk1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helps developers visually </a:t>
            </a:r>
            <a:r>
              <a:rPr lang="en-US" dirty="0" smtClean="0">
                <a:solidFill>
                  <a:schemeClr val="dk1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explore, query, and trouble-shoot </a:t>
            </a:r>
            <a:r>
              <a:rPr lang="en-US" dirty="0">
                <a:solidFill>
                  <a:schemeClr val="dk1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DSE </a:t>
            </a:r>
            <a:r>
              <a:rPr lang="en-US" dirty="0" smtClean="0">
                <a:solidFill>
                  <a:schemeClr val="dk1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Graph in one intuitive UI.</a:t>
            </a:r>
            <a:endParaRPr lang="en-US" dirty="0">
              <a:solidFill>
                <a:schemeClr val="dk1"/>
              </a:solidFill>
              <a:latin typeface="Helvetica Neue Light"/>
              <a:ea typeface="Helvetica Neue"/>
              <a:cs typeface="Helvetica Neue Light"/>
              <a:sym typeface="Helvetica Neue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Auto-completion, result set visualization, execution management, and much more.</a:t>
            </a:r>
            <a:endParaRPr lang="en-US" dirty="0">
              <a:solidFill>
                <a:schemeClr val="dk1"/>
              </a:solidFill>
              <a:latin typeface="Helvetica Neue Light"/>
              <a:ea typeface="Helvetica Neue"/>
              <a:cs typeface="Helvetica Neue Light"/>
              <a:sym typeface="Helvetica Neue"/>
            </a:endParaRPr>
          </a:p>
        </p:txBody>
      </p:sp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395536" y="156042"/>
            <a:ext cx="7544152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 sz="2800" b="0" i="0" u="none" strike="noStrike" cap="none" dirty="0" smtClean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Developer support with </a:t>
            </a:r>
            <a:r>
              <a:rPr lang="en-US" sz="2800" b="0" i="0" u="none" strike="noStrike" cap="none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DataStax</a:t>
            </a:r>
            <a:r>
              <a:rPr lang="en-US" sz="2800" b="0" i="0" u="none" strike="noStrike" cap="none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Studio</a:t>
            </a:r>
          </a:p>
        </p:txBody>
      </p:sp>
      <p:pic>
        <p:nvPicPr>
          <p:cNvPr id="282" name="Shape 2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537" y="1851670"/>
            <a:ext cx="8064895" cy="2880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8653956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/>
        </p:nvSpPr>
        <p:spPr>
          <a:xfrm>
            <a:off x="395536" y="843558"/>
            <a:ext cx="8568951" cy="5232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Simplifies loading large amounts of enterprise data from various sources into DSE Graph efficiently and robustly.</a:t>
            </a:r>
            <a:endParaRPr lang="en-US" dirty="0">
              <a:solidFill>
                <a:schemeClr val="dk1"/>
              </a:solidFill>
              <a:latin typeface="Helvetica Neue Light"/>
              <a:ea typeface="Helvetica Neue"/>
              <a:cs typeface="Helvetica Neue Light"/>
              <a:sym typeface="Helvetica Neue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Inspects incoming data for schema compliance.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Uses declarative data mappings and custom transformations to handle diverse types of data.</a:t>
            </a:r>
            <a:endParaRPr lang="en-US" dirty="0">
              <a:solidFill>
                <a:schemeClr val="dk1"/>
              </a:solidFill>
              <a:latin typeface="Helvetica Neue Light"/>
              <a:ea typeface="Helvetica Neue"/>
              <a:cs typeface="Helvetica Neue Light"/>
              <a:sym typeface="Helvetica Neue"/>
            </a:endParaRPr>
          </a:p>
        </p:txBody>
      </p:sp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395536" y="156042"/>
            <a:ext cx="7952884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 sz="2800" b="0" i="0" u="none" strike="noStrike" cap="none" dirty="0" smtClean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Loading Support with DSE Graph Loader</a:t>
            </a:r>
            <a:endParaRPr lang="en-US" sz="2800" b="0" i="0" u="none" strike="noStrike" cap="none" dirty="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Can 3"/>
          <p:cNvSpPr/>
          <p:nvPr/>
        </p:nvSpPr>
        <p:spPr>
          <a:xfrm>
            <a:off x="3906352" y="3219822"/>
            <a:ext cx="936104" cy="1008112"/>
          </a:xfrm>
          <a:prstGeom prst="can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Light"/>
                <a:cs typeface="Helvetica Neue Light"/>
              </a:rPr>
              <a:t>Graph Loader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938088" y="3532046"/>
            <a:ext cx="720080" cy="360040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8285" y="243276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A97"/>
                </a:solidFill>
                <a:latin typeface="Webdings" charset="2"/>
                <a:cs typeface="Webdings" charset="2"/>
              </a:rPr>
              <a:t></a:t>
            </a:r>
            <a:endParaRPr lang="en-US" sz="2800" dirty="0">
              <a:solidFill>
                <a:srgbClr val="007A97"/>
              </a:solidFill>
              <a:latin typeface="Webdings" charset="2"/>
              <a:cs typeface="Webdings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94349" y="243276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A97"/>
                </a:solidFill>
                <a:latin typeface="Webdings" charset="2"/>
                <a:cs typeface="Webdings" charset="2"/>
              </a:rPr>
              <a:t></a:t>
            </a:r>
            <a:endParaRPr lang="en-US" sz="2800" dirty="0">
              <a:solidFill>
                <a:srgbClr val="007A97"/>
              </a:solidFill>
              <a:latin typeface="Webdings" charset="2"/>
              <a:cs typeface="Webdings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06317" y="243276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A97"/>
                </a:solidFill>
                <a:latin typeface="Webdings" charset="2"/>
                <a:cs typeface="Webdings" charset="2"/>
              </a:rPr>
              <a:t></a:t>
            </a:r>
            <a:endParaRPr lang="en-US" sz="2800" dirty="0">
              <a:solidFill>
                <a:srgbClr val="007A97"/>
              </a:solidFill>
              <a:latin typeface="Webdings" charset="2"/>
              <a:cs typeface="Webdings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7268" y="2334332"/>
            <a:ext cx="1082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007A97"/>
                </a:solidFill>
                <a:latin typeface="Helvetica Neue Light"/>
                <a:cs typeface="Helvetica Neue Light"/>
              </a:rPr>
              <a:t>Data Mappings</a:t>
            </a:r>
            <a:endParaRPr lang="en-US" sz="1050" dirty="0">
              <a:solidFill>
                <a:srgbClr val="007A9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10" name="Elbow Connector 9"/>
          <p:cNvCxnSpPr>
            <a:stCxn id="7" idx="2"/>
            <a:endCxn id="4" idx="1"/>
          </p:cNvCxnSpPr>
          <p:nvPr/>
        </p:nvCxnSpPr>
        <p:spPr>
          <a:xfrm rot="16200000" flipH="1">
            <a:off x="4100359" y="2945777"/>
            <a:ext cx="263840" cy="284249"/>
          </a:xfrm>
          <a:prstGeom prst="bentConnector3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2" idx="2"/>
            <a:endCxn id="4" idx="1"/>
          </p:cNvCxnSpPr>
          <p:nvPr/>
        </p:nvCxnSpPr>
        <p:spPr>
          <a:xfrm rot="5400000">
            <a:off x="4244376" y="3086011"/>
            <a:ext cx="263840" cy="3783"/>
          </a:xfrm>
          <a:prstGeom prst="bentConnector3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1" idx="2"/>
            <a:endCxn id="4" idx="1"/>
          </p:cNvCxnSpPr>
          <p:nvPr/>
        </p:nvCxnSpPr>
        <p:spPr>
          <a:xfrm rot="5400000">
            <a:off x="4388392" y="2941995"/>
            <a:ext cx="263840" cy="291815"/>
          </a:xfrm>
          <a:prstGeom prst="bentConnector3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4" idx="2"/>
          </p:cNvCxnSpPr>
          <p:nvPr/>
        </p:nvCxnSpPr>
        <p:spPr>
          <a:xfrm flipV="1">
            <a:off x="2610208" y="3723878"/>
            <a:ext cx="1296144" cy="684076"/>
          </a:xfrm>
          <a:prstGeom prst="bentConnector3">
            <a:avLst/>
          </a:prstGeom>
          <a:ln>
            <a:solidFill>
              <a:schemeClr val="accent2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4" idx="2"/>
          </p:cNvCxnSpPr>
          <p:nvPr/>
        </p:nvCxnSpPr>
        <p:spPr>
          <a:xfrm>
            <a:off x="2610208" y="3039802"/>
            <a:ext cx="1296144" cy="684076"/>
          </a:xfrm>
          <a:prstGeom prst="bentConnector3">
            <a:avLst/>
          </a:prstGeom>
          <a:ln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82216" y="2715766"/>
            <a:ext cx="1031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accent2"/>
                </a:solidFill>
                <a:latin typeface="Helvetica Neue Light"/>
                <a:cs typeface="Helvetica Neue Light"/>
              </a:rPr>
              <a:t>Batch Loading</a:t>
            </a:r>
            <a:endParaRPr lang="en-US" sz="1050" dirty="0">
              <a:solidFill>
                <a:schemeClr val="accent2"/>
              </a:solidFill>
              <a:latin typeface="Helvetica Neue Light"/>
              <a:cs typeface="Helvetica Neue 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82216" y="4443958"/>
            <a:ext cx="11623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accent2"/>
                </a:solidFill>
                <a:latin typeface="Helvetica Neue Light"/>
                <a:cs typeface="Helvetica Neue Light"/>
              </a:rPr>
              <a:t>Stream Ingestion</a:t>
            </a:r>
            <a:endParaRPr lang="en-US" sz="1050" dirty="0">
              <a:solidFill>
                <a:schemeClr val="accent2"/>
              </a:solidFill>
              <a:latin typeface="Helvetica Neue Light"/>
              <a:cs typeface="Helvetica Neue Light"/>
            </a:endParaRPr>
          </a:p>
        </p:txBody>
      </p:sp>
      <p:sp>
        <p:nvSpPr>
          <p:cNvPr id="27" name="Can 26"/>
          <p:cNvSpPr/>
          <p:nvPr/>
        </p:nvSpPr>
        <p:spPr>
          <a:xfrm>
            <a:off x="1674104" y="3003798"/>
            <a:ext cx="792088" cy="504056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Helvetica Neue Light"/>
                <a:cs typeface="Helvetica Neue Light"/>
              </a:rPr>
              <a:t>RDBMS</a:t>
            </a:r>
            <a:endParaRPr lang="en-US" sz="1200" dirty="0">
              <a:latin typeface="Helvetica Neue Light"/>
              <a:cs typeface="Helvetica Neue Light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32" y="2499742"/>
            <a:ext cx="1337909" cy="412626"/>
          </a:xfrm>
          <a:prstGeom prst="rect">
            <a:avLst/>
          </a:prstGeom>
        </p:spPr>
      </p:pic>
      <p:sp>
        <p:nvSpPr>
          <p:cNvPr id="31" name="Folded Corner 30"/>
          <p:cNvSpPr/>
          <p:nvPr/>
        </p:nvSpPr>
        <p:spPr>
          <a:xfrm>
            <a:off x="954024" y="3003798"/>
            <a:ext cx="504056" cy="57606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Helvetica Neue Light"/>
                <a:cs typeface="Helvetica Neue Light"/>
              </a:rPr>
              <a:t>JSON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pic>
        <p:nvPicPr>
          <p:cNvPr id="256" name="Picture 2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000" y="4371950"/>
            <a:ext cx="523923" cy="543694"/>
          </a:xfrm>
          <a:prstGeom prst="rect">
            <a:avLst/>
          </a:prstGeom>
        </p:spPr>
      </p:pic>
      <p:pic>
        <p:nvPicPr>
          <p:cNvPr id="257" name="Picture 256"/>
          <p:cNvPicPr>
            <a:picLocks noChangeAspect="1"/>
          </p:cNvPicPr>
          <p:nvPr/>
        </p:nvPicPr>
        <p:blipFill rotWithShape="1">
          <a:blip r:embed="rId5"/>
          <a:srcRect t="24935" b="24768"/>
          <a:stretch/>
        </p:blipFill>
        <p:spPr>
          <a:xfrm>
            <a:off x="968464" y="3931037"/>
            <a:ext cx="1281704" cy="368905"/>
          </a:xfrm>
          <a:prstGeom prst="rect">
            <a:avLst/>
          </a:prstGeom>
        </p:spPr>
      </p:pic>
      <p:pic>
        <p:nvPicPr>
          <p:cNvPr id="258" name="Picture 2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2056" y="4336748"/>
            <a:ext cx="1299886" cy="683274"/>
          </a:xfrm>
          <a:prstGeom prst="rect">
            <a:avLst/>
          </a:prstGeom>
        </p:spPr>
      </p:pic>
      <p:grpSp>
        <p:nvGrpSpPr>
          <p:cNvPr id="259" name="Group 258"/>
          <p:cNvGrpSpPr/>
          <p:nvPr/>
        </p:nvGrpSpPr>
        <p:grpSpPr>
          <a:xfrm>
            <a:off x="5724128" y="2843779"/>
            <a:ext cx="2880320" cy="1600178"/>
            <a:chOff x="5652120" y="2643758"/>
            <a:chExt cx="3240360" cy="1800200"/>
          </a:xfrm>
        </p:grpSpPr>
        <p:sp>
          <p:nvSpPr>
            <p:cNvPr id="40" name="Oval 39"/>
            <p:cNvSpPr/>
            <p:nvPr/>
          </p:nvSpPr>
          <p:spPr>
            <a:xfrm>
              <a:off x="6660232" y="2859782"/>
              <a:ext cx="360040" cy="3600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228184" y="3507854"/>
              <a:ext cx="360040" cy="3600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804248" y="3939902"/>
              <a:ext cx="360040" cy="3600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724128" y="4083918"/>
              <a:ext cx="360040" cy="3600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652120" y="2859782"/>
              <a:ext cx="360040" cy="3600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452320" y="2931790"/>
              <a:ext cx="360040" cy="3600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7452320" y="3579862"/>
              <a:ext cx="360040" cy="3600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8172400" y="4011910"/>
              <a:ext cx="360040" cy="3600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8532440" y="3363838"/>
              <a:ext cx="360040" cy="3600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8244408" y="2643758"/>
              <a:ext cx="360040" cy="3600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>
              <a:stCxn id="49" idx="4"/>
              <a:endCxn id="48" idx="1"/>
            </p:cNvCxnSpPr>
            <p:nvPr/>
          </p:nvCxnSpPr>
          <p:spPr>
            <a:xfrm>
              <a:off x="8424428" y="3003798"/>
              <a:ext cx="160739" cy="412767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5" idx="6"/>
              <a:endCxn id="49" idx="2"/>
            </p:cNvCxnSpPr>
            <p:nvPr/>
          </p:nvCxnSpPr>
          <p:spPr>
            <a:xfrm flipV="1">
              <a:off x="7812360" y="2823778"/>
              <a:ext cx="432048" cy="288032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7" idx="0"/>
              <a:endCxn id="48" idx="3"/>
            </p:cNvCxnSpPr>
            <p:nvPr/>
          </p:nvCxnSpPr>
          <p:spPr>
            <a:xfrm flipV="1">
              <a:off x="8352420" y="3671151"/>
              <a:ext cx="232747" cy="340759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6" idx="6"/>
              <a:endCxn id="48" idx="2"/>
            </p:cNvCxnSpPr>
            <p:nvPr/>
          </p:nvCxnSpPr>
          <p:spPr>
            <a:xfrm flipV="1">
              <a:off x="7812360" y="3543858"/>
              <a:ext cx="720080" cy="216024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6" idx="5"/>
              <a:endCxn id="47" idx="1"/>
            </p:cNvCxnSpPr>
            <p:nvPr/>
          </p:nvCxnSpPr>
          <p:spPr>
            <a:xfrm>
              <a:off x="7759633" y="3887175"/>
              <a:ext cx="465494" cy="177462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5" idx="4"/>
              <a:endCxn id="46" idx="0"/>
            </p:cNvCxnSpPr>
            <p:nvPr/>
          </p:nvCxnSpPr>
          <p:spPr>
            <a:xfrm>
              <a:off x="7632340" y="3291830"/>
              <a:ext cx="0" cy="288032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9" idx="3"/>
              <a:endCxn id="46" idx="7"/>
            </p:cNvCxnSpPr>
            <p:nvPr/>
          </p:nvCxnSpPr>
          <p:spPr>
            <a:xfrm flipH="1">
              <a:off x="7759633" y="2951071"/>
              <a:ext cx="537502" cy="681518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6" idx="3"/>
              <a:endCxn id="42" idx="6"/>
            </p:cNvCxnSpPr>
            <p:nvPr/>
          </p:nvCxnSpPr>
          <p:spPr>
            <a:xfrm flipH="1">
              <a:off x="7164288" y="3887175"/>
              <a:ext cx="340759" cy="232747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0" idx="4"/>
              <a:endCxn id="42" idx="0"/>
            </p:cNvCxnSpPr>
            <p:nvPr/>
          </p:nvCxnSpPr>
          <p:spPr>
            <a:xfrm>
              <a:off x="6840252" y="3219822"/>
              <a:ext cx="144016" cy="72008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4" idx="6"/>
              <a:endCxn id="40" idx="2"/>
            </p:cNvCxnSpPr>
            <p:nvPr/>
          </p:nvCxnSpPr>
          <p:spPr>
            <a:xfrm>
              <a:off x="6012160" y="3039802"/>
              <a:ext cx="648072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4" idx="4"/>
              <a:endCxn id="43" idx="0"/>
            </p:cNvCxnSpPr>
            <p:nvPr/>
          </p:nvCxnSpPr>
          <p:spPr>
            <a:xfrm>
              <a:off x="5832140" y="3219822"/>
              <a:ext cx="72008" cy="864096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3" idx="7"/>
              <a:endCxn id="41" idx="3"/>
            </p:cNvCxnSpPr>
            <p:nvPr/>
          </p:nvCxnSpPr>
          <p:spPr>
            <a:xfrm flipV="1">
              <a:off x="6031441" y="3815167"/>
              <a:ext cx="249470" cy="321478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41" idx="7"/>
              <a:endCxn id="40" idx="3"/>
            </p:cNvCxnSpPr>
            <p:nvPr/>
          </p:nvCxnSpPr>
          <p:spPr>
            <a:xfrm flipV="1">
              <a:off x="6535497" y="3167095"/>
              <a:ext cx="177462" cy="393486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43" idx="6"/>
              <a:endCxn id="42" idx="2"/>
            </p:cNvCxnSpPr>
            <p:nvPr/>
          </p:nvCxnSpPr>
          <p:spPr>
            <a:xfrm flipV="1">
              <a:off x="6084168" y="4119922"/>
              <a:ext cx="720080" cy="144016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40" idx="6"/>
              <a:endCxn id="45" idx="2"/>
            </p:cNvCxnSpPr>
            <p:nvPr/>
          </p:nvCxnSpPr>
          <p:spPr>
            <a:xfrm>
              <a:off x="7020272" y="3039802"/>
              <a:ext cx="432048" cy="72008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1" idx="1"/>
              <a:endCxn id="44" idx="5"/>
            </p:cNvCxnSpPr>
            <p:nvPr/>
          </p:nvCxnSpPr>
          <p:spPr>
            <a:xfrm flipH="1" flipV="1">
              <a:off x="5959433" y="3167095"/>
              <a:ext cx="321478" cy="393486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6306130" y="2459672"/>
            <a:ext cx="1434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A97"/>
                </a:solidFill>
                <a:latin typeface="Helvetica Neue Light"/>
                <a:cs typeface="Helvetica Neue Light"/>
              </a:rPr>
              <a:t>DSE Graph</a:t>
            </a:r>
            <a:endParaRPr lang="en-US" sz="2000" dirty="0">
              <a:solidFill>
                <a:srgbClr val="007A97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50395573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857250"/>
          </a:xfrm>
        </p:spPr>
        <p:txBody>
          <a:bodyPr/>
          <a:lstStyle/>
          <a:p>
            <a:r>
              <a:rPr lang="en-US" dirty="0" smtClean="0"/>
              <a:t>A Complete Integrated Solution for Graph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2016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Picture 8" descr="OpsCenter 5.0 with Spark, C, and Solr no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347614"/>
            <a:ext cx="2699792" cy="1438033"/>
          </a:xfrm>
          <a:prstGeom prst="rect">
            <a:avLst/>
          </a:prstGeom>
        </p:spPr>
      </p:pic>
      <p:pic>
        <p:nvPicPr>
          <p:cNvPr id="11" name="Picture 10" descr="DataStax Studio visual grap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394233"/>
            <a:ext cx="2736304" cy="1481773"/>
          </a:xfrm>
          <a:prstGeom prst="rect">
            <a:avLst/>
          </a:prstGeom>
        </p:spPr>
      </p:pic>
      <p:pic>
        <p:nvPicPr>
          <p:cNvPr id="20" name="Picture 19" descr="database development icon driv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898289"/>
            <a:ext cx="683146" cy="683146"/>
          </a:xfrm>
          <a:prstGeom prst="rect">
            <a:avLst/>
          </a:prstGeom>
        </p:spPr>
      </p:pic>
      <p:pic>
        <p:nvPicPr>
          <p:cNvPr id="21" name="Picture 20" descr="database development icon driv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898289"/>
            <a:ext cx="683146" cy="683146"/>
          </a:xfrm>
          <a:prstGeom prst="rect">
            <a:avLst/>
          </a:prstGeom>
        </p:spPr>
      </p:pic>
      <p:pic>
        <p:nvPicPr>
          <p:cNvPr id="22" name="Picture 21" descr="database development icon driv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898289"/>
            <a:ext cx="683146" cy="683146"/>
          </a:xfrm>
          <a:prstGeom prst="rect">
            <a:avLst/>
          </a:prstGeom>
        </p:spPr>
      </p:pic>
      <p:pic>
        <p:nvPicPr>
          <p:cNvPr id="23" name="Picture 22" descr="database development icon driv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3898289"/>
            <a:ext cx="683146" cy="68314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0" y="843558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Server                                                       Visual Management/Monitoring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3024129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Visual Development                                      Integrated Drivers (CQL, Gremlin, etc.)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64088" y="4618369"/>
            <a:ext cx="26525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Java            Python               C++              More…</a:t>
            </a:r>
            <a:endParaRPr lang="en-US" sz="105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714912" y="1635646"/>
            <a:ext cx="5040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537608" y="2026658"/>
            <a:ext cx="135632" cy="135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2249944" y="2036722"/>
            <a:ext cx="152400" cy="135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355976" y="1059582"/>
            <a:ext cx="0" cy="381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558160" y="2971146"/>
            <a:ext cx="8190304" cy="3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827584" y="1208158"/>
            <a:ext cx="795528" cy="859536"/>
            <a:chOff x="467544" y="987574"/>
            <a:chExt cx="1725312" cy="1926485"/>
          </a:xfrm>
        </p:grpSpPr>
        <p:pic>
          <p:nvPicPr>
            <p:cNvPr id="29" name="Picture 28" descr="Cassandra Node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987574"/>
              <a:ext cx="1725312" cy="1926485"/>
            </a:xfrm>
            <a:prstGeom prst="rect">
              <a:avLst/>
            </a:prstGeom>
          </p:spPr>
        </p:pic>
        <p:pic>
          <p:nvPicPr>
            <p:cNvPr id="30" name="Picture 29" descr="DSE Graph Icon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160" y="1501694"/>
              <a:ext cx="899190" cy="899190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2267744" y="1208158"/>
            <a:ext cx="795528" cy="859536"/>
            <a:chOff x="467544" y="987574"/>
            <a:chExt cx="1725312" cy="1926485"/>
          </a:xfrm>
        </p:grpSpPr>
        <p:pic>
          <p:nvPicPr>
            <p:cNvPr id="32" name="Picture 31" descr="Cassandra Node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987574"/>
              <a:ext cx="1725312" cy="1926485"/>
            </a:xfrm>
            <a:prstGeom prst="rect">
              <a:avLst/>
            </a:prstGeom>
          </p:spPr>
        </p:pic>
        <p:pic>
          <p:nvPicPr>
            <p:cNvPr id="40" name="Picture 39" descr="DSE Graph Icon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160" y="1501694"/>
              <a:ext cx="899190" cy="89919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1547664" y="2067694"/>
            <a:ext cx="795528" cy="859536"/>
            <a:chOff x="467544" y="987574"/>
            <a:chExt cx="1725312" cy="1926485"/>
          </a:xfrm>
        </p:grpSpPr>
        <p:pic>
          <p:nvPicPr>
            <p:cNvPr id="45" name="Picture 44" descr="Cassandra Node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987574"/>
              <a:ext cx="1725312" cy="1926485"/>
            </a:xfrm>
            <a:prstGeom prst="rect">
              <a:avLst/>
            </a:prstGeom>
          </p:spPr>
        </p:pic>
        <p:pic>
          <p:nvPicPr>
            <p:cNvPr id="46" name="Picture 45" descr="DSE Graph Icon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160" y="1501694"/>
              <a:ext cx="899190" cy="899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81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Lab 7 – Graph</a:t>
            </a:r>
            <a:r>
              <a:rPr lang="en-US" smtClean="0"/>
              <a:t/>
            </a:r>
            <a:br>
              <a:rPr lang="en-US" smtClean="0"/>
            </a:br>
            <a:endParaRPr lang="en-US" dirty="0"/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>
                <a:hlinkClick r:id="rId3"/>
              </a:rPr>
              <a:t>https://github.com/DSPN/DataStaxDay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Problem(s) That Drive a Graph Database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059582"/>
            <a:ext cx="8784976" cy="2310800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Databases were built to store Things, not Relationships!</a:t>
            </a:r>
          </a:p>
          <a:p>
            <a:pPr marL="690563" lvl="1" indent="-331788"/>
            <a:r>
              <a:rPr lang="en-US" sz="15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Databases were optimized to extract </a:t>
            </a:r>
            <a:r>
              <a:rPr lang="en-US" sz="15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well</a:t>
            </a:r>
            <a:r>
              <a:rPr lang="en-US" sz="15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15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defined</a:t>
            </a:r>
            <a:r>
              <a:rPr lang="en-US" sz="15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, mostly </a:t>
            </a:r>
            <a:r>
              <a:rPr lang="en-US" sz="15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static</a:t>
            </a:r>
            <a:r>
              <a:rPr lang="en-US" sz="15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, related </a:t>
            </a:r>
            <a:r>
              <a:rPr lang="en-US" sz="15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things</a:t>
            </a:r>
            <a:r>
              <a:rPr lang="en-US" sz="15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- </a:t>
            </a:r>
            <a:r>
              <a:rPr lang="en-US" sz="1500" u="sng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Join + Index</a:t>
            </a:r>
          </a:p>
          <a:p>
            <a:pPr marL="690563" lvl="1" indent="-331788"/>
            <a:r>
              <a:rPr lang="en-US" sz="15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Hacks were created to handle almost </a:t>
            </a:r>
            <a:r>
              <a:rPr lang="en-US" sz="15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well defined</a:t>
            </a:r>
            <a:r>
              <a:rPr lang="en-US" sz="15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, mostly </a:t>
            </a:r>
            <a:r>
              <a:rPr lang="en-US" sz="15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static</a:t>
            </a:r>
            <a:r>
              <a:rPr lang="en-US" sz="15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, related </a:t>
            </a:r>
            <a:r>
              <a:rPr lang="en-US" sz="15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things</a:t>
            </a:r>
            <a:r>
              <a:rPr lang="en-US" sz="15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- </a:t>
            </a:r>
            <a:r>
              <a:rPr lang="en-US" sz="1500" u="sng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Dynamic Queries</a:t>
            </a:r>
            <a:endParaRPr lang="en-US" sz="1400" u="sng" dirty="0" smtClean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Today’s world is driven by Related Things that are ever changing, constantly expanding, and are doing so rapidly.</a:t>
            </a:r>
          </a:p>
          <a:p>
            <a:pPr marL="342900" indent="-342900" algn="l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	</a:t>
            </a:r>
            <a:r>
              <a:rPr lang="en-US" b="1" u="sng" dirty="0" smtClean="0">
                <a:solidFill>
                  <a:srgbClr val="002060"/>
                </a:solidFill>
              </a:rPr>
              <a:t>1 + 2 = Missed Business Opportunity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257158" y="4864275"/>
            <a:ext cx="3979722" cy="155703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600" kern="1200">
                <a:solidFill>
                  <a:schemeClr val="bg1">
                    <a:lumMod val="75000"/>
                  </a:schemeClr>
                </a:solidFill>
                <a:latin typeface="Helvetica Neue"/>
                <a:ea typeface="+mn-ea"/>
                <a:cs typeface="Helvetica Neu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mtClean="0">
                <a:ea typeface="ＭＳ Ｐゴシック" charset="0"/>
              </a:rPr>
              <a:t>©2016 DataStax Confidential. Do not distribute without consent.</a:t>
            </a:r>
            <a:endParaRPr lang="en-US" sz="800" dirty="0">
              <a:ea typeface="ＭＳ Ｐゴシック" charset="0"/>
            </a:endParaRPr>
          </a:p>
        </p:txBody>
      </p:sp>
      <p:pic>
        <p:nvPicPr>
          <p:cNvPr id="8" name="Picture 7" descr="DSE Graph 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435846"/>
            <a:ext cx="1218498" cy="121849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51720" y="3845040"/>
            <a:ext cx="63163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time for the </a:t>
            </a:r>
            <a:r>
              <a:rPr lang="en-US" sz="2000" b="1" dirty="0" smtClean="0"/>
              <a:t>Graph Database </a:t>
            </a:r>
            <a:r>
              <a:rPr lang="en-US" sz="2000" dirty="0" smtClean="0"/>
              <a:t>has come!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232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57158" y="4864275"/>
            <a:ext cx="3979722" cy="15570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Helvetica Neue"/>
                <a:ea typeface="ＭＳ Ｐゴシック" charset="0"/>
                <a:cs typeface="Helvetica Neue"/>
              </a:rPr>
              <a:t>©2016 DataStax Confidential. Do not distribute without consent.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3" y="1084554"/>
            <a:ext cx="8622577" cy="1631212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Helvetica Neue Light"/>
                <a:cs typeface="Helvetica Neue Light"/>
              </a:rPr>
              <a:t>A database for storing, managing and querying highly connected and complex relationships.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Helvetica Neue Light"/>
                <a:cs typeface="Helvetica Neue Light"/>
              </a:rPr>
              <a:t>A graph database’s architecture makes it particularly well suited for unlocking the value in the data’s </a:t>
            </a:r>
            <a:r>
              <a:rPr lang="en-US" sz="2000" dirty="0" smtClean="0">
                <a:latin typeface="Helvetica Neue Light"/>
                <a:cs typeface="Helvetica Neue Light"/>
              </a:rPr>
              <a:t>relationships and finding </a:t>
            </a:r>
            <a:r>
              <a:rPr lang="en-US" sz="2000" dirty="0">
                <a:latin typeface="Helvetica Neue Light"/>
                <a:cs typeface="Helvetica Neue Light"/>
              </a:rPr>
              <a:t>commonalities and </a:t>
            </a:r>
            <a:r>
              <a:rPr lang="en-US" sz="2000" dirty="0" smtClean="0">
                <a:latin typeface="Helvetica Neue Light"/>
                <a:cs typeface="Helvetica Neue Light"/>
              </a:rPr>
              <a:t>anomalies</a:t>
            </a:r>
            <a:r>
              <a:rPr lang="en-US" sz="2000" dirty="0">
                <a:latin typeface="Helvetica Neue Light"/>
                <a:cs typeface="Helvetica Neue Light"/>
              </a:rPr>
              <a:t> </a:t>
            </a:r>
            <a:r>
              <a:rPr lang="en-US" sz="2000" dirty="0" smtClean="0">
                <a:latin typeface="Helvetica Neue Light"/>
                <a:cs typeface="Helvetica Neue Light"/>
              </a:rPr>
              <a:t>in large data volumes.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2" y="391765"/>
            <a:ext cx="7544152" cy="519112"/>
          </a:xfrm>
        </p:spPr>
        <p:txBody>
          <a:bodyPr>
            <a:noAutofit/>
          </a:bodyPr>
          <a:lstStyle/>
          <a:p>
            <a:r>
              <a:rPr lang="en-US" sz="2900" dirty="0"/>
              <a:t>What is a Graph Database?</a:t>
            </a:r>
          </a:p>
        </p:txBody>
      </p:sp>
      <p:pic>
        <p:nvPicPr>
          <p:cNvPr id="9" name="Picture 8" descr="DSE Graph 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859782"/>
            <a:ext cx="1697628" cy="169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2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7" y="843558"/>
            <a:ext cx="8424936" cy="1754322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pPr marL="285750" indent="-285750" fontAlgn="base">
              <a:buFont typeface="Arial" charset="0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A scale-out graph </a:t>
            </a:r>
            <a:r>
              <a:rPr lang="en-US" dirty="0">
                <a:latin typeface="Helvetica Neue Light"/>
                <a:cs typeface="Helvetica Neue Light"/>
              </a:rPr>
              <a:t>database </a:t>
            </a:r>
            <a:r>
              <a:rPr lang="en-US" dirty="0" smtClean="0">
                <a:latin typeface="Helvetica Neue Light"/>
                <a:cs typeface="Helvetica Neue Light"/>
              </a:rPr>
              <a:t>purposely built for cloud </a:t>
            </a:r>
            <a:r>
              <a:rPr lang="en-US" dirty="0">
                <a:latin typeface="Helvetica Neue Light"/>
                <a:cs typeface="Helvetica Neue Light"/>
              </a:rPr>
              <a:t>applications that need to </a:t>
            </a:r>
            <a:r>
              <a:rPr lang="en-US" dirty="0" smtClean="0">
                <a:latin typeface="Helvetica Neue Light"/>
                <a:cs typeface="Helvetica Neue Light"/>
              </a:rPr>
              <a:t>act on complex and highly </a:t>
            </a:r>
            <a:r>
              <a:rPr lang="en-US" dirty="0">
                <a:latin typeface="Helvetica Neue Light"/>
                <a:cs typeface="Helvetica Neue Light"/>
              </a:rPr>
              <a:t>connected </a:t>
            </a:r>
            <a:r>
              <a:rPr lang="en-US" dirty="0" smtClean="0">
                <a:latin typeface="Helvetica Neue Light"/>
                <a:cs typeface="Helvetica Neue Light"/>
              </a:rPr>
              <a:t>relationships.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dirty="0">
                <a:latin typeface="Helvetica Neue Light"/>
                <a:cs typeface="Helvetica Neue Light"/>
              </a:rPr>
              <a:t>Supports a property graph model </a:t>
            </a:r>
            <a:r>
              <a:rPr lang="en-US" dirty="0" smtClean="0">
                <a:latin typeface="Helvetica Neue Light"/>
                <a:cs typeface="Helvetica Neue Light"/>
              </a:rPr>
              <a:t>natively </a:t>
            </a:r>
            <a:r>
              <a:rPr lang="en-US" dirty="0">
                <a:latin typeface="Helvetica Neue Light"/>
                <a:cs typeface="Helvetica Neue Light"/>
              </a:rPr>
              <a:t>inside the DataStax product, engineered specifically for </a:t>
            </a:r>
            <a:r>
              <a:rPr lang="en-US" dirty="0" smtClean="0">
                <a:latin typeface="Helvetica Neue Light"/>
                <a:cs typeface="Helvetica Neue Light"/>
              </a:rPr>
              <a:t>DataStax Enterprise (Cassandra, Search, Analytics).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dirty="0">
                <a:latin typeface="Helvetica Neue Light"/>
                <a:cs typeface="Helvetica Neue Light"/>
              </a:rPr>
              <a:t>Store &amp; find relationships in data fast and easy in large graphs</a:t>
            </a:r>
            <a:r>
              <a:rPr lang="en-US" dirty="0" smtClean="0">
                <a:latin typeface="Helvetica Neue Light"/>
                <a:cs typeface="Helvetica Neue Light"/>
              </a:rPr>
              <a:t>.</a:t>
            </a:r>
            <a:endParaRPr lang="en-US" dirty="0">
              <a:latin typeface="Helvetica Neue Light"/>
              <a:cs typeface="Helvetica Neue Light"/>
            </a:endParaRPr>
          </a:p>
          <a:p>
            <a:pPr marL="285750" indent="-285750" fontAlgn="base">
              <a:buFont typeface="Arial" charset="0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Part of DSE’s multi-model platform.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DataStax Enterprise (DSE) Graph? </a:t>
            </a:r>
            <a:endParaRPr lang="en-US" dirty="0"/>
          </a:p>
        </p:txBody>
      </p:sp>
      <p:pic>
        <p:nvPicPr>
          <p:cNvPr id="8" name="Picture 7" descr="Donut_DSE_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610" y="2592288"/>
            <a:ext cx="2499742" cy="2499742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257158" y="4864275"/>
            <a:ext cx="3979722" cy="155703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600" kern="1200">
                <a:solidFill>
                  <a:schemeClr val="bg1">
                    <a:lumMod val="75000"/>
                  </a:schemeClr>
                </a:solidFill>
                <a:latin typeface="Helvetica Neue"/>
                <a:ea typeface="+mn-ea"/>
                <a:cs typeface="Helvetica Neu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mtClean="0">
                <a:ea typeface="ＭＳ Ｐゴシック" charset="0"/>
              </a:rPr>
              <a:t>©2016 DataStax Confidential. Do not distribute without consent.</a:t>
            </a:r>
            <a:endParaRPr lang="en-US" sz="8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02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6924" y="4986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019103"/>
              </p:ext>
            </p:extLst>
          </p:nvPr>
        </p:nvGraphicFramePr>
        <p:xfrm>
          <a:off x="383133" y="715004"/>
          <a:ext cx="8063283" cy="3938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543"/>
                <a:gridCol w="3424748"/>
                <a:gridCol w="3091992"/>
              </a:tblGrid>
              <a:tr h="61444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</a:t>
                      </a:r>
                      <a:r>
                        <a:rPr lang="en-US" sz="1600" baseline="0" dirty="0" smtClean="0"/>
                        <a:t>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Domain Problem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DSE Graph Approach</a:t>
                      </a:r>
                      <a:endParaRPr lang="en-US" sz="1600" dirty="0"/>
                    </a:p>
                  </a:txBody>
                  <a:tcPr/>
                </a:tc>
              </a:tr>
              <a:tr h="100498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Customer 360</a:t>
                      </a:r>
                      <a:endParaRPr lang="en-US" sz="11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1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How can I smartly understand,</a:t>
                      </a:r>
                      <a:r>
                        <a:rPr lang="en-US" sz="1100" baseline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navigate, </a:t>
                      </a:r>
                      <a:r>
                        <a:rPr lang="en-US" sz="11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analyze, and act on my Customer data and their relationships that are consolidated across many different systems</a:t>
                      </a:r>
                      <a:r>
                        <a:rPr lang="en-US" sz="1100" baseline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</a:t>
                      </a:r>
                      <a:r>
                        <a:rPr lang="en-US" sz="11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to get a holistic view of my customer?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Use relationships to connect disparate</a:t>
                      </a:r>
                      <a:r>
                        <a:rPr lang="en-US" sz="1100" baseline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data sources and provide an always up to date Customer profile to users. </a:t>
                      </a:r>
                      <a:endParaRPr lang="en-US" sz="11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</a:tr>
              <a:tr h="100498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Asset Management</a:t>
                      </a:r>
                      <a:endParaRPr lang="en-US" sz="11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How can I easily perform analysis on numerous relationships that form among data elements and tend to be of much greater interest when examined collectively than reviewed in isolation?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 graph is also a good model for managing network assets (with their properties or configurations) and how they relate to each other over time. </a:t>
                      </a:r>
                    </a:p>
                  </a:txBody>
                  <a:tcPr/>
                </a:tc>
              </a:tr>
              <a:tr h="131420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Security/Fraud</a:t>
                      </a:r>
                      <a:endParaRPr lang="en-US" sz="11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How can I quickly determine which entity, transaction or interaction is fraudulent, poses a security risk, or is a compliance concern?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 a complex and highly interrelated network of users, entities, transactions, events, and interactions, a graph database can quickly find the bad needle in a haystack of relationships and events that involve countless financial interactions.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Footer Placeholder 3"/>
          <p:cNvSpPr txBox="1">
            <a:spLocks/>
          </p:cNvSpPr>
          <p:nvPr/>
        </p:nvSpPr>
        <p:spPr>
          <a:xfrm>
            <a:off x="257158" y="4864275"/>
            <a:ext cx="3979722" cy="155703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600" kern="1200">
                <a:solidFill>
                  <a:schemeClr val="bg1">
                    <a:lumMod val="75000"/>
                  </a:schemeClr>
                </a:solidFill>
                <a:latin typeface="Helvetica Neue"/>
                <a:ea typeface="+mn-ea"/>
                <a:cs typeface="Helvetica Neu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mtClean="0">
                <a:ea typeface="ＭＳ Ｐゴシック" charset="0"/>
              </a:rPr>
              <a:t>©2016 DataStax Confidential. Do not distribute without consent.</a:t>
            </a:r>
            <a:endParaRPr lang="en-US" sz="8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09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57158" y="4864275"/>
            <a:ext cx="3979722" cy="15570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Helvetica Neue"/>
                <a:ea typeface="ＭＳ Ｐゴシック" charset="0"/>
                <a:cs typeface="Helvetica Neue"/>
              </a:rPr>
              <a:t>©2016 DataStax  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7" y="843558"/>
            <a:ext cx="8424936" cy="2308320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pPr marL="285750" indent="-285750" fontAlgn="base">
              <a:buFont typeface="Arial" charset="0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Titan </a:t>
            </a:r>
            <a:r>
              <a:rPr lang="en-US" dirty="0">
                <a:latin typeface="Helvetica Neue Light"/>
                <a:cs typeface="Helvetica Neue Light"/>
              </a:rPr>
              <a:t>is a </a:t>
            </a:r>
            <a:r>
              <a:rPr lang="en-US" dirty="0" smtClean="0">
                <a:latin typeface="Helvetica Neue Light"/>
                <a:cs typeface="Helvetica Neue Light"/>
              </a:rPr>
              <a:t>TinkerPop-enabled, scale</a:t>
            </a:r>
            <a:r>
              <a:rPr lang="en-US" dirty="0">
                <a:latin typeface="Helvetica Neue Light"/>
                <a:cs typeface="Helvetica Neue Light"/>
              </a:rPr>
              <a:t>-out graph database that has a pluggable storage back end option that allows it to persist data to a variety of databases including Cassandra, HBase, and others. </a:t>
            </a:r>
            <a:endParaRPr lang="en-US" dirty="0" smtClean="0">
              <a:latin typeface="Helvetica Neue Light"/>
              <a:cs typeface="Helvetica Neue Light"/>
            </a:endParaRPr>
          </a:p>
          <a:p>
            <a:pPr marL="285750" indent="-285750" fontAlgn="base">
              <a:buFont typeface="Arial" charset="0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DSE Graph benefits from years of experience with real-world, scale-out graph database use cases implemented against Titan.</a:t>
            </a:r>
            <a:endParaRPr lang="en-US" dirty="0">
              <a:latin typeface="Helvetica Neue Light"/>
              <a:cs typeface="Helvetica Neue Light"/>
            </a:endParaRPr>
          </a:p>
          <a:p>
            <a:pPr marL="285750" indent="-285750" fontAlgn="base">
              <a:buFont typeface="Arial" charset="0"/>
              <a:buChar char="•"/>
            </a:pPr>
            <a:r>
              <a:rPr lang="en-US" dirty="0">
                <a:latin typeface="Helvetica Neue Light"/>
                <a:cs typeface="Helvetica Neue Light"/>
              </a:rPr>
              <a:t>While DSE Graph uses Titan as a model, </a:t>
            </a:r>
            <a:r>
              <a:rPr lang="en-US" dirty="0" smtClean="0">
                <a:latin typeface="Helvetica Neue Light"/>
                <a:cs typeface="Helvetica Neue Light"/>
              </a:rPr>
              <a:t>it integrates much more deeply into Cassandra and the DSE platform to provide better consistency and performance as well as additional features.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about Titan?</a:t>
            </a:r>
            <a:endParaRPr lang="en-US" dirty="0"/>
          </a:p>
        </p:txBody>
      </p:sp>
      <p:pic>
        <p:nvPicPr>
          <p:cNvPr id="7" name="Picture 6" descr="titandb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859782"/>
            <a:ext cx="1051087" cy="206538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5537" y="3892475"/>
            <a:ext cx="54497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/>
              <a:t>DataStax does not Sell, Support, or Develop Titan</a:t>
            </a: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196444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Application Needs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467544" y="1053182"/>
          <a:ext cx="822960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712"/>
                <a:gridCol w="49068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DSE Graph Feature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Store and Access Data Quickly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Graph Data Model + Gremlin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Flexible, Fast Application Builds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DSE Graph + DSE Studio</a:t>
                      </a:r>
                      <a:r>
                        <a:rPr lang="en-US" baseline="0" dirty="0" smtClean="0"/>
                        <a:t> &amp; DSE </a:t>
                      </a:r>
                      <a:r>
                        <a:rPr lang="en-US" dirty="0" smtClean="0"/>
                        <a:t>Drivers 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Analyze 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Graph Analytics with DSE Analytics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Search and Find Quickly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Graph Search with DSE Search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Ingest and</a:t>
                      </a:r>
                      <a:r>
                        <a:rPr lang="en-US" baseline="0" dirty="0" smtClean="0"/>
                        <a:t> Export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DSE Graph Loader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Secure 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DSE Security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Manage and Monitor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Opscenter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Availability, Scale, Operational Ease, Performance</a:t>
                      </a:r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DataStax</a:t>
                      </a:r>
                      <a:r>
                        <a:rPr lang="en-US" baseline="0" dirty="0" smtClean="0"/>
                        <a:t> Enterprise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</a:t>
            </a:r>
            <a:r>
              <a:rPr lang="is-IS" smtClean="0"/>
              <a:t>2016</a:t>
            </a:r>
            <a:r>
              <a:rPr lang="en-US" smtClean="0"/>
              <a:t>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211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589" y="185471"/>
            <a:ext cx="7866702" cy="519113"/>
          </a:xfrm>
        </p:spPr>
        <p:txBody>
          <a:bodyPr>
            <a:normAutofit fontScale="90000"/>
          </a:bodyPr>
          <a:lstStyle/>
          <a:p>
            <a:r>
              <a:rPr lang="en-US" sz="2400" dirty="0" smtClean="0">
                <a:solidFill>
                  <a:srgbClr val="CB6015"/>
                </a:solidFill>
                <a:latin typeface="Helvetica Neue"/>
                <a:cs typeface="Helvetica Neue"/>
              </a:rPr>
              <a:t>Property Graph Concepts</a:t>
            </a:r>
            <a:endParaRPr lang="en-US" sz="2400" dirty="0">
              <a:solidFill>
                <a:srgbClr val="CB6015"/>
              </a:solidFill>
              <a:latin typeface="Helvetica Neue"/>
              <a:cs typeface="Helvetica Neue"/>
            </a:endParaRPr>
          </a:p>
        </p:txBody>
      </p:sp>
      <p:sp>
        <p:nvSpPr>
          <p:cNvPr id="4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57158" y="4864275"/>
            <a:ext cx="3979722" cy="15570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Helvetica Neue"/>
                <a:ea typeface="ＭＳ Ｐゴシック" charset="0"/>
                <a:cs typeface="Helvetica Neue"/>
              </a:rPr>
              <a:t>©2015 DataStax  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175816" y="2514393"/>
            <a:ext cx="748923" cy="784060"/>
            <a:chOff x="3565766" y="1537110"/>
            <a:chExt cx="748923" cy="784060"/>
          </a:xfrm>
        </p:grpSpPr>
        <p:grpSp>
          <p:nvGrpSpPr>
            <p:cNvPr id="8" name="Group 7"/>
            <p:cNvGrpSpPr/>
            <p:nvPr/>
          </p:nvGrpSpPr>
          <p:grpSpPr>
            <a:xfrm>
              <a:off x="3595072" y="1631464"/>
              <a:ext cx="689706" cy="689706"/>
              <a:chOff x="3282464" y="1641233"/>
              <a:chExt cx="689706" cy="689706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331308" y="1690077"/>
                <a:ext cx="594360" cy="594360"/>
              </a:xfrm>
              <a:prstGeom prst="ellipse">
                <a:avLst/>
              </a:prstGeom>
              <a:solidFill>
                <a:srgbClr val="0097B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282464" y="1641233"/>
                <a:ext cx="689706" cy="689706"/>
              </a:xfrm>
              <a:prstGeom prst="ellipse">
                <a:avLst/>
              </a:prstGeom>
              <a:noFill/>
              <a:ln w="28575" cmpd="sng">
                <a:solidFill>
                  <a:srgbClr val="0097BB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565766" y="153711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chemeClr val="bg1"/>
                  </a:solidFill>
                  <a:latin typeface="Webdings" charset="2"/>
                  <a:cs typeface="Webdings" charset="2"/>
                </a:rPr>
                <a:t></a:t>
              </a:r>
              <a:endParaRPr lang="en-US" sz="4400" dirty="0">
                <a:solidFill>
                  <a:schemeClr val="bg1"/>
                </a:solidFill>
                <a:latin typeface="Webdings" charset="2"/>
                <a:cs typeface="Webdings" charset="2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797485" y="3721594"/>
            <a:ext cx="748923" cy="784060"/>
            <a:chOff x="3565766" y="1537110"/>
            <a:chExt cx="748923" cy="784060"/>
          </a:xfrm>
        </p:grpSpPr>
        <p:grpSp>
          <p:nvGrpSpPr>
            <p:cNvPr id="21" name="Group 20"/>
            <p:cNvGrpSpPr/>
            <p:nvPr/>
          </p:nvGrpSpPr>
          <p:grpSpPr>
            <a:xfrm>
              <a:off x="3595072" y="1631464"/>
              <a:ext cx="689706" cy="689706"/>
              <a:chOff x="3282464" y="1641233"/>
              <a:chExt cx="689706" cy="689706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3331308" y="1690077"/>
                <a:ext cx="594360" cy="594360"/>
              </a:xfrm>
              <a:prstGeom prst="ellipse">
                <a:avLst/>
              </a:prstGeom>
              <a:solidFill>
                <a:srgbClr val="0097B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282464" y="1641233"/>
                <a:ext cx="689706" cy="689706"/>
              </a:xfrm>
              <a:prstGeom prst="ellipse">
                <a:avLst/>
              </a:prstGeom>
              <a:noFill/>
              <a:ln w="28575" cmpd="sng">
                <a:solidFill>
                  <a:srgbClr val="0097BB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565766" y="153711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chemeClr val="bg1"/>
                  </a:solidFill>
                  <a:latin typeface="Webdings" charset="2"/>
                  <a:cs typeface="Webdings" charset="2"/>
                </a:rPr>
                <a:t></a:t>
              </a:r>
              <a:endParaRPr lang="en-US" sz="4400" dirty="0">
                <a:solidFill>
                  <a:schemeClr val="bg1"/>
                </a:solidFill>
                <a:latin typeface="Webdings" charset="2"/>
                <a:cs typeface="Webdings" charset="2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343318" y="2420735"/>
            <a:ext cx="748923" cy="784060"/>
            <a:chOff x="3565766" y="1537110"/>
            <a:chExt cx="748923" cy="784060"/>
          </a:xfrm>
        </p:grpSpPr>
        <p:grpSp>
          <p:nvGrpSpPr>
            <p:cNvPr id="26" name="Group 25"/>
            <p:cNvGrpSpPr/>
            <p:nvPr/>
          </p:nvGrpSpPr>
          <p:grpSpPr>
            <a:xfrm>
              <a:off x="3595072" y="1631464"/>
              <a:ext cx="689706" cy="689706"/>
              <a:chOff x="3282464" y="1641233"/>
              <a:chExt cx="689706" cy="689706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3331308" y="1690077"/>
                <a:ext cx="594360" cy="594360"/>
              </a:xfrm>
              <a:prstGeom prst="ellipse">
                <a:avLst/>
              </a:prstGeom>
              <a:solidFill>
                <a:srgbClr val="0097B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282464" y="1641233"/>
                <a:ext cx="689706" cy="689706"/>
              </a:xfrm>
              <a:prstGeom prst="ellipse">
                <a:avLst/>
              </a:prstGeom>
              <a:noFill/>
              <a:ln w="28575" cmpd="sng">
                <a:solidFill>
                  <a:srgbClr val="0097BB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565766" y="153711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chemeClr val="bg1"/>
                  </a:solidFill>
                  <a:latin typeface="Webdings" charset="2"/>
                  <a:cs typeface="Webdings" charset="2"/>
                </a:rPr>
                <a:t></a:t>
              </a:r>
              <a:endParaRPr lang="en-US" sz="4400" dirty="0">
                <a:solidFill>
                  <a:schemeClr val="bg1"/>
                </a:solidFill>
                <a:latin typeface="Webdings" charset="2"/>
                <a:cs typeface="Webdings" charset="2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895385" y="1063819"/>
            <a:ext cx="689706" cy="696139"/>
            <a:chOff x="3595072" y="1625031"/>
            <a:chExt cx="689706" cy="696139"/>
          </a:xfrm>
        </p:grpSpPr>
        <p:grpSp>
          <p:nvGrpSpPr>
            <p:cNvPr id="31" name="Group 30"/>
            <p:cNvGrpSpPr/>
            <p:nvPr/>
          </p:nvGrpSpPr>
          <p:grpSpPr>
            <a:xfrm>
              <a:off x="3595072" y="1631464"/>
              <a:ext cx="689706" cy="689706"/>
              <a:chOff x="3282464" y="1641233"/>
              <a:chExt cx="689706" cy="689706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3331308" y="1690077"/>
                <a:ext cx="594360" cy="594360"/>
              </a:xfrm>
              <a:prstGeom prst="ellipse">
                <a:avLst/>
              </a:prstGeom>
              <a:solidFill>
                <a:srgbClr val="0097B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282464" y="1641233"/>
                <a:ext cx="689706" cy="689706"/>
              </a:xfrm>
              <a:prstGeom prst="ellipse">
                <a:avLst/>
              </a:prstGeom>
              <a:noFill/>
              <a:ln w="28575" cmpd="sng">
                <a:solidFill>
                  <a:srgbClr val="0097BB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653687" y="1625031"/>
              <a:ext cx="59503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Webdings" charset="2"/>
                  <a:cs typeface="Webdings" charset="2"/>
                </a:rPr>
                <a:t></a:t>
              </a:r>
              <a:endParaRPr lang="en-US" sz="3200" dirty="0">
                <a:solidFill>
                  <a:schemeClr val="bg1"/>
                </a:solidFill>
                <a:latin typeface="Webdings" charset="2"/>
                <a:cs typeface="Webdings" charset="2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709816" y="1242004"/>
            <a:ext cx="689706" cy="696139"/>
            <a:chOff x="3595072" y="1625031"/>
            <a:chExt cx="689706" cy="696139"/>
          </a:xfrm>
        </p:grpSpPr>
        <p:grpSp>
          <p:nvGrpSpPr>
            <p:cNvPr id="36" name="Group 35"/>
            <p:cNvGrpSpPr/>
            <p:nvPr/>
          </p:nvGrpSpPr>
          <p:grpSpPr>
            <a:xfrm>
              <a:off x="3595072" y="1631464"/>
              <a:ext cx="689706" cy="689706"/>
              <a:chOff x="3282464" y="1641233"/>
              <a:chExt cx="689706" cy="689706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3331308" y="1690077"/>
                <a:ext cx="594360" cy="594360"/>
              </a:xfrm>
              <a:prstGeom prst="ellipse">
                <a:avLst/>
              </a:prstGeom>
              <a:solidFill>
                <a:srgbClr val="0097B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3282464" y="1641233"/>
                <a:ext cx="689706" cy="689706"/>
              </a:xfrm>
              <a:prstGeom prst="ellipse">
                <a:avLst/>
              </a:prstGeom>
              <a:noFill/>
              <a:ln w="28575" cmpd="sng">
                <a:solidFill>
                  <a:srgbClr val="0097BB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3653687" y="1625031"/>
              <a:ext cx="59503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Webdings" charset="2"/>
                  <a:cs typeface="Webdings" charset="2"/>
                </a:rPr>
                <a:t></a:t>
              </a:r>
              <a:endParaRPr lang="en-US" sz="3200" dirty="0">
                <a:solidFill>
                  <a:schemeClr val="bg1"/>
                </a:solidFill>
                <a:latin typeface="Webdings" charset="2"/>
                <a:cs typeface="Webdings" charset="2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305140" y="2789056"/>
            <a:ext cx="689706" cy="689706"/>
            <a:chOff x="3595072" y="1631464"/>
            <a:chExt cx="689706" cy="689706"/>
          </a:xfrm>
        </p:grpSpPr>
        <p:grpSp>
          <p:nvGrpSpPr>
            <p:cNvPr id="41" name="Group 40"/>
            <p:cNvGrpSpPr/>
            <p:nvPr/>
          </p:nvGrpSpPr>
          <p:grpSpPr>
            <a:xfrm>
              <a:off x="3595072" y="1631464"/>
              <a:ext cx="689706" cy="689706"/>
              <a:chOff x="3282464" y="1641233"/>
              <a:chExt cx="689706" cy="689706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3331308" y="1690077"/>
                <a:ext cx="594360" cy="594360"/>
              </a:xfrm>
              <a:prstGeom prst="ellipse">
                <a:avLst/>
              </a:prstGeom>
              <a:solidFill>
                <a:srgbClr val="0097B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282464" y="1641233"/>
                <a:ext cx="689706" cy="689706"/>
              </a:xfrm>
              <a:prstGeom prst="ellipse">
                <a:avLst/>
              </a:prstGeom>
              <a:noFill/>
              <a:ln w="28575" cmpd="sng">
                <a:solidFill>
                  <a:srgbClr val="0097BB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3643918" y="1654338"/>
              <a:ext cx="59503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Webdings" charset="2"/>
                  <a:cs typeface="Webdings" charset="2"/>
                </a:rPr>
                <a:t></a:t>
              </a:r>
              <a:endParaRPr lang="en-US" sz="3200" dirty="0">
                <a:solidFill>
                  <a:schemeClr val="bg1"/>
                </a:solidFill>
                <a:latin typeface="Webdings" charset="2"/>
                <a:cs typeface="Webdings" charset="2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142087" y="3815948"/>
            <a:ext cx="689706" cy="689706"/>
            <a:chOff x="3595072" y="1631464"/>
            <a:chExt cx="689706" cy="689706"/>
          </a:xfrm>
        </p:grpSpPr>
        <p:grpSp>
          <p:nvGrpSpPr>
            <p:cNvPr id="47" name="Group 46"/>
            <p:cNvGrpSpPr/>
            <p:nvPr/>
          </p:nvGrpSpPr>
          <p:grpSpPr>
            <a:xfrm>
              <a:off x="3595072" y="1631464"/>
              <a:ext cx="689706" cy="689706"/>
              <a:chOff x="3282464" y="1641233"/>
              <a:chExt cx="689706" cy="689706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3331308" y="1690077"/>
                <a:ext cx="594360" cy="594360"/>
              </a:xfrm>
              <a:prstGeom prst="ellipse">
                <a:avLst/>
              </a:prstGeom>
              <a:solidFill>
                <a:srgbClr val="0097B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282464" y="1641233"/>
                <a:ext cx="689706" cy="689706"/>
              </a:xfrm>
              <a:prstGeom prst="ellipse">
                <a:avLst/>
              </a:prstGeom>
              <a:noFill/>
              <a:ln w="28575" cmpd="sng">
                <a:solidFill>
                  <a:srgbClr val="0097BB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3643918" y="1654338"/>
              <a:ext cx="59503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Webdings" charset="2"/>
                  <a:cs typeface="Webdings" charset="2"/>
                </a:rPr>
                <a:t></a:t>
              </a:r>
              <a:endParaRPr lang="en-US" sz="3200" dirty="0">
                <a:solidFill>
                  <a:schemeClr val="bg1"/>
                </a:solidFill>
                <a:latin typeface="Webdings" charset="2"/>
                <a:cs typeface="Webdings" charset="2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556791" y="1453465"/>
            <a:ext cx="689706" cy="689706"/>
            <a:chOff x="3595072" y="1631464"/>
            <a:chExt cx="689706" cy="689706"/>
          </a:xfrm>
        </p:grpSpPr>
        <p:grpSp>
          <p:nvGrpSpPr>
            <p:cNvPr id="52" name="Group 51"/>
            <p:cNvGrpSpPr/>
            <p:nvPr/>
          </p:nvGrpSpPr>
          <p:grpSpPr>
            <a:xfrm>
              <a:off x="3595072" y="1631464"/>
              <a:ext cx="689706" cy="689706"/>
              <a:chOff x="3282464" y="1641233"/>
              <a:chExt cx="689706" cy="689706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3331308" y="1690077"/>
                <a:ext cx="594360" cy="594360"/>
              </a:xfrm>
              <a:prstGeom prst="ellipse">
                <a:avLst/>
              </a:prstGeom>
              <a:solidFill>
                <a:srgbClr val="0097B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282464" y="1641233"/>
                <a:ext cx="689706" cy="689706"/>
              </a:xfrm>
              <a:prstGeom prst="ellipse">
                <a:avLst/>
              </a:prstGeom>
              <a:noFill/>
              <a:ln w="28575" cmpd="sng">
                <a:solidFill>
                  <a:srgbClr val="0097BB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3643918" y="1654338"/>
              <a:ext cx="59503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Webdings" charset="2"/>
                  <a:cs typeface="Webdings" charset="2"/>
                </a:rPr>
                <a:t></a:t>
              </a:r>
              <a:endParaRPr lang="en-US" sz="3200" dirty="0">
                <a:solidFill>
                  <a:schemeClr val="bg1"/>
                </a:solidFill>
                <a:latin typeface="Webdings" charset="2"/>
                <a:cs typeface="Webdings" charset="2"/>
              </a:endParaRPr>
            </a:p>
          </p:txBody>
        </p:sp>
      </p:grpSp>
      <p:cxnSp>
        <p:nvCxnSpPr>
          <p:cNvPr id="16" name="Straight Arrow Connector 15"/>
          <p:cNvCxnSpPr>
            <a:endCxn id="34" idx="3"/>
          </p:cNvCxnSpPr>
          <p:nvPr/>
        </p:nvCxnSpPr>
        <p:spPr>
          <a:xfrm flipV="1">
            <a:off x="1944073" y="1658953"/>
            <a:ext cx="1052317" cy="904980"/>
          </a:xfrm>
          <a:prstGeom prst="straightConnector1">
            <a:avLst/>
          </a:prstGeom>
          <a:ln w="38100" cmpd="sng">
            <a:solidFill>
              <a:srgbClr val="0097BB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4" idx="5"/>
          </p:cNvCxnSpPr>
          <p:nvPr/>
        </p:nvCxnSpPr>
        <p:spPr>
          <a:xfrm flipH="1" flipV="1">
            <a:off x="3484086" y="1658953"/>
            <a:ext cx="909098" cy="998638"/>
          </a:xfrm>
          <a:prstGeom prst="straightConnector1">
            <a:avLst/>
          </a:prstGeom>
          <a:ln w="38100" cmpd="sng">
            <a:solidFill>
              <a:srgbClr val="0097BB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9" idx="2"/>
            <a:endCxn id="34" idx="6"/>
          </p:cNvCxnSpPr>
          <p:nvPr/>
        </p:nvCxnSpPr>
        <p:spPr>
          <a:xfrm flipH="1" flipV="1">
            <a:off x="3585091" y="1415105"/>
            <a:ext cx="1124725" cy="178185"/>
          </a:xfrm>
          <a:prstGeom prst="straightConnector1">
            <a:avLst/>
          </a:prstGeom>
          <a:ln w="38100" cmpd="sng">
            <a:solidFill>
              <a:srgbClr val="0097BB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34" idx="4"/>
          </p:cNvCxnSpPr>
          <p:nvPr/>
        </p:nvCxnSpPr>
        <p:spPr>
          <a:xfrm flipV="1">
            <a:off x="3240238" y="1759958"/>
            <a:ext cx="0" cy="2055990"/>
          </a:xfrm>
          <a:prstGeom prst="straightConnector1">
            <a:avLst/>
          </a:prstGeom>
          <a:ln w="38100" cmpd="sng">
            <a:solidFill>
              <a:srgbClr val="0097BB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1944073" y="3133909"/>
            <a:ext cx="951312" cy="783044"/>
          </a:xfrm>
          <a:prstGeom prst="straightConnector1">
            <a:avLst/>
          </a:prstGeom>
          <a:ln w="38100" cmpd="sng">
            <a:solidFill>
              <a:srgbClr val="0097BB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4" idx="2"/>
            <a:endCxn id="29" idx="6"/>
          </p:cNvCxnSpPr>
          <p:nvPr/>
        </p:nvCxnSpPr>
        <p:spPr>
          <a:xfrm flipH="1" flipV="1">
            <a:off x="2062330" y="2859942"/>
            <a:ext cx="2142792" cy="93658"/>
          </a:xfrm>
          <a:prstGeom prst="straightConnector1">
            <a:avLst/>
          </a:prstGeom>
          <a:ln w="38100" cmpd="sng">
            <a:solidFill>
              <a:srgbClr val="0097BB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9" idx="6"/>
            <a:endCxn id="55" idx="2"/>
          </p:cNvCxnSpPr>
          <p:nvPr/>
        </p:nvCxnSpPr>
        <p:spPr>
          <a:xfrm>
            <a:off x="5399522" y="1593290"/>
            <a:ext cx="1157269" cy="205028"/>
          </a:xfrm>
          <a:prstGeom prst="straightConnector1">
            <a:avLst/>
          </a:prstGeom>
          <a:ln w="38100" cmpd="sng">
            <a:solidFill>
              <a:srgbClr val="0097BB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4" idx="0"/>
            <a:endCxn id="55" idx="4"/>
          </p:cNvCxnSpPr>
          <p:nvPr/>
        </p:nvCxnSpPr>
        <p:spPr>
          <a:xfrm flipV="1">
            <a:off x="6649993" y="2143171"/>
            <a:ext cx="251651" cy="645885"/>
          </a:xfrm>
          <a:prstGeom prst="straightConnector1">
            <a:avLst/>
          </a:prstGeom>
          <a:ln w="38100" cmpd="sng">
            <a:solidFill>
              <a:srgbClr val="0097BB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4" idx="3"/>
            <a:endCxn id="50" idx="7"/>
          </p:cNvCxnSpPr>
          <p:nvPr/>
        </p:nvCxnSpPr>
        <p:spPr>
          <a:xfrm flipH="1">
            <a:off x="5730788" y="3377757"/>
            <a:ext cx="675357" cy="539196"/>
          </a:xfrm>
          <a:prstGeom prst="straightConnector1">
            <a:avLst/>
          </a:prstGeom>
          <a:ln w="38100" cmpd="sng">
            <a:solidFill>
              <a:srgbClr val="0097BB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4" idx="6"/>
            <a:endCxn id="50" idx="2"/>
          </p:cNvCxnSpPr>
          <p:nvPr/>
        </p:nvCxnSpPr>
        <p:spPr>
          <a:xfrm>
            <a:off x="3516497" y="4160801"/>
            <a:ext cx="1625590" cy="0"/>
          </a:xfrm>
          <a:prstGeom prst="straightConnector1">
            <a:avLst/>
          </a:prstGeom>
          <a:ln w="38100" cmpd="sng">
            <a:solidFill>
              <a:srgbClr val="0097BB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44" idx="2"/>
          </p:cNvCxnSpPr>
          <p:nvPr/>
        </p:nvCxnSpPr>
        <p:spPr>
          <a:xfrm>
            <a:off x="4894828" y="2953600"/>
            <a:ext cx="1410312" cy="180309"/>
          </a:xfrm>
          <a:prstGeom prst="straightConnector1">
            <a:avLst/>
          </a:prstGeom>
          <a:ln w="38100" cmpd="sng">
            <a:solidFill>
              <a:srgbClr val="0097BB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774455" y="741442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A556D"/>
                </a:solidFill>
                <a:latin typeface="Helvetica"/>
                <a:cs typeface="Helvetica"/>
              </a:rPr>
              <a:t>DataStax</a:t>
            </a:r>
            <a:endParaRPr lang="en-US" sz="1400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530057" y="913380"/>
            <a:ext cx="1052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A556D"/>
                </a:solidFill>
                <a:latin typeface="Helvetica"/>
                <a:cs typeface="Helvetica"/>
              </a:rPr>
              <a:t>DataBricks</a:t>
            </a:r>
            <a:endParaRPr lang="en-US" sz="1400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549366" y="1114625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A556D"/>
                </a:solidFill>
                <a:latin typeface="Helvetica"/>
                <a:cs typeface="Helvetica"/>
              </a:rPr>
              <a:t>Spark</a:t>
            </a:r>
            <a:endParaRPr lang="en-US" sz="1400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374767" y="3468993"/>
            <a:ext cx="55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A556D"/>
                </a:solidFill>
                <a:latin typeface="Helvetica"/>
                <a:cs typeface="Helvetica"/>
              </a:rPr>
              <a:t>DSE</a:t>
            </a:r>
            <a:endParaRPr lang="en-US" sz="1400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963815" y="4495885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A556D"/>
                </a:solidFill>
                <a:latin typeface="Helvetica"/>
                <a:cs typeface="Helvetica"/>
              </a:rPr>
              <a:t>Cassandra</a:t>
            </a:r>
            <a:endParaRPr lang="en-US" sz="1400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77831" y="4472443"/>
            <a:ext cx="1302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A556D"/>
                </a:solidFill>
                <a:latin typeface="Helvetica"/>
                <a:cs typeface="Helvetica"/>
              </a:rPr>
              <a:t>Jonathan Ellis</a:t>
            </a:r>
            <a:endParaRPr lang="en-US" sz="1400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947075" y="3296590"/>
            <a:ext cx="1197764" cy="444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 smtClean="0">
                <a:solidFill>
                  <a:srgbClr val="0A556D"/>
                </a:solidFill>
                <a:latin typeface="Helvetica"/>
                <a:cs typeface="Helvetica"/>
              </a:rPr>
              <a:t>Robin </a:t>
            </a:r>
          </a:p>
          <a:p>
            <a:pPr algn="ctr">
              <a:lnSpc>
                <a:spcPct val="80000"/>
              </a:lnSpc>
            </a:pPr>
            <a:r>
              <a:rPr lang="en-US" sz="1400" dirty="0" smtClean="0">
                <a:solidFill>
                  <a:srgbClr val="0A556D"/>
                </a:solidFill>
                <a:latin typeface="Helvetica"/>
                <a:cs typeface="Helvetica"/>
              </a:rPr>
              <a:t>Schumacher</a:t>
            </a:r>
            <a:endParaRPr lang="en-US" sz="1400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245301" y="3247745"/>
            <a:ext cx="933055" cy="444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 smtClean="0">
                <a:solidFill>
                  <a:srgbClr val="0A556D"/>
                </a:solidFill>
                <a:latin typeface="Helvetica"/>
                <a:cs typeface="Helvetica"/>
              </a:rPr>
              <a:t>Billy </a:t>
            </a:r>
            <a:br>
              <a:rPr lang="en-US" sz="1400" dirty="0" smtClean="0">
                <a:solidFill>
                  <a:srgbClr val="0A556D"/>
                </a:solidFill>
                <a:latin typeface="Helvetica"/>
                <a:cs typeface="Helvetica"/>
              </a:rPr>
            </a:br>
            <a:r>
              <a:rPr lang="en-US" sz="1400" dirty="0" smtClean="0">
                <a:solidFill>
                  <a:srgbClr val="0A556D"/>
                </a:solidFill>
                <a:latin typeface="Helvetica"/>
                <a:cs typeface="Helvetica"/>
              </a:rPr>
              <a:t>Bosworth</a:t>
            </a:r>
            <a:endParaRPr lang="en-US" sz="1400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08" name="TextBox 107"/>
          <p:cNvSpPr txBox="1"/>
          <p:nvPr/>
        </p:nvSpPr>
        <p:spPr>
          <a:xfrm rot="561620">
            <a:off x="3840478" y="1219130"/>
            <a:ext cx="6706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A556D"/>
                </a:solidFill>
                <a:latin typeface="Helvetica"/>
                <a:cs typeface="Helvetica"/>
              </a:rPr>
              <a:t>partner</a:t>
            </a:r>
            <a:endParaRPr lang="en-US" sz="1100" b="1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965998" y="1989331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rgbClr val="0A556D"/>
                </a:solidFill>
                <a:latin typeface="Helvetica"/>
                <a:cs typeface="Helvetica"/>
              </a:rPr>
              <a:t>worksFor</a:t>
            </a:r>
            <a:r>
              <a:rPr lang="en-US" sz="1100" b="1" dirty="0" smtClean="0">
                <a:solidFill>
                  <a:srgbClr val="0A556D"/>
                </a:solidFill>
                <a:latin typeface="Helvetica"/>
                <a:cs typeface="Helvetica"/>
              </a:rPr>
              <a:t/>
            </a:r>
            <a:br>
              <a:rPr lang="en-US" sz="1100" b="1" dirty="0" smtClean="0">
                <a:solidFill>
                  <a:srgbClr val="0A556D"/>
                </a:solidFill>
                <a:latin typeface="Helvetica"/>
                <a:cs typeface="Helvetica"/>
              </a:rPr>
            </a:br>
            <a:r>
              <a:rPr lang="en-US" sz="1100" b="1" dirty="0" smtClean="0">
                <a:solidFill>
                  <a:srgbClr val="0A556D"/>
                </a:solidFill>
                <a:latin typeface="Helvetica"/>
                <a:cs typeface="Helvetica"/>
              </a:rPr>
              <a:t>   </a:t>
            </a:r>
            <a:r>
              <a:rPr lang="en-US" sz="1100" dirty="0" smtClean="0">
                <a:solidFill>
                  <a:srgbClr val="0A556D"/>
                </a:solidFill>
                <a:latin typeface="Helvetica"/>
                <a:cs typeface="Helvetica"/>
              </a:rPr>
              <a:t>title: VP Product</a:t>
            </a:r>
            <a:endParaRPr lang="en-US" sz="1100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10" name="TextBox 109"/>
          <p:cNvSpPr txBox="1"/>
          <p:nvPr/>
        </p:nvSpPr>
        <p:spPr>
          <a:xfrm rot="573286">
            <a:off x="5551153" y="1400837"/>
            <a:ext cx="7961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A556D"/>
                </a:solidFill>
                <a:latin typeface="Helvetica"/>
                <a:cs typeface="Helvetica"/>
              </a:rPr>
              <a:t>develops</a:t>
            </a:r>
            <a:endParaRPr lang="en-US" sz="1100" b="1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836342" y="4171757"/>
            <a:ext cx="7961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A556D"/>
                </a:solidFill>
                <a:latin typeface="Helvetica"/>
                <a:cs typeface="Helvetica"/>
              </a:rPr>
              <a:t>develops</a:t>
            </a:r>
            <a:endParaRPr lang="en-US" sz="1100" b="1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634418" y="3405094"/>
            <a:ext cx="5061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A556D"/>
                </a:solidFill>
                <a:latin typeface="Helvetica"/>
                <a:cs typeface="Helvetica"/>
              </a:rPr>
              <a:t>uses</a:t>
            </a:r>
            <a:endParaRPr lang="en-US" sz="1100" b="1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260507" y="2358400"/>
            <a:ext cx="5061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A556D"/>
                </a:solidFill>
                <a:latin typeface="Helvetica"/>
                <a:cs typeface="Helvetica"/>
              </a:rPr>
              <a:t>uses</a:t>
            </a:r>
            <a:endParaRPr lang="en-US" sz="1100" b="1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14" name="TextBox 113"/>
          <p:cNvSpPr txBox="1"/>
          <p:nvPr/>
        </p:nvSpPr>
        <p:spPr>
          <a:xfrm rot="196166">
            <a:off x="3352767" y="2645265"/>
            <a:ext cx="832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rgbClr val="0A556D"/>
                </a:solidFill>
                <a:latin typeface="Helvetica"/>
                <a:cs typeface="Helvetica"/>
              </a:rPr>
              <a:t>reportsTo</a:t>
            </a:r>
            <a:endParaRPr lang="en-US" sz="1100" b="1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941844" y="3694912"/>
            <a:ext cx="832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rgbClr val="0A556D"/>
                </a:solidFill>
                <a:latin typeface="Helvetica"/>
                <a:cs typeface="Helvetica"/>
              </a:rPr>
              <a:t>reportsTo</a:t>
            </a:r>
            <a:endParaRPr lang="en-US" sz="1100" b="1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16" name="TextBox 115"/>
          <p:cNvSpPr txBox="1"/>
          <p:nvPr/>
        </p:nvSpPr>
        <p:spPr>
          <a:xfrm rot="450671">
            <a:off x="5154385" y="2758444"/>
            <a:ext cx="7962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A556D"/>
                </a:solidFill>
                <a:latin typeface="Helvetica"/>
                <a:cs typeface="Helvetica"/>
              </a:rPr>
              <a:t>manages</a:t>
            </a:r>
            <a:endParaRPr lang="en-US" sz="1100" b="1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347320" y="3030680"/>
            <a:ext cx="902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err="1" smtClean="0">
                <a:solidFill>
                  <a:srgbClr val="0A556D"/>
                </a:solidFill>
                <a:latin typeface="Helvetica"/>
                <a:cs typeface="Helvetica"/>
              </a:rPr>
              <a:t>worksFor</a:t>
            </a:r>
            <a:r>
              <a:rPr lang="en-US" sz="1100" b="1" dirty="0" smtClean="0">
                <a:solidFill>
                  <a:srgbClr val="0A556D"/>
                </a:solidFill>
                <a:latin typeface="Helvetica"/>
                <a:cs typeface="Helvetica"/>
              </a:rPr>
              <a:t/>
            </a:r>
            <a:br>
              <a:rPr lang="en-US" sz="1100" b="1" dirty="0" smtClean="0">
                <a:solidFill>
                  <a:srgbClr val="0A556D"/>
                </a:solidFill>
                <a:latin typeface="Helvetica"/>
                <a:cs typeface="Helvetica"/>
              </a:rPr>
            </a:br>
            <a:r>
              <a:rPr lang="en-US" sz="1100" b="1" dirty="0" smtClean="0">
                <a:solidFill>
                  <a:srgbClr val="0A556D"/>
                </a:solidFill>
                <a:latin typeface="Helvetica"/>
                <a:cs typeface="Helvetica"/>
              </a:rPr>
              <a:t>   </a:t>
            </a:r>
            <a:r>
              <a:rPr lang="en-US" sz="1100" dirty="0" smtClean="0">
                <a:solidFill>
                  <a:srgbClr val="0A556D"/>
                </a:solidFill>
                <a:latin typeface="Helvetica"/>
                <a:cs typeface="Helvetica"/>
              </a:rPr>
              <a:t>title: CTO</a:t>
            </a:r>
            <a:endParaRPr lang="en-US" sz="1100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506009" y="1777091"/>
            <a:ext cx="9221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err="1" smtClean="0">
                <a:solidFill>
                  <a:srgbClr val="0A556D"/>
                </a:solidFill>
                <a:latin typeface="Helvetica"/>
                <a:cs typeface="Helvetica"/>
              </a:rPr>
              <a:t>worksFor</a:t>
            </a:r>
            <a:r>
              <a:rPr lang="en-US" sz="1100" b="1" dirty="0" smtClean="0">
                <a:solidFill>
                  <a:srgbClr val="0A556D"/>
                </a:solidFill>
                <a:latin typeface="Helvetica"/>
                <a:cs typeface="Helvetica"/>
              </a:rPr>
              <a:t/>
            </a:r>
            <a:br>
              <a:rPr lang="en-US" sz="1100" b="1" dirty="0" smtClean="0">
                <a:solidFill>
                  <a:srgbClr val="0A556D"/>
                </a:solidFill>
                <a:latin typeface="Helvetica"/>
                <a:cs typeface="Helvetica"/>
              </a:rPr>
            </a:br>
            <a:r>
              <a:rPr lang="en-US" sz="1100" b="1" dirty="0" smtClean="0">
                <a:solidFill>
                  <a:srgbClr val="0A556D"/>
                </a:solidFill>
                <a:latin typeface="Helvetica"/>
                <a:cs typeface="Helvetica"/>
              </a:rPr>
              <a:t>   </a:t>
            </a:r>
            <a:r>
              <a:rPr lang="en-US" sz="1100" dirty="0" smtClean="0">
                <a:solidFill>
                  <a:srgbClr val="0A556D"/>
                </a:solidFill>
                <a:latin typeface="Helvetica"/>
                <a:cs typeface="Helvetica"/>
              </a:rPr>
              <a:t>title: CEO </a:t>
            </a:r>
            <a:endParaRPr lang="en-US" sz="11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132456" y="3864792"/>
            <a:ext cx="1373553" cy="450360"/>
            <a:chOff x="7694246" y="1295889"/>
            <a:chExt cx="1373553" cy="450360"/>
          </a:xfrm>
        </p:grpSpPr>
        <p:sp>
          <p:nvSpPr>
            <p:cNvPr id="120" name="Rounded Rectangle 119"/>
            <p:cNvSpPr/>
            <p:nvPr/>
          </p:nvSpPr>
          <p:spPr>
            <a:xfrm>
              <a:off x="7737232" y="1336573"/>
              <a:ext cx="1289304" cy="365760"/>
            </a:xfrm>
            <a:prstGeom prst="roundRect">
              <a:avLst/>
            </a:prstGeom>
            <a:solidFill>
              <a:srgbClr val="BB4B1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Property</a:t>
              </a:r>
              <a:endParaRPr lang="en-US" dirty="0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7694246" y="1295889"/>
              <a:ext cx="1373553" cy="450360"/>
            </a:xfrm>
            <a:prstGeom prst="roundRect">
              <a:avLst/>
            </a:prstGeom>
            <a:noFill/>
            <a:ln w="28575" cmpd="sng">
              <a:solidFill>
                <a:srgbClr val="BB4B1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02087" y="913380"/>
            <a:ext cx="1373553" cy="450360"/>
            <a:chOff x="7694246" y="1295889"/>
            <a:chExt cx="1373553" cy="450360"/>
          </a:xfrm>
        </p:grpSpPr>
        <p:sp>
          <p:nvSpPr>
            <p:cNvPr id="124" name="Rounded Rectangle 123"/>
            <p:cNvSpPr/>
            <p:nvPr/>
          </p:nvSpPr>
          <p:spPr>
            <a:xfrm>
              <a:off x="7737232" y="1336573"/>
              <a:ext cx="1289304" cy="365760"/>
            </a:xfrm>
            <a:prstGeom prst="roundRect">
              <a:avLst/>
            </a:prstGeom>
            <a:solidFill>
              <a:srgbClr val="BB4B1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Edge</a:t>
              </a:r>
              <a:endParaRPr lang="en-US" dirty="0"/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7694246" y="1295889"/>
              <a:ext cx="1373553" cy="450360"/>
            </a:xfrm>
            <a:prstGeom prst="roundRect">
              <a:avLst/>
            </a:prstGeom>
            <a:noFill/>
            <a:ln w="28575" cmpd="sng">
              <a:solidFill>
                <a:srgbClr val="BB4B1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7559026" y="2383567"/>
            <a:ext cx="1373553" cy="450360"/>
            <a:chOff x="7694246" y="1295889"/>
            <a:chExt cx="1373553" cy="450360"/>
          </a:xfrm>
        </p:grpSpPr>
        <p:sp>
          <p:nvSpPr>
            <p:cNvPr id="127" name="Rounded Rectangle 126"/>
            <p:cNvSpPr/>
            <p:nvPr/>
          </p:nvSpPr>
          <p:spPr>
            <a:xfrm>
              <a:off x="7737232" y="1336573"/>
              <a:ext cx="1289304" cy="365760"/>
            </a:xfrm>
            <a:prstGeom prst="roundRect">
              <a:avLst/>
            </a:prstGeom>
            <a:solidFill>
              <a:srgbClr val="BB4B1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Vertex</a:t>
              </a:r>
              <a:endParaRPr lang="en-US" dirty="0"/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7694246" y="1295889"/>
              <a:ext cx="1373553" cy="450360"/>
            </a:xfrm>
            <a:prstGeom prst="roundRect">
              <a:avLst/>
            </a:prstGeom>
            <a:noFill/>
            <a:ln w="28575" cmpd="sng">
              <a:solidFill>
                <a:srgbClr val="BB4B1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4" name="Elbow Connector 133"/>
          <p:cNvCxnSpPr/>
          <p:nvPr/>
        </p:nvCxnSpPr>
        <p:spPr>
          <a:xfrm rot="5400000" flipH="1" flipV="1">
            <a:off x="348605" y="2629236"/>
            <a:ext cx="1784336" cy="686776"/>
          </a:xfrm>
          <a:prstGeom prst="bentConnector2">
            <a:avLst/>
          </a:prstGeom>
          <a:ln w="28575" cmpd="sng">
            <a:solidFill>
              <a:srgbClr val="BB4B1B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121" idx="0"/>
            <a:endCxn id="107" idx="1"/>
          </p:cNvCxnSpPr>
          <p:nvPr/>
        </p:nvCxnSpPr>
        <p:spPr>
          <a:xfrm rot="5400000" flipH="1" flipV="1">
            <a:off x="834800" y="3454291"/>
            <a:ext cx="394935" cy="426068"/>
          </a:xfrm>
          <a:prstGeom prst="bentConnector2">
            <a:avLst/>
          </a:prstGeom>
          <a:ln w="28575" cmpd="sng">
            <a:solidFill>
              <a:srgbClr val="BB4B1B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125" idx="3"/>
          </p:cNvCxnSpPr>
          <p:nvPr/>
        </p:nvCxnSpPr>
        <p:spPr>
          <a:xfrm>
            <a:off x="1775640" y="1138560"/>
            <a:ext cx="881592" cy="753082"/>
          </a:xfrm>
          <a:prstGeom prst="bentConnector3">
            <a:avLst>
              <a:gd name="adj1" fmla="val 98758"/>
            </a:avLst>
          </a:prstGeom>
          <a:ln w="28575" cmpd="sng">
            <a:solidFill>
              <a:srgbClr val="BB4B1B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128" idx="0"/>
            <a:endCxn id="55" idx="6"/>
          </p:cNvCxnSpPr>
          <p:nvPr/>
        </p:nvCxnSpPr>
        <p:spPr>
          <a:xfrm rot="16200000" flipV="1">
            <a:off x="7453526" y="1591290"/>
            <a:ext cx="585249" cy="999306"/>
          </a:xfrm>
          <a:prstGeom prst="bentConnector2">
            <a:avLst/>
          </a:prstGeom>
          <a:ln w="28575" cmpd="sng">
            <a:solidFill>
              <a:srgbClr val="BB4B1B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4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3363838"/>
            <a:ext cx="8532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989A9"/>
                </a:solidFill>
                <a:latin typeface="Courier New"/>
                <a:cs typeface="Courier New"/>
              </a:rPr>
              <a:t>g</a:t>
            </a:r>
            <a:r>
              <a:rPr lang="en-US" b="1" dirty="0" err="1">
                <a:latin typeface="Courier New"/>
                <a:cs typeface="Courier New"/>
              </a:rPr>
              <a:t>.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V</a:t>
            </a:r>
            <a:r>
              <a:rPr lang="en-US" b="1" dirty="0">
                <a:latin typeface="Courier New"/>
                <a:cs typeface="Courier New"/>
              </a:rPr>
              <a:t>().</a:t>
            </a:r>
            <a:r>
              <a:rPr lang="en-US" b="1" dirty="0">
                <a:solidFill>
                  <a:srgbClr val="0989A9"/>
                </a:solidFill>
                <a:latin typeface="Courier New"/>
                <a:cs typeface="Courier New"/>
              </a:rPr>
              <a:t>has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7CA023"/>
                </a:solidFill>
                <a:latin typeface="Courier New"/>
                <a:cs typeface="Courier New"/>
              </a:rPr>
              <a:t>"</a:t>
            </a:r>
            <a:r>
              <a:rPr lang="en-US" b="1" dirty="0" err="1">
                <a:solidFill>
                  <a:srgbClr val="7CA023"/>
                </a:solidFill>
                <a:latin typeface="Courier New"/>
                <a:cs typeface="Courier New"/>
              </a:rPr>
              <a:t>name"</a:t>
            </a:r>
            <a:r>
              <a:rPr lang="en-US" b="1" dirty="0" err="1">
                <a:latin typeface="Courier New"/>
                <a:cs typeface="Courier New"/>
              </a:rPr>
              <a:t>,</a:t>
            </a:r>
            <a:r>
              <a:rPr lang="en-US" b="1" dirty="0" err="1">
                <a:solidFill>
                  <a:srgbClr val="7CA023"/>
                </a:solidFill>
                <a:latin typeface="Courier New"/>
                <a:cs typeface="Courier New"/>
              </a:rPr>
              <a:t>"gremlin</a:t>
            </a:r>
            <a:r>
              <a:rPr lang="en-US" b="1" dirty="0">
                <a:solidFill>
                  <a:srgbClr val="7CA023"/>
                </a:solidFill>
                <a:latin typeface="Courier New"/>
                <a:cs typeface="Courier New"/>
              </a:rPr>
              <a:t>"</a:t>
            </a:r>
            <a:r>
              <a:rPr lang="en-US" b="1" dirty="0">
                <a:latin typeface="Courier New"/>
                <a:cs typeface="Courier New"/>
              </a:rPr>
              <a:t>).</a:t>
            </a:r>
          </a:p>
          <a:p>
            <a:r>
              <a:rPr lang="en-US" b="1" dirty="0">
                <a:latin typeface="Courier New"/>
                <a:cs typeface="Courier New"/>
              </a:rPr>
              <a:t>      </a:t>
            </a:r>
            <a:r>
              <a:rPr lang="en-US" b="1" dirty="0">
                <a:solidFill>
                  <a:srgbClr val="0989A9"/>
                </a:solidFill>
                <a:latin typeface="Courier New"/>
                <a:cs typeface="Courier New"/>
              </a:rPr>
              <a:t>repeat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989A9"/>
                </a:solidFill>
                <a:latin typeface="Courier New"/>
                <a:cs typeface="Courier New"/>
              </a:rPr>
              <a:t>in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7CA023"/>
                </a:solidFill>
                <a:latin typeface="Courier New"/>
                <a:cs typeface="Courier New"/>
              </a:rPr>
              <a:t>"manages"</a:t>
            </a:r>
            <a:r>
              <a:rPr lang="en-US" b="1" dirty="0">
                <a:latin typeface="Courier New"/>
                <a:cs typeface="Courier New"/>
              </a:rPr>
              <a:t>)).</a:t>
            </a:r>
            <a:r>
              <a:rPr lang="en-US" b="1" dirty="0">
                <a:solidFill>
                  <a:srgbClr val="0989A9"/>
                </a:solidFill>
                <a:latin typeface="Courier New"/>
                <a:cs typeface="Courier New"/>
              </a:rPr>
              <a:t>until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989A9"/>
                </a:solidFill>
                <a:latin typeface="Courier New"/>
                <a:cs typeface="Courier New"/>
              </a:rPr>
              <a:t>has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7CA023"/>
                </a:solidFill>
                <a:latin typeface="Courier New"/>
                <a:cs typeface="Courier New"/>
              </a:rPr>
              <a:t>"title"</a:t>
            </a:r>
            <a:r>
              <a:rPr lang="en-US" b="1" dirty="0">
                <a:latin typeface="Courier New"/>
                <a:cs typeface="Courier New"/>
              </a:rPr>
              <a:t>,</a:t>
            </a:r>
            <a:r>
              <a:rPr lang="en-US" b="1" dirty="0">
                <a:solidFill>
                  <a:srgbClr val="7CA023"/>
                </a:solidFill>
                <a:latin typeface="Courier New"/>
                <a:cs typeface="Courier New"/>
              </a:rPr>
              <a:t>"</a:t>
            </a:r>
            <a:r>
              <a:rPr lang="en-US" b="1" dirty="0" err="1">
                <a:solidFill>
                  <a:srgbClr val="7CA023"/>
                </a:solidFill>
                <a:latin typeface="Courier New"/>
                <a:cs typeface="Courier New"/>
              </a:rPr>
              <a:t>ceo</a:t>
            </a:r>
            <a:r>
              <a:rPr lang="en-US" b="1" dirty="0">
                <a:solidFill>
                  <a:srgbClr val="7CA023"/>
                </a:solidFill>
                <a:latin typeface="Courier New"/>
                <a:cs typeface="Courier New"/>
              </a:rPr>
              <a:t>"</a:t>
            </a:r>
            <a:r>
              <a:rPr lang="en-US" b="1" dirty="0">
                <a:latin typeface="Courier New"/>
                <a:cs typeface="Courier New"/>
              </a:rPr>
              <a:t>)).</a:t>
            </a:r>
          </a:p>
          <a:p>
            <a:r>
              <a:rPr lang="en-US" b="1" dirty="0">
                <a:latin typeface="Courier New"/>
                <a:cs typeface="Courier New"/>
              </a:rPr>
              <a:t>      </a:t>
            </a:r>
            <a:r>
              <a:rPr lang="en-US" b="1" dirty="0">
                <a:solidFill>
                  <a:srgbClr val="0989A9"/>
                </a:solidFill>
                <a:latin typeface="Courier New"/>
                <a:cs typeface="Courier New"/>
              </a:rPr>
              <a:t>path</a:t>
            </a:r>
            <a:r>
              <a:rPr lang="en-US" b="1" dirty="0">
                <a:latin typeface="Courier New"/>
                <a:cs typeface="Courier New"/>
              </a:rPr>
              <a:t>().</a:t>
            </a:r>
            <a:r>
              <a:rPr lang="en-US" b="1" dirty="0">
                <a:solidFill>
                  <a:srgbClr val="0989A9"/>
                </a:solidFill>
                <a:latin typeface="Courier New"/>
                <a:cs typeface="Courier New"/>
              </a:rPr>
              <a:t>by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7CA023"/>
                </a:solidFill>
                <a:latin typeface="Courier New"/>
                <a:cs typeface="Courier New"/>
              </a:rPr>
              <a:t>"name"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>
                <a:latin typeface="Courier New"/>
                <a:cs typeface="Courier New"/>
                <a:sym typeface="Wingdings"/>
              </a:rPr>
              <a:t>&gt;&gt; </a:t>
            </a:r>
            <a:r>
              <a:rPr lang="en-US" dirty="0" smtClean="0">
                <a:latin typeface="Courier New"/>
                <a:cs typeface="Courier New"/>
              </a:rPr>
              <a:t>The management chain from Gremlin to the CEO</a:t>
            </a:r>
            <a:endParaRPr lang="en-US" dirty="0">
              <a:latin typeface="Courier New"/>
              <a:cs typeface="Courier New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331640" y="267494"/>
            <a:ext cx="3024336" cy="3024336"/>
            <a:chOff x="1763688" y="195486"/>
            <a:chExt cx="3024336" cy="302433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r="64621"/>
            <a:stretch/>
          </p:blipFill>
          <p:spPr>
            <a:xfrm>
              <a:off x="1763688" y="195486"/>
              <a:ext cx="2758846" cy="3024336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283968" y="1707654"/>
              <a:ext cx="504056" cy="10081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067944" y="1853411"/>
            <a:ext cx="4762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accent4">
                    <a:lumMod val="50000"/>
                  </a:schemeClr>
                </a:solidFill>
                <a:latin typeface="Helvetica Neue"/>
                <a:cs typeface="Helvetica Neue"/>
              </a:rPr>
              <a:t>tinkerpop.apache.org</a:t>
            </a:r>
            <a:endParaRPr lang="en-US" sz="3600" dirty="0">
              <a:solidFill>
                <a:schemeClr val="accent4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1002" y="200026"/>
            <a:ext cx="7544152" cy="519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Gremlin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8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Stax_Corporate_1109">
  <a:themeElements>
    <a:clrScheme name="DataStax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CA5F14"/>
      </a:hlink>
      <a:folHlink>
        <a:srgbClr val="374C5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867</Words>
  <Application>Microsoft Macintosh PowerPoint</Application>
  <PresentationFormat>On-screen Show (16:9)</PresentationFormat>
  <Paragraphs>139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Courier New</vt:lpstr>
      <vt:lpstr>Helvetica</vt:lpstr>
      <vt:lpstr>Helvetica Neue</vt:lpstr>
      <vt:lpstr>Helvetica Neue Light</vt:lpstr>
      <vt:lpstr>ＭＳ Ｐゴシック</vt:lpstr>
      <vt:lpstr>Source Sans Pro</vt:lpstr>
      <vt:lpstr>Webdings</vt:lpstr>
      <vt:lpstr>Wingdings</vt:lpstr>
      <vt:lpstr>DataStax_Corporate_1109</vt:lpstr>
      <vt:lpstr>Lecture 5 - Graph</vt:lpstr>
      <vt:lpstr>Problem(s) That Drive a Graph Database</vt:lpstr>
      <vt:lpstr>What is a Graph Database?</vt:lpstr>
      <vt:lpstr>What is DataStax Enterprise (DSE) Graph? </vt:lpstr>
      <vt:lpstr>Use Cases</vt:lpstr>
      <vt:lpstr>What about Titan?</vt:lpstr>
      <vt:lpstr>Cloud Application Needs</vt:lpstr>
      <vt:lpstr>Property Graph Concepts</vt:lpstr>
      <vt:lpstr>Gremlin</vt:lpstr>
      <vt:lpstr>Developer support with DataStax Studio</vt:lpstr>
      <vt:lpstr>Data Loading Support with DSE Graph Loader</vt:lpstr>
      <vt:lpstr>A Complete Integrated Solution for Graph</vt:lpstr>
      <vt:lpstr>Lab 7 – Graph 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DataStax</dc:title>
  <cp:lastModifiedBy>Gilbert Lau</cp:lastModifiedBy>
  <cp:revision>13</cp:revision>
  <dcterms:modified xsi:type="dcterms:W3CDTF">2016-09-29T04:12:43Z</dcterms:modified>
</cp:coreProperties>
</file>