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36" d="100"/>
          <a:sy n="136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684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0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9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7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1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602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63" name="Shape 63" descr="datastax_logo_larg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563637"/>
            <a:ext cx="2119200" cy="4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19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0" y="2931790"/>
            <a:ext cx="9144000" cy="221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6217919" y="1110425"/>
            <a:ext cx="2926199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>
            <a:spLocks noGrp="1"/>
          </p:cNvSpPr>
          <p:nvPr>
            <p:ph type="pic" idx="2"/>
          </p:nvPr>
        </p:nvSpPr>
        <p:spPr>
          <a:xfrm>
            <a:off x="0" y="1110425"/>
            <a:ext cx="62282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420796" y="1419621"/>
            <a:ext cx="2520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6420819" y="1923677"/>
            <a:ext cx="2520299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ngle Imag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4547760" y="1357861"/>
            <a:ext cx="0" cy="28764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7" name="Shape 147"/>
          <p:cNvSpPr>
            <a:spLocks noGrp="1"/>
          </p:cNvSpPr>
          <p:nvPr>
            <p:ph type="pic" idx="2"/>
          </p:nvPr>
        </p:nvSpPr>
        <p:spPr>
          <a:xfrm>
            <a:off x="457200" y="1347613"/>
            <a:ext cx="3672000" cy="288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68312" y="4299942"/>
            <a:ext cx="3672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3"/>
          </p:nvPr>
        </p:nvSpPr>
        <p:spPr>
          <a:xfrm>
            <a:off x="4860032" y="1635645"/>
            <a:ext cx="38163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4"/>
          </p:nvPr>
        </p:nvSpPr>
        <p:spPr>
          <a:xfrm>
            <a:off x="4859337" y="2139701"/>
            <a:ext cx="38163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076055" y="1059582"/>
            <a:ext cx="29522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075362" y="1563637"/>
            <a:ext cx="2952299" cy="230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Side Caption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2"/>
          </p:nvPr>
        </p:nvSpPr>
        <p:spPr>
          <a:xfrm>
            <a:off x="457200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3"/>
          </p:nvPr>
        </p:nvSpPr>
        <p:spPr>
          <a:xfrm>
            <a:off x="3419871" y="3435846"/>
            <a:ext cx="22860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4"/>
          </p:nvPr>
        </p:nvSpPr>
        <p:spPr>
          <a:xfrm>
            <a:off x="3419871" y="3867894"/>
            <a:ext cx="2286000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5"/>
          </p:nvPr>
        </p:nvSpPr>
        <p:spPr>
          <a:xfrm>
            <a:off x="6390455" y="3435846"/>
            <a:ext cx="2285999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6"/>
          </p:nvPr>
        </p:nvSpPr>
        <p:spPr>
          <a:xfrm>
            <a:off x="6390455" y="3867894"/>
            <a:ext cx="2285999" cy="72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B9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78003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67543" y="2788146"/>
            <a:ext cx="8225400" cy="64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3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8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600" b="1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4"/>
          </p:nvPr>
        </p:nvSpPr>
        <p:spPr>
          <a:xfrm>
            <a:off x="4645030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968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99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524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99" cy="35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3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792288" y="4025505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20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 rot="5400000">
            <a:off x="6012600" y="771582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7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3" cy="519113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8356600" cy="370332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78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Helvetica"/>
                <a:cs typeface="Helvetica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83E0DFF5-1F6D-A942-9B98-369D425D5306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202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+ Caption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0" y="1110425"/>
            <a:ext cx="6236100" cy="291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6217919" y="1110425"/>
            <a:ext cx="2926199" cy="29226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419621"/>
            <a:ext cx="5267100" cy="3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57200" y="1923677"/>
            <a:ext cx="5266800" cy="187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chemeClr val="lt1"/>
              </a:buClr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032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1714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397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Source Sans Pro"/>
              <a:buAutoNum type="arabicPeriod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Source Sans Pro"/>
              <a:buAutoNum type="arabicPeriod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Pictur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93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925141"/>
            <a:ext cx="8229600" cy="857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3861244"/>
            <a:ext cx="8229600" cy="108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00"/>
              </a:spcBef>
              <a:buClr>
                <a:srgbClr val="A5A5A5"/>
              </a:buClr>
              <a:buFont typeface="Arial"/>
              <a:buNone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2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Helvetica Neue"/>
              <a:buNone/>
              <a:defRPr sz="3200" b="0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400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2950" marR="0" lvl="1" indent="-2095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–"/>
              <a:defRPr sz="12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43000" marR="0" lvl="2" indent="-158750" algn="l" rtl="0">
              <a:spcBef>
                <a:spcPts val="600"/>
              </a:spcBef>
              <a:buClr>
                <a:srgbClr val="A5A5A5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00200" marR="0" lvl="3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–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57400" marR="0" lvl="4" indent="-161925" algn="l" rtl="0">
              <a:spcBef>
                <a:spcPts val="600"/>
              </a:spcBef>
              <a:buClr>
                <a:srgbClr val="A5A5A5"/>
              </a:buClr>
              <a:buSzPct val="95454"/>
              <a:buFont typeface="Arial"/>
              <a:buChar char="»"/>
              <a:defRPr sz="1050" b="0" i="0" u="none" strike="noStrike" cap="non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2582416" y="4836826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57200" y="4836826"/>
            <a:ext cx="15945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2114364" y="4836826"/>
            <a:ext cx="4053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740352" y="4803998"/>
            <a:ext cx="950700" cy="196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0" r:id="rId22"/>
    <p:sldLayoutId id="214748368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.Lackey@DataStax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SPN/DataStaxDa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28371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dirty="0" smtClean="0"/>
              <a:t>Lecture </a:t>
            </a:r>
            <a:r>
              <a:rPr lang="en-US" dirty="0" smtClean="0"/>
              <a:t>5 </a:t>
            </a:r>
            <a:r>
              <a:rPr lang="en-US" dirty="0" smtClean="0"/>
              <a:t>- </a:t>
            </a:r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68312" y="3291830"/>
            <a:ext cx="8218500" cy="129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Gilbert.Lau@DataStax.com</a:t>
            </a: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Partner Architect</a:t>
            </a:r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+1 </a:t>
            </a:r>
            <a:r>
              <a:rPr lang="en-US" dirty="0" smtClean="0"/>
              <a:t>408 357 4528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US" dirty="0" smtClean="0"/>
              <a:t>@</a:t>
            </a:r>
            <a:r>
              <a:rPr lang="en-US" dirty="0" err="1" smtClean="0"/>
              <a:t>glau_sf</a:t>
            </a:r>
            <a:endParaRPr lang="en-US" dirty="0" smtClean="0"/>
          </a:p>
          <a:p>
            <a:pPr marL="0" marR="0" lvl="0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589" y="185471"/>
            <a:ext cx="7866702" cy="519113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CB6015"/>
                </a:solidFill>
                <a:latin typeface="Helvetica Neue"/>
                <a:cs typeface="Helvetica Neue"/>
              </a:rPr>
              <a:t>Property Graph Concepts</a:t>
            </a:r>
            <a:endParaRPr lang="en-US" sz="2400" dirty="0">
              <a:solidFill>
                <a:srgbClr val="CB6015"/>
              </a:solidFill>
              <a:latin typeface="Helvetica Neue"/>
              <a:cs typeface="Helvetica Neue"/>
            </a:endParaRP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©2015 DataStax 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75816" y="2514393"/>
            <a:ext cx="748923" cy="784060"/>
            <a:chOff x="3565766" y="1537110"/>
            <a:chExt cx="748923" cy="784060"/>
          </a:xfrm>
        </p:grpSpPr>
        <p:grpSp>
          <p:nvGrpSpPr>
            <p:cNvPr id="8" name="Group 7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97485" y="3721594"/>
            <a:ext cx="748923" cy="784060"/>
            <a:chOff x="3565766" y="1537110"/>
            <a:chExt cx="748923" cy="784060"/>
          </a:xfrm>
        </p:grpSpPr>
        <p:grpSp>
          <p:nvGrpSpPr>
            <p:cNvPr id="21" name="Group 2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343318" y="2420735"/>
            <a:ext cx="748923" cy="784060"/>
            <a:chOff x="3565766" y="1537110"/>
            <a:chExt cx="748923" cy="784060"/>
          </a:xfrm>
        </p:grpSpPr>
        <p:grpSp>
          <p:nvGrpSpPr>
            <p:cNvPr id="26" name="Group 25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565766" y="1537110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</a:t>
              </a:r>
              <a:endParaRPr lang="en-US" sz="44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95385" y="1063819"/>
            <a:ext cx="689706" cy="696139"/>
            <a:chOff x="3595072" y="1625031"/>
            <a:chExt cx="689706" cy="696139"/>
          </a:xfrm>
        </p:grpSpPr>
        <p:grpSp>
          <p:nvGrpSpPr>
            <p:cNvPr id="31" name="Group 3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653687" y="1625031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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09816" y="1242004"/>
            <a:ext cx="689706" cy="696139"/>
            <a:chOff x="3595072" y="1625031"/>
            <a:chExt cx="689706" cy="696139"/>
          </a:xfrm>
        </p:grpSpPr>
        <p:grpSp>
          <p:nvGrpSpPr>
            <p:cNvPr id="36" name="Group 35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653687" y="1625031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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05140" y="2789056"/>
            <a:ext cx="689706" cy="689706"/>
            <a:chOff x="3595072" y="1631464"/>
            <a:chExt cx="689706" cy="689706"/>
          </a:xfrm>
        </p:grpSpPr>
        <p:grpSp>
          <p:nvGrpSpPr>
            <p:cNvPr id="41" name="Group 40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142087" y="3815948"/>
            <a:ext cx="689706" cy="689706"/>
            <a:chOff x="3595072" y="1631464"/>
            <a:chExt cx="689706" cy="689706"/>
          </a:xfrm>
        </p:grpSpPr>
        <p:grpSp>
          <p:nvGrpSpPr>
            <p:cNvPr id="47" name="Group 46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6791" y="1453465"/>
            <a:ext cx="689706" cy="689706"/>
            <a:chOff x="3595072" y="1631464"/>
            <a:chExt cx="689706" cy="689706"/>
          </a:xfrm>
        </p:grpSpPr>
        <p:grpSp>
          <p:nvGrpSpPr>
            <p:cNvPr id="52" name="Group 51"/>
            <p:cNvGrpSpPr/>
            <p:nvPr/>
          </p:nvGrpSpPr>
          <p:grpSpPr>
            <a:xfrm>
              <a:off x="3595072" y="1631464"/>
              <a:ext cx="689706" cy="689706"/>
              <a:chOff x="3282464" y="1641233"/>
              <a:chExt cx="689706" cy="689706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331308" y="1690077"/>
                <a:ext cx="594360" cy="594360"/>
              </a:xfrm>
              <a:prstGeom prst="ellipse">
                <a:avLst/>
              </a:prstGeom>
              <a:solidFill>
                <a:srgbClr val="0097BB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282464" y="1641233"/>
                <a:ext cx="689706" cy="689706"/>
              </a:xfrm>
              <a:prstGeom prst="ellipse">
                <a:avLst/>
              </a:prstGeom>
              <a:noFill/>
              <a:ln w="28575" cmpd="sng">
                <a:solidFill>
                  <a:srgbClr val="0097BB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643918" y="1654338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Webdings" charset="2"/>
                  <a:cs typeface="Webdings" charset="2"/>
                </a:rPr>
                <a:t></a:t>
              </a:r>
              <a:endParaRPr lang="en-US" sz="3200" dirty="0">
                <a:solidFill>
                  <a:schemeClr val="bg1"/>
                </a:solidFill>
                <a:latin typeface="Webdings" charset="2"/>
                <a:cs typeface="Webdings" charset="2"/>
              </a:endParaRPr>
            </a:p>
          </p:txBody>
        </p:sp>
      </p:grpSp>
      <p:cxnSp>
        <p:nvCxnSpPr>
          <p:cNvPr id="16" name="Straight Arrow Connector 15"/>
          <p:cNvCxnSpPr>
            <a:endCxn id="34" idx="3"/>
          </p:cNvCxnSpPr>
          <p:nvPr/>
        </p:nvCxnSpPr>
        <p:spPr>
          <a:xfrm flipV="1">
            <a:off x="1944073" y="1658953"/>
            <a:ext cx="1052317" cy="90498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4" idx="5"/>
          </p:cNvCxnSpPr>
          <p:nvPr/>
        </p:nvCxnSpPr>
        <p:spPr>
          <a:xfrm flipH="1" flipV="1">
            <a:off x="3484086" y="1658953"/>
            <a:ext cx="909098" cy="99863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9" idx="2"/>
            <a:endCxn id="34" idx="6"/>
          </p:cNvCxnSpPr>
          <p:nvPr/>
        </p:nvCxnSpPr>
        <p:spPr>
          <a:xfrm flipH="1" flipV="1">
            <a:off x="3585091" y="1415105"/>
            <a:ext cx="1124725" cy="178185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4" idx="4"/>
          </p:cNvCxnSpPr>
          <p:nvPr/>
        </p:nvCxnSpPr>
        <p:spPr>
          <a:xfrm flipV="1">
            <a:off x="3240238" y="1759958"/>
            <a:ext cx="0" cy="205599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1944073" y="3133909"/>
            <a:ext cx="951312" cy="783044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4" idx="2"/>
            <a:endCxn id="29" idx="6"/>
          </p:cNvCxnSpPr>
          <p:nvPr/>
        </p:nvCxnSpPr>
        <p:spPr>
          <a:xfrm flipH="1" flipV="1">
            <a:off x="2062330" y="2859942"/>
            <a:ext cx="2142792" cy="9365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55" idx="2"/>
          </p:cNvCxnSpPr>
          <p:nvPr/>
        </p:nvCxnSpPr>
        <p:spPr>
          <a:xfrm>
            <a:off x="5399522" y="1593290"/>
            <a:ext cx="1157269" cy="205028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4" idx="0"/>
            <a:endCxn id="55" idx="4"/>
          </p:cNvCxnSpPr>
          <p:nvPr/>
        </p:nvCxnSpPr>
        <p:spPr>
          <a:xfrm flipV="1">
            <a:off x="6649993" y="2143171"/>
            <a:ext cx="251651" cy="645885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4" idx="3"/>
            <a:endCxn id="50" idx="7"/>
          </p:cNvCxnSpPr>
          <p:nvPr/>
        </p:nvCxnSpPr>
        <p:spPr>
          <a:xfrm flipH="1">
            <a:off x="5730788" y="3377757"/>
            <a:ext cx="675357" cy="539196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4" idx="6"/>
            <a:endCxn id="50" idx="2"/>
          </p:cNvCxnSpPr>
          <p:nvPr/>
        </p:nvCxnSpPr>
        <p:spPr>
          <a:xfrm>
            <a:off x="3516497" y="4160801"/>
            <a:ext cx="1625590" cy="0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4" idx="2"/>
          </p:cNvCxnSpPr>
          <p:nvPr/>
        </p:nvCxnSpPr>
        <p:spPr>
          <a:xfrm>
            <a:off x="4894828" y="2953600"/>
            <a:ext cx="1410312" cy="180309"/>
          </a:xfrm>
          <a:prstGeom prst="straightConnector1">
            <a:avLst/>
          </a:prstGeom>
          <a:ln w="38100" cmpd="sng">
            <a:solidFill>
              <a:srgbClr val="0097B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74455" y="74144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A556D"/>
                </a:solidFill>
                <a:latin typeface="Helvetica"/>
                <a:cs typeface="Helvetica"/>
              </a:rPr>
              <a:t>DataStax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30057" y="913380"/>
            <a:ext cx="105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A556D"/>
                </a:solidFill>
                <a:latin typeface="Helvetica"/>
                <a:cs typeface="Helvetica"/>
              </a:rPr>
              <a:t>DataBricks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49366" y="111462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Spark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74767" y="3468993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DSE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963815" y="449588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Cassandra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77831" y="4472443"/>
            <a:ext cx="130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Jonathan Ellis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947075" y="3296590"/>
            <a:ext cx="1197764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Robin </a:t>
            </a:r>
          </a:p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Schumacher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45301" y="3247745"/>
            <a:ext cx="933055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Billy </a:t>
            </a:r>
            <a:b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400" dirty="0" smtClean="0">
                <a:solidFill>
                  <a:srgbClr val="0A556D"/>
                </a:solidFill>
                <a:latin typeface="Helvetica"/>
                <a:cs typeface="Helvetica"/>
              </a:rPr>
              <a:t>Bosworth</a:t>
            </a:r>
            <a:endParaRPr lang="en-US" sz="14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8" name="TextBox 107"/>
          <p:cNvSpPr txBox="1"/>
          <p:nvPr/>
        </p:nvSpPr>
        <p:spPr>
          <a:xfrm rot="561620">
            <a:off x="3840478" y="1219130"/>
            <a:ext cx="6706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partner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965998" y="198933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VP Product</a:t>
            </a:r>
            <a:endParaRPr lang="en-US" sz="11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0" name="TextBox 109"/>
          <p:cNvSpPr txBox="1"/>
          <p:nvPr/>
        </p:nvSpPr>
        <p:spPr>
          <a:xfrm rot="573286">
            <a:off x="5551153" y="1400837"/>
            <a:ext cx="796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develops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36342" y="4171757"/>
            <a:ext cx="796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develops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634418" y="3405094"/>
            <a:ext cx="506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uses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60507" y="2358400"/>
            <a:ext cx="506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uses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4" name="TextBox 113"/>
          <p:cNvSpPr txBox="1"/>
          <p:nvPr/>
        </p:nvSpPr>
        <p:spPr>
          <a:xfrm rot="196166">
            <a:off x="3352767" y="2645265"/>
            <a:ext cx="832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reportsTo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941844" y="3694912"/>
            <a:ext cx="832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reportsTo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6" name="TextBox 115"/>
          <p:cNvSpPr txBox="1"/>
          <p:nvPr/>
        </p:nvSpPr>
        <p:spPr>
          <a:xfrm rot="450671">
            <a:off x="5154385" y="2758444"/>
            <a:ext cx="79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manages</a:t>
            </a:r>
            <a:endParaRPr lang="en-US" sz="1100" b="1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47320" y="303068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CTO</a:t>
            </a:r>
            <a:endParaRPr lang="en-US" sz="1100" dirty="0">
              <a:solidFill>
                <a:srgbClr val="0A556D"/>
              </a:solidFill>
              <a:latin typeface="Helvetica"/>
              <a:cs typeface="Helvetic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506009" y="1777091"/>
            <a:ext cx="922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b="1" dirty="0" err="1" smtClean="0">
                <a:solidFill>
                  <a:srgbClr val="0A556D"/>
                </a:solidFill>
                <a:latin typeface="Helvetica"/>
                <a:cs typeface="Helvetica"/>
              </a:rPr>
              <a:t>worksFor</a:t>
            </a: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/>
            </a:r>
            <a:b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</a:br>
            <a:r>
              <a:rPr lang="en-US" sz="1100" b="1" dirty="0" smtClean="0">
                <a:solidFill>
                  <a:srgbClr val="0A556D"/>
                </a:solidFill>
                <a:latin typeface="Helvetica"/>
                <a:cs typeface="Helvetica"/>
              </a:rPr>
              <a:t>   </a:t>
            </a:r>
            <a:r>
              <a:rPr lang="en-US" sz="1100" dirty="0" smtClean="0">
                <a:solidFill>
                  <a:srgbClr val="0A556D"/>
                </a:solidFill>
                <a:latin typeface="Helvetica"/>
                <a:cs typeface="Helvetica"/>
              </a:rPr>
              <a:t>title: CEO </a:t>
            </a:r>
            <a:endParaRPr lang="en-US" sz="11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32456" y="3864792"/>
            <a:ext cx="1373553" cy="450360"/>
            <a:chOff x="7694246" y="1295889"/>
            <a:chExt cx="1373553" cy="450360"/>
          </a:xfrm>
        </p:grpSpPr>
        <p:sp>
          <p:nvSpPr>
            <p:cNvPr id="120" name="Rounded Rectangle 119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Property</a:t>
              </a:r>
              <a:endParaRPr lang="en-US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02087" y="913380"/>
            <a:ext cx="1373553" cy="450360"/>
            <a:chOff x="7694246" y="1295889"/>
            <a:chExt cx="1373553" cy="450360"/>
          </a:xfrm>
        </p:grpSpPr>
        <p:sp>
          <p:nvSpPr>
            <p:cNvPr id="124" name="Rounded Rectangle 123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Edge</a:t>
              </a:r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559026" y="2383567"/>
            <a:ext cx="1373553" cy="450360"/>
            <a:chOff x="7694246" y="1295889"/>
            <a:chExt cx="1373553" cy="450360"/>
          </a:xfrm>
        </p:grpSpPr>
        <p:sp>
          <p:nvSpPr>
            <p:cNvPr id="127" name="Rounded Rectangle 126"/>
            <p:cNvSpPr/>
            <p:nvPr/>
          </p:nvSpPr>
          <p:spPr>
            <a:xfrm>
              <a:off x="7737232" y="1336573"/>
              <a:ext cx="1289304" cy="365760"/>
            </a:xfrm>
            <a:prstGeom prst="roundRect">
              <a:avLst/>
            </a:prstGeom>
            <a:solidFill>
              <a:srgbClr val="BB4B1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Vertex</a:t>
              </a:r>
              <a:endParaRPr lang="en-US" dirty="0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7694246" y="1295889"/>
              <a:ext cx="1373553" cy="450360"/>
            </a:xfrm>
            <a:prstGeom prst="roundRect">
              <a:avLst/>
            </a:prstGeom>
            <a:noFill/>
            <a:ln w="28575" cmpd="sng">
              <a:solidFill>
                <a:srgbClr val="BB4B1B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Elbow Connector 133"/>
          <p:cNvCxnSpPr/>
          <p:nvPr/>
        </p:nvCxnSpPr>
        <p:spPr>
          <a:xfrm rot="5400000" flipH="1" flipV="1">
            <a:off x="348605" y="2629236"/>
            <a:ext cx="1784336" cy="686776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1" idx="0"/>
            <a:endCxn id="107" idx="1"/>
          </p:cNvCxnSpPr>
          <p:nvPr/>
        </p:nvCxnSpPr>
        <p:spPr>
          <a:xfrm rot="5400000" flipH="1" flipV="1">
            <a:off x="834800" y="3454291"/>
            <a:ext cx="394935" cy="426068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5" idx="3"/>
          </p:cNvCxnSpPr>
          <p:nvPr/>
        </p:nvCxnSpPr>
        <p:spPr>
          <a:xfrm>
            <a:off x="1775640" y="1138560"/>
            <a:ext cx="881592" cy="753082"/>
          </a:xfrm>
          <a:prstGeom prst="bentConnector3">
            <a:avLst>
              <a:gd name="adj1" fmla="val 98758"/>
            </a:avLst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8" idx="0"/>
            <a:endCxn id="55" idx="6"/>
          </p:cNvCxnSpPr>
          <p:nvPr/>
        </p:nvCxnSpPr>
        <p:spPr>
          <a:xfrm rot="16200000" flipV="1">
            <a:off x="7453526" y="1591290"/>
            <a:ext cx="585249" cy="999306"/>
          </a:xfrm>
          <a:prstGeom prst="bentConnector2">
            <a:avLst/>
          </a:prstGeom>
          <a:ln w="28575" cmpd="sng">
            <a:solidFill>
              <a:srgbClr val="BB4B1B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DataStax,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3363838"/>
            <a:ext cx="853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989A9"/>
                </a:solidFill>
                <a:latin typeface="Courier New"/>
                <a:cs typeface="Courier New"/>
              </a:rPr>
              <a:t>g</a:t>
            </a:r>
            <a:r>
              <a:rPr lang="en-US" b="1" dirty="0" err="1">
                <a:latin typeface="Courier New"/>
                <a:cs typeface="Courier New"/>
              </a:rPr>
              <a:t>.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V</a:t>
            </a:r>
            <a:r>
              <a:rPr lang="en-US" b="1" dirty="0">
                <a:latin typeface="Courier New"/>
                <a:cs typeface="Courier New"/>
              </a:rPr>
              <a:t>().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has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name"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"gremlin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).</a:t>
            </a:r>
          </a:p>
          <a:p>
            <a:r>
              <a:rPr lang="en-US" b="1" dirty="0"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repeat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"manages"</a:t>
            </a:r>
            <a:r>
              <a:rPr lang="en-US" b="1" dirty="0">
                <a:latin typeface="Courier New"/>
                <a:cs typeface="Courier New"/>
              </a:rPr>
              <a:t>)).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until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has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"title"</a:t>
            </a:r>
            <a:r>
              <a:rPr lang="en-US" b="1" dirty="0"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rgbClr val="7CA023"/>
                </a:solidFill>
                <a:latin typeface="Courier New"/>
                <a:cs typeface="Courier New"/>
              </a:rPr>
              <a:t>ceo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latin typeface="Courier New"/>
                <a:cs typeface="Courier New"/>
              </a:rPr>
              <a:t>)).</a:t>
            </a:r>
          </a:p>
          <a:p>
            <a:r>
              <a:rPr lang="en-US" b="1" dirty="0">
                <a:latin typeface="Courier New"/>
                <a:cs typeface="Courier New"/>
              </a:rPr>
              <a:t>      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path</a:t>
            </a:r>
            <a:r>
              <a:rPr lang="en-US" b="1" dirty="0">
                <a:latin typeface="Courier New"/>
                <a:cs typeface="Courier New"/>
              </a:rPr>
              <a:t>().</a:t>
            </a:r>
            <a:r>
              <a:rPr lang="en-US" b="1" dirty="0">
                <a:solidFill>
                  <a:srgbClr val="0989A9"/>
                </a:solidFill>
                <a:latin typeface="Courier New"/>
                <a:cs typeface="Courier New"/>
              </a:rPr>
              <a:t>by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7CA023"/>
                </a:solidFill>
                <a:latin typeface="Courier New"/>
                <a:cs typeface="Courier New"/>
              </a:rPr>
              <a:t>"name"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dirty="0" smtClean="0">
                <a:latin typeface="Courier New"/>
                <a:cs typeface="Courier New"/>
                <a:sym typeface="Wingdings"/>
              </a:rPr>
              <a:t>&gt;&gt; </a:t>
            </a:r>
            <a:r>
              <a:rPr lang="en-US" dirty="0" smtClean="0">
                <a:latin typeface="Courier New"/>
                <a:cs typeface="Courier New"/>
              </a:rPr>
              <a:t>The management chain from Gremlin to the CEO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31640" y="267494"/>
            <a:ext cx="3024336" cy="3024336"/>
            <a:chOff x="1763688" y="195486"/>
            <a:chExt cx="3024336" cy="30243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r="64621"/>
            <a:stretch/>
          </p:blipFill>
          <p:spPr>
            <a:xfrm>
              <a:off x="1763688" y="195486"/>
              <a:ext cx="2758846" cy="302433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83968" y="1707654"/>
              <a:ext cx="504056" cy="1008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67944" y="1853411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accent4">
                    <a:lumMod val="50000"/>
                  </a:schemeClr>
                </a:solidFill>
                <a:latin typeface="Helvetica Neue"/>
                <a:cs typeface="Helvetica Neue"/>
              </a:rPr>
              <a:t>tinkerpop.apache.org</a:t>
            </a:r>
            <a:endParaRPr lang="en-US" sz="3600" dirty="0">
              <a:solidFill>
                <a:schemeClr val="accent4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2" y="200026"/>
            <a:ext cx="7544152" cy="519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Gremlin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8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95536" y="843558"/>
            <a:ext cx="8568951" cy="523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Web-based developer solution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which </a:t>
            </a: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helps developers visually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explore, query, and trouble-shoot </a:t>
            </a:r>
            <a:r>
              <a:rPr lang="en-US" dirty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DSE </a:t>
            </a: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Graph in one intuitive UI.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Auto-completion, result set visualization, execution management, and much more.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95536" y="156042"/>
            <a:ext cx="7544152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Developer support with </a:t>
            </a:r>
            <a:r>
              <a:rPr lang="en-US" sz="2800" b="0" i="0" u="none" strike="noStrike" cap="none" dirty="0" err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DataStax</a:t>
            </a:r>
            <a:r>
              <a:rPr lang="en-US" sz="2800" b="0" i="0" u="none" strike="noStrike" cap="none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Studio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7" y="1851670"/>
            <a:ext cx="8064895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65395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395536" y="843558"/>
            <a:ext cx="8568951" cy="5232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Simplifies loading large amounts of enterprise data from various sources into DSE Graph efficiently and robustly.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Inspects incoming data for schema compliance.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latin typeface="Helvetica Neue Light"/>
                <a:ea typeface="Helvetica Neue"/>
                <a:cs typeface="Helvetica Neue Light"/>
                <a:sym typeface="Helvetica Neue"/>
              </a:rPr>
              <a:t>Uses declarative data mappings and custom transformations to handle diverse types of data.</a:t>
            </a:r>
            <a:endParaRPr lang="en-US" dirty="0">
              <a:solidFill>
                <a:schemeClr val="dk1"/>
              </a:solidFill>
              <a:latin typeface="Helvetica Neue Light"/>
              <a:ea typeface="Helvetica Neue"/>
              <a:cs typeface="Helvetica Neue Light"/>
              <a:sym typeface="Helvetica Neue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95536" y="156042"/>
            <a:ext cx="7952884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Helvetica Neue"/>
              <a:buNone/>
            </a:pPr>
            <a:r>
              <a:rPr lang="en-US" sz="2800" b="0" i="0" u="none" strike="noStrike" cap="none" dirty="0" smtClean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Loading Support with DSE Graph Loader</a:t>
            </a:r>
            <a:endParaRPr lang="en-US" sz="2800" b="0" i="0" u="none" strike="noStrike" cap="none" dirty="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an 3"/>
          <p:cNvSpPr/>
          <p:nvPr/>
        </p:nvSpPr>
        <p:spPr>
          <a:xfrm>
            <a:off x="3906352" y="3219822"/>
            <a:ext cx="936104" cy="1008112"/>
          </a:xfrm>
          <a:prstGeom prst="can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 Light"/>
                <a:cs typeface="Helvetica Neue Light"/>
              </a:rPr>
              <a:t>Graph Loader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38088" y="3532046"/>
            <a:ext cx="720080" cy="36004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8285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4349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6317" y="24327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7A97"/>
                </a:solidFill>
                <a:latin typeface="Webdings" charset="2"/>
                <a:cs typeface="Webdings" charset="2"/>
              </a:rPr>
              <a:t></a:t>
            </a:r>
            <a:endParaRPr lang="en-US" sz="2800" dirty="0">
              <a:solidFill>
                <a:srgbClr val="007A97"/>
              </a:solidFill>
              <a:latin typeface="Webdings" charset="2"/>
              <a:cs typeface="Webdings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7268" y="2334332"/>
            <a:ext cx="1082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07A97"/>
                </a:solidFill>
                <a:latin typeface="Helvetica Neue Light"/>
                <a:cs typeface="Helvetica Neue Light"/>
              </a:rPr>
              <a:t>Data Mappings</a:t>
            </a:r>
            <a:endParaRPr lang="en-US" sz="1050" dirty="0">
              <a:solidFill>
                <a:srgbClr val="007A9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10" name="Elbow Connector 9"/>
          <p:cNvCxnSpPr>
            <a:stCxn id="7" idx="2"/>
            <a:endCxn id="4" idx="1"/>
          </p:cNvCxnSpPr>
          <p:nvPr/>
        </p:nvCxnSpPr>
        <p:spPr>
          <a:xfrm rot="16200000" flipH="1">
            <a:off x="4100359" y="2945777"/>
            <a:ext cx="263840" cy="284249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2"/>
            <a:endCxn id="4" idx="1"/>
          </p:cNvCxnSpPr>
          <p:nvPr/>
        </p:nvCxnSpPr>
        <p:spPr>
          <a:xfrm rot="5400000">
            <a:off x="4244376" y="3086011"/>
            <a:ext cx="263840" cy="3783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2"/>
            <a:endCxn id="4" idx="1"/>
          </p:cNvCxnSpPr>
          <p:nvPr/>
        </p:nvCxnSpPr>
        <p:spPr>
          <a:xfrm rot="5400000">
            <a:off x="4388392" y="2941995"/>
            <a:ext cx="263840" cy="291815"/>
          </a:xfrm>
          <a:prstGeom prst="bentConnector3">
            <a:avLst/>
          </a:prstGeom>
          <a:ln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" idx="2"/>
          </p:cNvCxnSpPr>
          <p:nvPr/>
        </p:nvCxnSpPr>
        <p:spPr>
          <a:xfrm flipV="1">
            <a:off x="2610208" y="3723878"/>
            <a:ext cx="1296144" cy="684076"/>
          </a:xfrm>
          <a:prstGeom prst="bentConnector3">
            <a:avLst/>
          </a:prstGeom>
          <a:ln>
            <a:solidFill>
              <a:schemeClr val="accent2"/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4" idx="2"/>
          </p:cNvCxnSpPr>
          <p:nvPr/>
        </p:nvCxnSpPr>
        <p:spPr>
          <a:xfrm>
            <a:off x="2610208" y="3039802"/>
            <a:ext cx="1296144" cy="684076"/>
          </a:xfrm>
          <a:prstGeom prst="bentConnector3">
            <a:avLst/>
          </a:prstGeom>
          <a:ln>
            <a:solidFill>
              <a:schemeClr val="accent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2216" y="2715766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  <a:latin typeface="Helvetica Neue Light"/>
                <a:cs typeface="Helvetica Neue Light"/>
              </a:rPr>
              <a:t>Batch Loading</a:t>
            </a:r>
            <a:endParaRPr lang="en-US" sz="1050" dirty="0">
              <a:solidFill>
                <a:schemeClr val="accent2"/>
              </a:solidFill>
              <a:latin typeface="Helvetica Neue Light"/>
              <a:cs typeface="Helvetica Neue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82216" y="4443958"/>
            <a:ext cx="1162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  <a:latin typeface="Helvetica Neue Light"/>
                <a:cs typeface="Helvetica Neue Light"/>
              </a:rPr>
              <a:t>Stream Ingestion</a:t>
            </a:r>
            <a:endParaRPr lang="en-US" sz="1050" dirty="0">
              <a:solidFill>
                <a:schemeClr val="accent2"/>
              </a:solidFill>
              <a:latin typeface="Helvetica Neue Light"/>
              <a:cs typeface="Helvetica Neue Light"/>
            </a:endParaRPr>
          </a:p>
        </p:txBody>
      </p:sp>
      <p:sp>
        <p:nvSpPr>
          <p:cNvPr id="27" name="Can 26"/>
          <p:cNvSpPr/>
          <p:nvPr/>
        </p:nvSpPr>
        <p:spPr>
          <a:xfrm>
            <a:off x="1674104" y="3003798"/>
            <a:ext cx="792088" cy="504056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elvetica Neue Light"/>
                <a:cs typeface="Helvetica Neue Light"/>
              </a:rPr>
              <a:t>RDBMS</a:t>
            </a:r>
            <a:endParaRPr lang="en-US" sz="1200" dirty="0">
              <a:latin typeface="Helvetica Neue Light"/>
              <a:cs typeface="Helvetica Neue Ligh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2" y="2499742"/>
            <a:ext cx="1337909" cy="412626"/>
          </a:xfrm>
          <a:prstGeom prst="rect">
            <a:avLst/>
          </a:prstGeom>
        </p:spPr>
      </p:pic>
      <p:sp>
        <p:nvSpPr>
          <p:cNvPr id="31" name="Folded Corner 30"/>
          <p:cNvSpPr/>
          <p:nvPr/>
        </p:nvSpPr>
        <p:spPr>
          <a:xfrm>
            <a:off x="954024" y="3003798"/>
            <a:ext cx="504056" cy="57606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latin typeface="Helvetica Neue Light"/>
                <a:cs typeface="Helvetica Neue Light"/>
              </a:rPr>
              <a:t>JSON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00" y="4371950"/>
            <a:ext cx="523923" cy="543694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 rotWithShape="1">
          <a:blip r:embed="rId5"/>
          <a:srcRect t="24935" b="24768"/>
          <a:stretch/>
        </p:blipFill>
        <p:spPr>
          <a:xfrm>
            <a:off x="968464" y="3931037"/>
            <a:ext cx="1281704" cy="368905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2056" y="4336748"/>
            <a:ext cx="1299886" cy="683274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5724128" y="2843779"/>
            <a:ext cx="2880320" cy="1600178"/>
            <a:chOff x="5652120" y="2643758"/>
            <a:chExt cx="3240360" cy="1800200"/>
          </a:xfrm>
        </p:grpSpPr>
        <p:sp>
          <p:nvSpPr>
            <p:cNvPr id="40" name="Oval 39"/>
            <p:cNvSpPr/>
            <p:nvPr/>
          </p:nvSpPr>
          <p:spPr>
            <a:xfrm>
              <a:off x="6660232" y="285978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228184" y="3507854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804248" y="393990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4128" y="408391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652120" y="285978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452320" y="2931790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452320" y="3579862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172400" y="4011910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532440" y="336383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8244408" y="2643758"/>
              <a:ext cx="360040" cy="36004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>
              <a:stCxn id="49" idx="4"/>
              <a:endCxn id="48" idx="1"/>
            </p:cNvCxnSpPr>
            <p:nvPr/>
          </p:nvCxnSpPr>
          <p:spPr>
            <a:xfrm>
              <a:off x="8424428" y="3003798"/>
              <a:ext cx="160739" cy="41276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5" idx="6"/>
              <a:endCxn id="49" idx="2"/>
            </p:cNvCxnSpPr>
            <p:nvPr/>
          </p:nvCxnSpPr>
          <p:spPr>
            <a:xfrm flipV="1">
              <a:off x="7812360" y="2823778"/>
              <a:ext cx="432048" cy="28803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7" idx="0"/>
              <a:endCxn id="48" idx="3"/>
            </p:cNvCxnSpPr>
            <p:nvPr/>
          </p:nvCxnSpPr>
          <p:spPr>
            <a:xfrm flipV="1">
              <a:off x="8352420" y="3671151"/>
              <a:ext cx="232747" cy="340759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6" idx="6"/>
              <a:endCxn id="48" idx="2"/>
            </p:cNvCxnSpPr>
            <p:nvPr/>
          </p:nvCxnSpPr>
          <p:spPr>
            <a:xfrm flipV="1">
              <a:off x="7812360" y="3543858"/>
              <a:ext cx="720080" cy="216024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5"/>
              <a:endCxn id="47" idx="1"/>
            </p:cNvCxnSpPr>
            <p:nvPr/>
          </p:nvCxnSpPr>
          <p:spPr>
            <a:xfrm>
              <a:off x="7759633" y="3887175"/>
              <a:ext cx="465494" cy="17746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5" idx="4"/>
              <a:endCxn id="46" idx="0"/>
            </p:cNvCxnSpPr>
            <p:nvPr/>
          </p:nvCxnSpPr>
          <p:spPr>
            <a:xfrm>
              <a:off x="7632340" y="3291830"/>
              <a:ext cx="0" cy="288032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9" idx="3"/>
              <a:endCxn id="46" idx="7"/>
            </p:cNvCxnSpPr>
            <p:nvPr/>
          </p:nvCxnSpPr>
          <p:spPr>
            <a:xfrm flipH="1">
              <a:off x="7759633" y="2951071"/>
              <a:ext cx="537502" cy="68151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6" idx="3"/>
              <a:endCxn id="42" idx="6"/>
            </p:cNvCxnSpPr>
            <p:nvPr/>
          </p:nvCxnSpPr>
          <p:spPr>
            <a:xfrm flipH="1">
              <a:off x="7164288" y="3887175"/>
              <a:ext cx="340759" cy="232747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0" idx="4"/>
              <a:endCxn id="42" idx="0"/>
            </p:cNvCxnSpPr>
            <p:nvPr/>
          </p:nvCxnSpPr>
          <p:spPr>
            <a:xfrm>
              <a:off x="6840252" y="3219822"/>
              <a:ext cx="144016" cy="72008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4" idx="6"/>
              <a:endCxn id="40" idx="2"/>
            </p:cNvCxnSpPr>
            <p:nvPr/>
          </p:nvCxnSpPr>
          <p:spPr>
            <a:xfrm>
              <a:off x="6012160" y="3039802"/>
              <a:ext cx="648072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4"/>
              <a:endCxn id="43" idx="0"/>
            </p:cNvCxnSpPr>
            <p:nvPr/>
          </p:nvCxnSpPr>
          <p:spPr>
            <a:xfrm>
              <a:off x="5832140" y="3219822"/>
              <a:ext cx="72008" cy="86409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7"/>
              <a:endCxn id="41" idx="3"/>
            </p:cNvCxnSpPr>
            <p:nvPr/>
          </p:nvCxnSpPr>
          <p:spPr>
            <a:xfrm flipV="1">
              <a:off x="6031441" y="3815167"/>
              <a:ext cx="249470" cy="32147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1" idx="7"/>
              <a:endCxn id="40" idx="3"/>
            </p:cNvCxnSpPr>
            <p:nvPr/>
          </p:nvCxnSpPr>
          <p:spPr>
            <a:xfrm flipV="1">
              <a:off x="6535497" y="3167095"/>
              <a:ext cx="177462" cy="39348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6"/>
              <a:endCxn id="42" idx="2"/>
            </p:cNvCxnSpPr>
            <p:nvPr/>
          </p:nvCxnSpPr>
          <p:spPr>
            <a:xfrm flipV="1">
              <a:off x="6084168" y="4119922"/>
              <a:ext cx="720080" cy="14401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0" idx="6"/>
              <a:endCxn id="45" idx="2"/>
            </p:cNvCxnSpPr>
            <p:nvPr/>
          </p:nvCxnSpPr>
          <p:spPr>
            <a:xfrm>
              <a:off x="7020272" y="3039802"/>
              <a:ext cx="432048" cy="72008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1" idx="1"/>
              <a:endCxn id="44" idx="5"/>
            </p:cNvCxnSpPr>
            <p:nvPr/>
          </p:nvCxnSpPr>
          <p:spPr>
            <a:xfrm flipH="1" flipV="1">
              <a:off x="5959433" y="3167095"/>
              <a:ext cx="321478" cy="393486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306130" y="2459672"/>
            <a:ext cx="1434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A97"/>
                </a:solidFill>
                <a:latin typeface="Helvetica Neue Light"/>
                <a:cs typeface="Helvetica Neue Light"/>
              </a:rPr>
              <a:t>DSE Graph</a:t>
            </a:r>
            <a:endParaRPr lang="en-US" sz="2000" dirty="0">
              <a:solidFill>
                <a:srgbClr val="007A97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50395573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/>
          <a:lstStyle/>
          <a:p>
            <a:r>
              <a:rPr lang="en-US" dirty="0" smtClean="0"/>
              <a:t>A Complete Integrated Solution for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 descr="OpsCenter 5.0 with Spark, C, and Solr no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47614"/>
            <a:ext cx="2699792" cy="1438033"/>
          </a:xfrm>
          <a:prstGeom prst="rect">
            <a:avLst/>
          </a:prstGeom>
        </p:spPr>
      </p:pic>
      <p:pic>
        <p:nvPicPr>
          <p:cNvPr id="11" name="Picture 10" descr="DataStax Studio visual 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94233"/>
            <a:ext cx="2736304" cy="1481773"/>
          </a:xfrm>
          <a:prstGeom prst="rect">
            <a:avLst/>
          </a:prstGeom>
        </p:spPr>
      </p:pic>
      <p:pic>
        <p:nvPicPr>
          <p:cNvPr id="20" name="Picture 19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98289"/>
            <a:ext cx="683146" cy="683146"/>
          </a:xfrm>
          <a:prstGeom prst="rect">
            <a:avLst/>
          </a:prstGeom>
        </p:spPr>
      </p:pic>
      <p:pic>
        <p:nvPicPr>
          <p:cNvPr id="21" name="Picture 20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898289"/>
            <a:ext cx="683146" cy="683146"/>
          </a:xfrm>
          <a:prstGeom prst="rect">
            <a:avLst/>
          </a:prstGeom>
        </p:spPr>
      </p:pic>
      <p:pic>
        <p:nvPicPr>
          <p:cNvPr id="22" name="Picture 21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898289"/>
            <a:ext cx="683146" cy="683146"/>
          </a:xfrm>
          <a:prstGeom prst="rect">
            <a:avLst/>
          </a:prstGeom>
        </p:spPr>
      </p:pic>
      <p:pic>
        <p:nvPicPr>
          <p:cNvPr id="23" name="Picture 22" descr="database development icon driv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3898289"/>
            <a:ext cx="683146" cy="68314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84355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Server                                                       Visual Management/Monitoring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3024129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Visual Development                                      Integrated Drivers (CQL, Gremlin, etc.)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64088" y="4618369"/>
            <a:ext cx="26525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Java            Python               C++              More…</a:t>
            </a:r>
            <a:endParaRPr lang="en-US" sz="105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14912" y="1635646"/>
            <a:ext cx="504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37608" y="2026658"/>
            <a:ext cx="135632" cy="13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249944" y="2036722"/>
            <a:ext cx="152400" cy="135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355976" y="1059582"/>
            <a:ext cx="0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558160" y="2971146"/>
            <a:ext cx="8190304" cy="3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27584" y="1208158"/>
            <a:ext cx="795528" cy="859536"/>
            <a:chOff x="467544" y="987574"/>
            <a:chExt cx="1725312" cy="1926485"/>
          </a:xfrm>
        </p:grpSpPr>
        <p:pic>
          <p:nvPicPr>
            <p:cNvPr id="29" name="Picture 28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30" name="Picture 29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267744" y="1208158"/>
            <a:ext cx="795528" cy="859536"/>
            <a:chOff x="467544" y="987574"/>
            <a:chExt cx="1725312" cy="1926485"/>
          </a:xfrm>
        </p:grpSpPr>
        <p:pic>
          <p:nvPicPr>
            <p:cNvPr id="32" name="Picture 31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40" name="Picture 39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1547664" y="2067694"/>
            <a:ext cx="795528" cy="859536"/>
            <a:chOff x="467544" y="987574"/>
            <a:chExt cx="1725312" cy="1926485"/>
          </a:xfrm>
        </p:grpSpPr>
        <p:pic>
          <p:nvPicPr>
            <p:cNvPr id="45" name="Picture 44" descr="Cassandra Node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987574"/>
              <a:ext cx="1725312" cy="1926485"/>
            </a:xfrm>
            <a:prstGeom prst="rect">
              <a:avLst/>
            </a:prstGeom>
          </p:spPr>
        </p:pic>
        <p:pic>
          <p:nvPicPr>
            <p:cNvPr id="46" name="Picture 45" descr="DSE Graph Ic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60" y="1501694"/>
              <a:ext cx="899190" cy="899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Lab </a:t>
            </a:r>
            <a:r>
              <a:rPr lang="en-US" dirty="0" smtClean="0"/>
              <a:t>7 </a:t>
            </a:r>
            <a:r>
              <a:rPr lang="en-US" dirty="0" smtClean="0"/>
              <a:t>– </a:t>
            </a:r>
            <a:r>
              <a:rPr lang="en-US" dirty="0" smtClean="0"/>
              <a:t>Graph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>
                <a:hlinkClick r:id="rId3"/>
              </a:rPr>
              <a:t>https://github.com/DSPN/DataStaxDay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©2016 DataStax Confidential. Do not distribute without consent.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563638"/>
            <a:ext cx="8622577" cy="1938988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Helvetica Neue Light"/>
                <a:cs typeface="Helvetica Neue Light"/>
              </a:rPr>
              <a:t>Review Graph Market Problems –&gt; Why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Helvetica Neue Light"/>
                <a:cs typeface="Helvetica Neue Light"/>
              </a:rPr>
              <a:t>Review DSE Graph’s Differentiators –&gt; Why DSE 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Helvetica Neue Light"/>
                <a:cs typeface="Helvetica Neue Light"/>
              </a:rPr>
              <a:t>Review Key Graph Needs of Cloud Application Graph -&gt; DSE Graph Features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Helvetica Neue Light"/>
              <a:cs typeface="Helvetica Neue Light"/>
            </a:endParaRPr>
          </a:p>
          <a:p>
            <a:endParaRPr lang="en-US" sz="2000" dirty="0" smtClean="0">
              <a:latin typeface="Helvetica Neue Light"/>
              <a:cs typeface="Helvetica Neue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51470"/>
            <a:ext cx="7544152" cy="519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4" name="Picture 3" descr="DSE Graph 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59782"/>
            <a:ext cx="1697628" cy="16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Problem(s) That Drive a Graph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59582"/>
            <a:ext cx="8784976" cy="23108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Databases were built to store Things, not Relationships!</a:t>
            </a:r>
          </a:p>
          <a:p>
            <a:pPr marL="690563" lvl="1" indent="-331788"/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Databases were optimized to extract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well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defined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mostly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static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related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things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- </a:t>
            </a:r>
            <a:r>
              <a:rPr lang="en-US" sz="1500" u="sng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Join + Index</a:t>
            </a:r>
          </a:p>
          <a:p>
            <a:pPr marL="690563" lvl="1" indent="-331788"/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Hacks were created to handle almost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well defined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mostly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static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related </a:t>
            </a:r>
            <a:r>
              <a:rPr lang="en-US" sz="1500" b="1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things</a:t>
            </a:r>
            <a:r>
              <a:rPr lang="en-US" sz="15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- </a:t>
            </a:r>
            <a:r>
              <a:rPr lang="en-US" sz="1500" u="sng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Dynamic Queries</a:t>
            </a:r>
            <a:endParaRPr lang="en-US" sz="1400" u="sng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Today’s world is driven by Related Things that are ever changing, constantly expanding, and are doing so rapidly.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b="1" u="sng" dirty="0" smtClean="0">
                <a:solidFill>
                  <a:srgbClr val="002060"/>
                </a:solidFill>
              </a:rPr>
              <a:t>1 + 2 = Missed Business Opportunity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  <p:pic>
        <p:nvPicPr>
          <p:cNvPr id="8" name="Picture 7" descr="DSE Graph 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35846"/>
            <a:ext cx="1218498" cy="12184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51720" y="3845040"/>
            <a:ext cx="631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time for the </a:t>
            </a:r>
            <a:r>
              <a:rPr lang="en-US" sz="2000" b="1" dirty="0" smtClean="0"/>
              <a:t>Graph Database </a:t>
            </a:r>
            <a:r>
              <a:rPr lang="en-US" sz="2000" dirty="0" smtClean="0"/>
              <a:t>has come!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32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©2016 DataStax Confidential. Do not distribute without consent.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3" y="1084554"/>
            <a:ext cx="8622577" cy="1631212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Helvetica Neue Light"/>
                <a:cs typeface="Helvetica Neue Light"/>
              </a:rPr>
              <a:t>A database for storing, managing and querying highly connected and complex relationships.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A graph database’s architecture makes it particularly well suited for unlocking the value in the data’s </a:t>
            </a:r>
            <a:r>
              <a:rPr lang="en-US" sz="2000" dirty="0" smtClean="0">
                <a:latin typeface="Helvetica Neue Light"/>
                <a:cs typeface="Helvetica Neue Light"/>
              </a:rPr>
              <a:t>relationships and finding </a:t>
            </a:r>
            <a:r>
              <a:rPr lang="en-US" sz="2000" dirty="0">
                <a:latin typeface="Helvetica Neue Light"/>
                <a:cs typeface="Helvetica Neue Light"/>
              </a:rPr>
              <a:t>commonalities and </a:t>
            </a:r>
            <a:r>
              <a:rPr lang="en-US" sz="2000" dirty="0" smtClean="0">
                <a:latin typeface="Helvetica Neue Light"/>
                <a:cs typeface="Helvetica Neue Light"/>
              </a:rPr>
              <a:t>anomalies</a:t>
            </a:r>
            <a:r>
              <a:rPr lang="en-US" sz="2000" dirty="0">
                <a:latin typeface="Helvetica Neue Light"/>
                <a:cs typeface="Helvetica Neue Light"/>
              </a:rPr>
              <a:t> </a:t>
            </a:r>
            <a:r>
              <a:rPr lang="en-US" sz="2000" dirty="0" smtClean="0">
                <a:latin typeface="Helvetica Neue Light"/>
                <a:cs typeface="Helvetica Neue Light"/>
              </a:rPr>
              <a:t>in large data volumes.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2" y="391765"/>
            <a:ext cx="7544152" cy="519112"/>
          </a:xfrm>
        </p:spPr>
        <p:txBody>
          <a:bodyPr>
            <a:noAutofit/>
          </a:bodyPr>
          <a:lstStyle/>
          <a:p>
            <a:r>
              <a:rPr lang="en-US" sz="2900" dirty="0"/>
              <a:t>What is a Graph Database?</a:t>
            </a:r>
          </a:p>
        </p:txBody>
      </p:sp>
      <p:pic>
        <p:nvPicPr>
          <p:cNvPr id="9" name="Picture 8" descr="DSE Graph 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859782"/>
            <a:ext cx="1697628" cy="16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Problem(s) That Drive the DSE Graph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59582"/>
            <a:ext cx="8784976" cy="129614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first versions of Graph Databases were focused on </a:t>
            </a:r>
            <a:r>
              <a:rPr lang="is-IS" sz="2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sz="2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1085850" lvl="1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storing and analyzing related things</a:t>
            </a:r>
          </a:p>
          <a:p>
            <a:pPr marL="1085850" lvl="1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offline analysis of graph data</a:t>
            </a:r>
            <a:endParaRPr lang="en-US" sz="16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8094" y="3386045"/>
            <a:ext cx="6316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DSE Graph Database</a:t>
            </a:r>
            <a:r>
              <a:rPr lang="en-US" sz="2000" dirty="0" smtClean="0"/>
              <a:t> is the best choice for Cloud Application Graph Problems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67544" y="2871925"/>
            <a:ext cx="1656184" cy="1788057"/>
            <a:chOff x="5436096" y="2787774"/>
            <a:chExt cx="1725312" cy="1926485"/>
          </a:xfrm>
        </p:grpSpPr>
        <p:pic>
          <p:nvPicPr>
            <p:cNvPr id="11" name="Picture 10" descr="Cassandra Node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96" y="2787774"/>
              <a:ext cx="1725312" cy="1926485"/>
            </a:xfrm>
            <a:prstGeom prst="rect">
              <a:avLst/>
            </a:prstGeom>
          </p:spPr>
        </p:pic>
        <p:pic>
          <p:nvPicPr>
            <p:cNvPr id="12" name="Picture 11" descr="DSE Graph 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712" y="3301894"/>
              <a:ext cx="899190" cy="899190"/>
            </a:xfrm>
            <a:prstGeom prst="rect">
              <a:avLst/>
            </a:prstGeom>
          </p:spPr>
        </p:pic>
      </p:grpSp>
      <p:sp>
        <p:nvSpPr>
          <p:cNvPr id="19" name="Content Placeholder 4"/>
          <p:cNvSpPr txBox="1">
            <a:spLocks/>
          </p:cNvSpPr>
          <p:nvPr/>
        </p:nvSpPr>
        <p:spPr>
          <a:xfrm>
            <a:off x="1331640" y="2408477"/>
            <a:ext cx="6624736" cy="406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800" b="0" i="0" kern="1200">
                <a:solidFill>
                  <a:schemeClr val="bg1">
                    <a:lumMod val="65000"/>
                  </a:schemeClr>
                </a:solidFill>
                <a:latin typeface="HelveticaNeueLT Std Lt"/>
                <a:ea typeface="+mn-ea"/>
                <a:cs typeface="HelveticaNeueLT Std Lt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bg1">
                    <a:lumMod val="65000"/>
                  </a:schemeClr>
                </a:solidFill>
                <a:latin typeface="HelveticaNeueLT Std Lt"/>
                <a:ea typeface="+mn-ea"/>
                <a:cs typeface="HelveticaNeueLT Std Lt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100" b="0" i="0" kern="1200">
                <a:solidFill>
                  <a:schemeClr val="bg1">
                    <a:lumMod val="65000"/>
                  </a:schemeClr>
                </a:solidFill>
                <a:latin typeface="HelveticaNeueLT Std Lt"/>
                <a:ea typeface="+mn-ea"/>
                <a:cs typeface="HelveticaNeueLT Std Lt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1050" b="0" i="0" kern="1200">
                <a:solidFill>
                  <a:schemeClr val="bg1">
                    <a:lumMod val="65000"/>
                  </a:schemeClr>
                </a:solidFill>
                <a:latin typeface="HelveticaNeueLT Std Lt"/>
                <a:ea typeface="+mn-ea"/>
                <a:cs typeface="HelveticaNeueLT Std Lt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1050" b="0" i="0" kern="1200">
                <a:solidFill>
                  <a:schemeClr val="bg1">
                    <a:lumMod val="65000"/>
                  </a:schemeClr>
                </a:solidFill>
                <a:latin typeface="HelveticaNeueLT Std Lt"/>
                <a:ea typeface="+mn-ea"/>
                <a:cs typeface="HelveticaNeueLT Std L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rgbClr val="002060"/>
                </a:solidFill>
              </a:rPr>
              <a:t>1 + 2 = Market Opportunity for </a:t>
            </a:r>
            <a:r>
              <a:rPr lang="en-US" b="1" u="sng" smtClean="0">
                <a:solidFill>
                  <a:srgbClr val="002060"/>
                </a:solidFill>
              </a:rPr>
              <a:t>Cloud Application Graph Needs</a:t>
            </a:r>
            <a:endParaRPr lang="en-US" b="1" u="sng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4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7" y="843558"/>
            <a:ext cx="8424936" cy="1754322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A scale-out graph </a:t>
            </a:r>
            <a:r>
              <a:rPr lang="en-US" dirty="0">
                <a:latin typeface="Helvetica Neue Light"/>
                <a:cs typeface="Helvetica Neue Light"/>
              </a:rPr>
              <a:t>database </a:t>
            </a:r>
            <a:r>
              <a:rPr lang="en-US" dirty="0" smtClean="0">
                <a:latin typeface="Helvetica Neue Light"/>
                <a:cs typeface="Helvetica Neue Light"/>
              </a:rPr>
              <a:t>purposely built for cloud </a:t>
            </a:r>
            <a:r>
              <a:rPr lang="en-US" dirty="0">
                <a:latin typeface="Helvetica Neue Light"/>
                <a:cs typeface="Helvetica Neue Light"/>
              </a:rPr>
              <a:t>applications that need to </a:t>
            </a:r>
            <a:r>
              <a:rPr lang="en-US" dirty="0" smtClean="0">
                <a:latin typeface="Helvetica Neue Light"/>
                <a:cs typeface="Helvetica Neue Light"/>
              </a:rPr>
              <a:t>act on complex and highly </a:t>
            </a:r>
            <a:r>
              <a:rPr lang="en-US" dirty="0">
                <a:latin typeface="Helvetica Neue Light"/>
                <a:cs typeface="Helvetica Neue Light"/>
              </a:rPr>
              <a:t>connected </a:t>
            </a:r>
            <a:r>
              <a:rPr lang="en-US" dirty="0" smtClean="0">
                <a:latin typeface="Helvetica Neue Light"/>
                <a:cs typeface="Helvetica Neue Light"/>
              </a:rPr>
              <a:t>relationships.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Supports a property graph model </a:t>
            </a:r>
            <a:r>
              <a:rPr lang="en-US" dirty="0" smtClean="0">
                <a:latin typeface="Helvetica Neue Light"/>
                <a:cs typeface="Helvetica Neue Light"/>
              </a:rPr>
              <a:t>natively </a:t>
            </a:r>
            <a:r>
              <a:rPr lang="en-US" dirty="0">
                <a:latin typeface="Helvetica Neue Light"/>
                <a:cs typeface="Helvetica Neue Light"/>
              </a:rPr>
              <a:t>inside the DataStax product, engineered specifically for </a:t>
            </a:r>
            <a:r>
              <a:rPr lang="en-US" dirty="0" smtClean="0">
                <a:latin typeface="Helvetica Neue Light"/>
                <a:cs typeface="Helvetica Neue Light"/>
              </a:rPr>
              <a:t>DataStax Enterprise (Cassandra, Search, Analytics).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Store &amp; find relationships in data fast and easy in large graphs</a:t>
            </a:r>
            <a:r>
              <a:rPr lang="en-US" dirty="0" smtClean="0">
                <a:latin typeface="Helvetica Neue Light"/>
                <a:cs typeface="Helvetica Neue Light"/>
              </a:rPr>
              <a:t>.</a:t>
            </a:r>
            <a:endParaRPr lang="en-US" dirty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Part of DSE’s multi-model platform.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DataStax Enterprise (DSE) Graph? </a:t>
            </a:r>
            <a:endParaRPr lang="en-US" dirty="0"/>
          </a:p>
        </p:txBody>
      </p:sp>
      <p:pic>
        <p:nvPicPr>
          <p:cNvPr id="8" name="Picture 7" descr="Donut_DSE_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10" y="2592288"/>
            <a:ext cx="2499742" cy="249974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924" y="4986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19103"/>
              </p:ext>
            </p:extLst>
          </p:nvPr>
        </p:nvGraphicFramePr>
        <p:xfrm>
          <a:off x="383133" y="715004"/>
          <a:ext cx="8063283" cy="393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543"/>
                <a:gridCol w="3424748"/>
                <a:gridCol w="3091992"/>
              </a:tblGrid>
              <a:tr h="6144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en-US" sz="1600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Domain Problem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DSE Graph Approach</a:t>
                      </a:r>
                      <a:endParaRPr lang="en-US" sz="1600" dirty="0"/>
                    </a:p>
                  </a:txBody>
                  <a:tcPr/>
                </a:tc>
              </a:tr>
              <a:tr h="1004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Customer 360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smartly understand,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navigate, </a:t>
                      </a: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analyze, and act on my Customer data and their relationships that are consolidated across many different systems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to get a holistic view of my customer?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Use relationships to connect disparate</a:t>
                      </a:r>
                      <a:r>
                        <a:rPr lang="en-US" sz="11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data sources and provide an always up to date Customer profile to users. 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00498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Asset Management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easily perform analysis on numerous relationships that form among data elements and tend to be of much greater interest when examined collectively than reviewed in isolation?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 graph is also a good model for managing network assets (with their properties or configurations) and how they relate to each other over time. </a:t>
                      </a:r>
                    </a:p>
                  </a:txBody>
                  <a:tcPr/>
                </a:tc>
              </a:tr>
              <a:tr h="131420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Security/Fraud</a:t>
                      </a:r>
                      <a:endParaRPr lang="en-US" sz="1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How can I quickly determine which entity, transaction or interaction is fraudulent, poses a security risk, or is a compliance concern?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In a complex and highly interrelated network of users, entities, transactions, events, and interactions, a graph database can quickly find the bad needle in a haystack of relationships and events that involve countless financial interactions.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600" kern="1200">
                <a:solidFill>
                  <a:schemeClr val="bg1">
                    <a:lumMod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mtClean="0">
                <a:ea typeface="ＭＳ Ｐゴシック" charset="0"/>
              </a:rPr>
              <a:t>©2016 DataStax Confidential. Do not distribute without consent.</a:t>
            </a:r>
            <a:endParaRPr lang="en-US" sz="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09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57158" y="4864275"/>
            <a:ext cx="3979722" cy="15570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  <a:latin typeface="Helvetica Neue"/>
                <a:ea typeface="ＭＳ Ｐゴシック" charset="0"/>
                <a:cs typeface="Helvetica Neue"/>
              </a:rPr>
              <a:t>©2016 DataStax 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Helvetica Neue"/>
              <a:ea typeface="ＭＳ Ｐゴシック" charset="0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7" y="843558"/>
            <a:ext cx="8424936" cy="2308320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Titan </a:t>
            </a:r>
            <a:r>
              <a:rPr lang="en-US" dirty="0">
                <a:latin typeface="Helvetica Neue Light"/>
                <a:cs typeface="Helvetica Neue Light"/>
              </a:rPr>
              <a:t>is a </a:t>
            </a:r>
            <a:r>
              <a:rPr lang="en-US" dirty="0" smtClean="0">
                <a:latin typeface="Helvetica Neue Light"/>
                <a:cs typeface="Helvetica Neue Light"/>
              </a:rPr>
              <a:t>TinkerPop-enabled, scale</a:t>
            </a:r>
            <a:r>
              <a:rPr lang="en-US" dirty="0">
                <a:latin typeface="Helvetica Neue Light"/>
                <a:cs typeface="Helvetica Neue Light"/>
              </a:rPr>
              <a:t>-out graph database that has a pluggable storage back end option that allows it to persist data to a variety of databases including Cassandra, HBase, and others. </a:t>
            </a:r>
            <a:endParaRPr lang="en-US" dirty="0" smtClean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 smtClean="0">
                <a:latin typeface="Helvetica Neue Light"/>
                <a:cs typeface="Helvetica Neue Light"/>
              </a:rPr>
              <a:t>DSE Graph benefits from years of experience with real-world, scale-out graph database use cases implemented against Titan.</a:t>
            </a:r>
            <a:endParaRPr lang="en-US" dirty="0">
              <a:latin typeface="Helvetica Neue Light"/>
              <a:cs typeface="Helvetica Neue Light"/>
            </a:endParaRPr>
          </a:p>
          <a:p>
            <a:pPr marL="285750" indent="-285750" fontAlgn="base">
              <a:buFont typeface="Arial" charset="0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While DSE Graph uses Titan as a model, </a:t>
            </a:r>
            <a:r>
              <a:rPr lang="en-US" dirty="0" smtClean="0">
                <a:latin typeface="Helvetica Neue Light"/>
                <a:cs typeface="Helvetica Neue Light"/>
              </a:rPr>
              <a:t>it integrates much more deeply into Cassandra and the DSE platform to provide better consistency and performance as well as additional features.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Titan?</a:t>
            </a:r>
            <a:endParaRPr lang="en-US" dirty="0"/>
          </a:p>
        </p:txBody>
      </p:sp>
      <p:pic>
        <p:nvPicPr>
          <p:cNvPr id="7" name="Picture 6" descr="titandb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859782"/>
            <a:ext cx="1051087" cy="206538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7" y="3892475"/>
            <a:ext cx="54497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DataStax does not Sell, Support, or Develop Titan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9644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Application Needs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053182"/>
          <a:ext cx="82296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712"/>
                <a:gridCol w="4906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Feature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and Access Data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Data Model + Gremlin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Flexible, Fast Application Builds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+ DSE Studio</a:t>
                      </a:r>
                      <a:r>
                        <a:rPr lang="en-US" baseline="0" dirty="0" smtClean="0"/>
                        <a:t> &amp; DSE </a:t>
                      </a:r>
                      <a:r>
                        <a:rPr lang="en-US" dirty="0" smtClean="0"/>
                        <a:t>Drivers 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Analyze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Analytics with DSE Analytics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Search and Find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Search with DSE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Ingest and</a:t>
                      </a:r>
                      <a:r>
                        <a:rPr lang="en-US" baseline="0" dirty="0" smtClean="0"/>
                        <a:t> Export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Graph Loader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DSE Security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and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Opscenter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Availability, Scale, Operational Ease, Performance</a:t>
                      </a:r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DataStax</a:t>
                      </a:r>
                      <a:r>
                        <a:rPr lang="en-US" baseline="0" dirty="0" smtClean="0"/>
                        <a:t> Enterprise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</a:t>
            </a:r>
            <a:r>
              <a:rPr lang="is-IS" smtClean="0"/>
              <a:t>2016</a:t>
            </a:r>
            <a:r>
              <a:rPr lang="en-US" smtClean="0"/>
              <a:t>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238"/>
      </p:ext>
    </p:extLst>
  </p:cSld>
  <p:clrMapOvr>
    <a:masterClrMapping/>
  </p:clrMapOvr>
</p:sld>
</file>

<file path=ppt/theme/theme1.xml><?xml version="1.0" encoding="utf-8"?>
<a:theme xmlns:a="http://schemas.openxmlformats.org/drawingml/2006/main" name="DataStax_Corporate_1109">
  <a:themeElements>
    <a:clrScheme name="DataStax">
      <a:dk1>
        <a:srgbClr val="000000"/>
      </a:dk1>
      <a:lt1>
        <a:srgbClr val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970</Words>
  <Application>Microsoft Macintosh PowerPoint</Application>
  <PresentationFormat>On-screen Show (16:9)</PresentationFormat>
  <Paragraphs>152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Calibri</vt:lpstr>
      <vt:lpstr>Courier New</vt:lpstr>
      <vt:lpstr>Helvetica</vt:lpstr>
      <vt:lpstr>Helvetica Neue</vt:lpstr>
      <vt:lpstr>Helvetica Neue Light</vt:lpstr>
      <vt:lpstr>HelveticaNeueLT Std Lt</vt:lpstr>
      <vt:lpstr>ＭＳ Ｐゴシック</vt:lpstr>
      <vt:lpstr>Source Sans Pro</vt:lpstr>
      <vt:lpstr>Webdings</vt:lpstr>
      <vt:lpstr>Wingdings</vt:lpstr>
      <vt:lpstr>Arial</vt:lpstr>
      <vt:lpstr>DataStax_Corporate_1109</vt:lpstr>
      <vt:lpstr>Lecture 5 - Graph</vt:lpstr>
      <vt:lpstr>Agenda</vt:lpstr>
      <vt:lpstr>Problem(s) That Drive a Graph Database</vt:lpstr>
      <vt:lpstr>What is a Graph Database?</vt:lpstr>
      <vt:lpstr>Problem(s) That Drive the DSE Graph Database</vt:lpstr>
      <vt:lpstr>What is DataStax Enterprise (DSE) Graph? </vt:lpstr>
      <vt:lpstr>Use Cases</vt:lpstr>
      <vt:lpstr>What about Titan?</vt:lpstr>
      <vt:lpstr>Cloud Application Needs</vt:lpstr>
      <vt:lpstr>Property Graph Concepts</vt:lpstr>
      <vt:lpstr>Gremlin</vt:lpstr>
      <vt:lpstr>Developer support with DataStax Studio</vt:lpstr>
      <vt:lpstr>Data Loading Support with DSE Graph Loader</vt:lpstr>
      <vt:lpstr>A Complete Integrated Solution for Graph</vt:lpstr>
      <vt:lpstr>Lab 7 – Graph 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DataStax</dc:title>
  <cp:lastModifiedBy>Gilbert Lau</cp:lastModifiedBy>
  <cp:revision>12</cp:revision>
  <dcterms:modified xsi:type="dcterms:W3CDTF">2016-09-26T20:27:35Z</dcterms:modified>
</cp:coreProperties>
</file>