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93" r:id="rId4"/>
    <p:sldId id="259" r:id="rId5"/>
    <p:sldId id="261" r:id="rId6"/>
    <p:sldId id="271" r:id="rId7"/>
    <p:sldId id="264" r:id="rId8"/>
    <p:sldId id="292" r:id="rId9"/>
    <p:sldId id="268" r:id="rId10"/>
    <p:sldId id="273" r:id="rId11"/>
    <p:sldId id="266" r:id="rId12"/>
    <p:sldId id="267" r:id="rId13"/>
    <p:sldId id="265" r:id="rId14"/>
    <p:sldId id="282" r:id="rId15"/>
    <p:sldId id="270" r:id="rId16"/>
    <p:sldId id="283" r:id="rId17"/>
    <p:sldId id="277" r:id="rId18"/>
    <p:sldId id="274" r:id="rId19"/>
    <p:sldId id="275" r:id="rId20"/>
    <p:sldId id="287" r:id="rId21"/>
    <p:sldId id="276" r:id="rId22"/>
    <p:sldId id="280" r:id="rId23"/>
    <p:sldId id="285" r:id="rId24"/>
    <p:sldId id="278" r:id="rId25"/>
    <p:sldId id="281" r:id="rId26"/>
    <p:sldId id="286" r:id="rId27"/>
    <p:sldId id="279" r:id="rId28"/>
    <p:sldId id="288" r:id="rId29"/>
    <p:sldId id="291" r:id="rId30"/>
    <p:sldId id="290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928" y="5917962"/>
            <a:ext cx="1786072" cy="838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HFSM and Messaging Architecture </a:t>
            </a:r>
            <a:r>
              <a:rPr lang="en-US" dirty="0" err="1" smtClean="0"/>
              <a:t>Mashup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Steve Rabin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Nintendo of America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DigiPen</a:t>
            </a:r>
            <a:r>
              <a:rPr lang="en-US" sz="2800" dirty="0" smtClean="0">
                <a:solidFill>
                  <a:schemeClr val="bg1"/>
                </a:solidFill>
              </a:rPr>
              <a:t> Institute of Technology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5" descr="AI_Summit_GDC_2010_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038" y="5893038"/>
            <a:ext cx="1676400" cy="8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6" descr="AIG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7" y="6019800"/>
            <a:ext cx="2182813" cy="74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17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Queued State Machines</a:t>
            </a:r>
            <a:br>
              <a:rPr lang="en-US" dirty="0" smtClean="0"/>
            </a:br>
            <a:r>
              <a:rPr lang="en-US" dirty="0" smtClean="0"/>
              <a:t>(Push operation enables HFSM)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Attack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Guard</a:t>
            </a:r>
          </a:p>
          <a:p>
            <a:pPr algn="ctr"/>
            <a:r>
              <a:rPr lang="en-US" sz="2400" dirty="0" smtClean="0"/>
              <a:t>Base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4196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3549134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4652" y="47683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3719961"/>
            <a:ext cx="2122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RTS</a:t>
            </a:r>
          </a:p>
          <a:p>
            <a:pPr algn="ctr"/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746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State Machines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5486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6019800" y="2810347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0" y="334374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76200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342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01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State Machines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err="1" smtClean="0"/>
              <a:t>Subsumption</a:t>
            </a:r>
            <a:r>
              <a:rPr lang="en-US" dirty="0" smtClean="0"/>
              <a:t> Architecture)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5486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7854" y="4495800"/>
            <a:ext cx="1283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Highest</a:t>
            </a:r>
          </a:p>
          <a:p>
            <a:pPr algn="ctr"/>
            <a:r>
              <a:rPr lang="en-US" sz="2800" dirty="0" smtClean="0"/>
              <a:t>Layer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6019800" y="2810347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0" y="334374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76200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342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193" y="4495800"/>
            <a:ext cx="1211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Lowest</a:t>
            </a:r>
          </a:p>
          <a:p>
            <a:pPr algn="ctr"/>
            <a:r>
              <a:rPr lang="en-US" sz="2800" dirty="0" smtClean="0"/>
              <a:t>Layer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3705" y="4495799"/>
            <a:ext cx="1212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Middle</a:t>
            </a:r>
          </a:p>
          <a:p>
            <a:pPr algn="ctr"/>
            <a:r>
              <a:rPr lang="en-US" sz="2800" dirty="0" smtClean="0"/>
              <a:t>Layer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5880752"/>
            <a:ext cx="3352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66581" y="5867400"/>
            <a:ext cx="1506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Requests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75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Queued and Concurrent</a:t>
            </a:r>
            <a:br>
              <a:rPr lang="en-US" dirty="0" smtClean="0"/>
            </a:br>
            <a:r>
              <a:rPr lang="en-US" dirty="0" smtClean="0"/>
              <a:t>State Machines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5486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3733800" y="57308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4196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4419600" y="5426044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3549134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4652" y="47683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4652" y="59875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6019800" y="2810347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0" y="334374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5334000" y="4502591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5721791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>
            <a:off x="6019800" y="4258147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6019800" y="5416991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76200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342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69342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6934200" y="57308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76200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>
            <a:off x="7620000" y="5426044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7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1" grpId="0"/>
      <p:bldP spid="22" grpId="0"/>
      <p:bldP spid="19" grpId="0" animBg="1"/>
      <p:bldP spid="23" grpId="0" animBg="1"/>
      <p:bldP spid="24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State Machine:</a:t>
            </a:r>
            <a:br>
              <a:rPr lang="en-US" dirty="0" smtClean="0"/>
            </a:br>
            <a:r>
              <a:rPr lang="en-US" dirty="0" smtClean="0"/>
              <a:t>State Machine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77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OnEnter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//code to execute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OnUpdate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//code to execute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OnExit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//code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317461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10" idx="1"/>
            <a:endCxn id="5" idx="0"/>
          </p:cNvCxnSpPr>
          <p:nvPr/>
        </p:nvCxnSpPr>
        <p:spPr>
          <a:xfrm rot="10800000" flipV="1">
            <a:off x="1524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9424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934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69" name="Rectangle 68"/>
          <p:cNvSpPr/>
          <p:nvPr/>
        </p:nvSpPr>
        <p:spPr>
          <a:xfrm>
            <a:off x="6477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0" name="Straight Arrow Connector 69"/>
          <p:cNvCxnSpPr>
            <a:stCxn id="69" idx="2"/>
            <a:endCxn id="71" idx="0"/>
          </p:cNvCxnSpPr>
          <p:nvPr/>
        </p:nvCxnSpPr>
        <p:spPr>
          <a:xfrm>
            <a:off x="7620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77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72" name="Straight Arrow Connector 71"/>
          <p:cNvCxnSpPr>
            <a:stCxn id="71" idx="2"/>
            <a:endCxn id="68" idx="0"/>
          </p:cNvCxnSpPr>
          <p:nvPr/>
        </p:nvCxnSpPr>
        <p:spPr>
          <a:xfrm>
            <a:off x="7620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0"/>
          <p:cNvCxnSpPr>
            <a:stCxn id="10" idx="3"/>
            <a:endCxn id="69" idx="0"/>
          </p:cNvCxnSpPr>
          <p:nvPr/>
        </p:nvCxnSpPr>
        <p:spPr>
          <a:xfrm>
            <a:off x="5715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30425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667500" y="509916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67500" y="389671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02" name="Straight Arrow Connector 10"/>
          <p:cNvCxnSpPr>
            <a:stCxn id="4" idx="2"/>
            <a:endCxn id="4" idx="3"/>
          </p:cNvCxnSpPr>
          <p:nvPr/>
        </p:nvCxnSpPr>
        <p:spPr>
          <a:xfrm rot="5400000" flipH="1" flipV="1">
            <a:off x="16383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"/>
          <p:cNvCxnSpPr>
            <a:stCxn id="68" idx="2"/>
            <a:endCxn id="68" idx="1"/>
          </p:cNvCxnSpPr>
          <p:nvPr/>
        </p:nvCxnSpPr>
        <p:spPr>
          <a:xfrm rot="5400000" flipH="1">
            <a:off x="70485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76498" y="5818484"/>
            <a:ext cx="1217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 State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Exit State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449731" y="5818484"/>
            <a:ext cx="1217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 State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Exit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State Machine Events</a:t>
            </a:r>
            <a:br>
              <a:rPr lang="en-US" dirty="0" smtClean="0"/>
            </a:br>
            <a:r>
              <a:rPr lang="en-US" dirty="0" smtClean="0"/>
              <a:t>(Communication from the outside)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77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HealthLow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//code to execute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TargetDead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//code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execute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BuddyRequestForHelp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//code to execute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143000"/>
            <a:ext cx="5791200" cy="25527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2000">
                <a:schemeClr val="dk1">
                  <a:tint val="37000"/>
                  <a:satMod val="300000"/>
                </a:schemeClr>
              </a:gs>
              <a:gs pos="23000">
                <a:schemeClr val="dk1">
                  <a:tint val="15000"/>
                  <a:satMod val="350000"/>
                </a:schemeClr>
              </a:gs>
            </a:gsLst>
            <a:lin ang="18900000" scaled="1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7301"/>
            <a:ext cx="619125" cy="69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3519" y="1257300"/>
            <a:ext cx="2362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FROM?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67100" y="2324100"/>
            <a:ext cx="23622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19600" y="1257300"/>
            <a:ext cx="2362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Delivery Time?</a:t>
            </a:r>
          </a:p>
          <a:p>
            <a:pPr algn="ctr"/>
            <a:r>
              <a:rPr lang="en-US" sz="2400" dirty="0" smtClean="0"/>
              <a:t>Repeat?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752600" y="3893745"/>
            <a:ext cx="5791200" cy="25527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16000">
                <a:schemeClr val="dk1">
                  <a:tint val="37000"/>
                  <a:satMod val="300000"/>
                </a:schemeClr>
              </a:gs>
              <a:gs pos="38000">
                <a:schemeClr val="dk1">
                  <a:tint val="15000"/>
                  <a:satMod val="350000"/>
                </a:schemeClr>
              </a:gs>
            </a:gsLst>
            <a:lin ang="189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H="1" flipV="1">
            <a:off x="1766180" y="3893743"/>
            <a:ext cx="5777620" cy="1211655"/>
          </a:xfrm>
          <a:prstGeom prst="triangle">
            <a:avLst>
              <a:gd name="adj" fmla="val 50013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90900" y="4038600"/>
            <a:ext cx="23622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NAME?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390900" y="5105399"/>
            <a:ext cx="2362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Payload?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56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56" y="2913992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13710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14501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91" y="2916718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16" y="2896618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56" y="2915292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7" y="5674566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81" y="2913745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56" y="5682714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56" y="2895600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7" y="5689995"/>
            <a:ext cx="1024887" cy="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2895600"/>
            <a:ext cx="2286000" cy="685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MSG Router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572000" y="2316367"/>
            <a:ext cx="0" cy="5792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4" idx="3"/>
            <a:endCxn id="8" idx="2"/>
          </p:cNvCxnSpPr>
          <p:nvPr/>
        </p:nvCxnSpPr>
        <p:spPr>
          <a:xfrm flipV="1">
            <a:off x="2209800" y="3581401"/>
            <a:ext cx="2362200" cy="242632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5" idx="3"/>
          </p:cNvCxnSpPr>
          <p:nvPr/>
        </p:nvCxnSpPr>
        <p:spPr>
          <a:xfrm flipH="1">
            <a:off x="2667000" y="3238501"/>
            <a:ext cx="762000" cy="1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34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69" name="Rectangle 68"/>
          <p:cNvSpPr/>
          <p:nvPr/>
        </p:nvSpPr>
        <p:spPr>
          <a:xfrm>
            <a:off x="6477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0" name="Straight Arrow Connector 69"/>
          <p:cNvCxnSpPr>
            <a:stCxn id="69" idx="2"/>
            <a:endCxn id="71" idx="0"/>
          </p:cNvCxnSpPr>
          <p:nvPr/>
        </p:nvCxnSpPr>
        <p:spPr>
          <a:xfrm>
            <a:off x="7620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77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72" name="Straight Arrow Connector 71"/>
          <p:cNvCxnSpPr>
            <a:stCxn id="71" idx="2"/>
            <a:endCxn id="68" idx="0"/>
          </p:cNvCxnSpPr>
          <p:nvPr/>
        </p:nvCxnSpPr>
        <p:spPr>
          <a:xfrm>
            <a:off x="7620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3"/>
            <a:endCxn id="69" idx="1"/>
          </p:cNvCxnSpPr>
          <p:nvPr/>
        </p:nvCxnSpPr>
        <p:spPr>
          <a:xfrm>
            <a:off x="5715000" y="3238501"/>
            <a:ext cx="762000" cy="1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3"/>
          <p:cNvCxnSpPr>
            <a:stCxn id="68" idx="1"/>
            <a:endCxn id="8" idx="2"/>
          </p:cNvCxnSpPr>
          <p:nvPr/>
        </p:nvCxnSpPr>
        <p:spPr>
          <a:xfrm rot="10800000">
            <a:off x="4572000" y="3581401"/>
            <a:ext cx="2362200" cy="242632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57696" y="286099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5696" y="289661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09800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53592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979036" y="509916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979036" y="38859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0625" y="2438400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 Delayed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83" y="1711857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Repeating Timer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95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116 L 0.00225 -0.07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25 -0.00116 L 0.00225 -0.078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25 -0.00116 L 0.00225 -0.07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3.58779E-6 L -0.33264 0.00139 L -0.33264 0.4136 " pathEditMode="relative" ptsTypes="AAA">
                                      <p:cBhvr>
                                        <p:cTn id="1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4.5177E-6 L 0.33472 -0.00254 L 0.33472 0.39973 " pathEditMode="relative" ptsTypes="AAA">
                                      <p:cBhvr>
                                        <p:cTn id="1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3.58779E-6 L -0.33264 0.00139 L -0.33264 0.4136 " pathEditMode="relative" ptsTypes="AAA">
                                      <p:cBhvr>
                                        <p:cTn id="18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267 -0.00625 L 0.32205 -0.00879 L 0.32205 0.39347 " pathEditMode="relative" rAng="0" ptsTypes="AAA">
                                      <p:cBhvr>
                                        <p:cTn id="20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198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41476E-7 L 0.33351 -0.00624 L 0.33264 -0.41082 " pathEditMode="relative" ptsTypes="AAA">
                                      <p:cBhvr>
                                        <p:cTn id="24" dur="5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13347E-6 L -0.33177 0.00138 L -0.33281 -0.40597 " pathEditMode="relative" ptsTypes="AAA">
                                      <p:cBhvr>
                                        <p:cTn id="2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6 -1.46195E-6 L 0.33455 -1.46195E-6 L 0.33351 -0.40481 " pathEditMode="relative" ptsTypes="AAA">
                                      <p:cBhvr>
                                        <p:cTn id="2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5.66273E-6 L -0.33264 0.00764 L -0.33351 0.41107 " pathEditMode="relative" ptsTypes="AAA">
                                      <p:cBhvr>
                                        <p:cTn id="3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Message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2896618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MSG Router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10" idx="1"/>
            <a:endCxn id="5" idx="0"/>
          </p:cNvCxnSpPr>
          <p:nvPr/>
        </p:nvCxnSpPr>
        <p:spPr>
          <a:xfrm rot="10800000" flipV="1">
            <a:off x="1524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9424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572000" y="2316367"/>
            <a:ext cx="0" cy="580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4" idx="3"/>
            <a:endCxn id="8" idx="2"/>
          </p:cNvCxnSpPr>
          <p:nvPr/>
        </p:nvCxnSpPr>
        <p:spPr>
          <a:xfrm flipV="1">
            <a:off x="2209800" y="3582418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5" idx="3"/>
          </p:cNvCxnSpPr>
          <p:nvPr/>
        </p:nvCxnSpPr>
        <p:spPr>
          <a:xfrm flipH="1">
            <a:off x="2667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34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69" name="Rectangle 68"/>
          <p:cNvSpPr/>
          <p:nvPr/>
        </p:nvSpPr>
        <p:spPr>
          <a:xfrm>
            <a:off x="6477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0" name="Straight Arrow Connector 69"/>
          <p:cNvCxnSpPr>
            <a:stCxn id="69" idx="2"/>
            <a:endCxn id="71" idx="0"/>
          </p:cNvCxnSpPr>
          <p:nvPr/>
        </p:nvCxnSpPr>
        <p:spPr>
          <a:xfrm>
            <a:off x="7620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77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72" name="Straight Arrow Connector 71"/>
          <p:cNvCxnSpPr>
            <a:stCxn id="71" idx="2"/>
            <a:endCxn id="68" idx="0"/>
          </p:cNvCxnSpPr>
          <p:nvPr/>
        </p:nvCxnSpPr>
        <p:spPr>
          <a:xfrm>
            <a:off x="7620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3"/>
            <a:endCxn id="69" idx="1"/>
          </p:cNvCxnSpPr>
          <p:nvPr/>
        </p:nvCxnSpPr>
        <p:spPr>
          <a:xfrm>
            <a:off x="5715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0"/>
          <p:cNvCxnSpPr>
            <a:stCxn id="10" idx="3"/>
            <a:endCxn id="69" idx="0"/>
          </p:cNvCxnSpPr>
          <p:nvPr/>
        </p:nvCxnSpPr>
        <p:spPr>
          <a:xfrm>
            <a:off x="5715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3"/>
          <p:cNvCxnSpPr>
            <a:stCxn id="68" idx="1"/>
            <a:endCxn id="8" idx="2"/>
          </p:cNvCxnSpPr>
          <p:nvPr/>
        </p:nvCxnSpPr>
        <p:spPr>
          <a:xfrm rot="10800000">
            <a:off x="4572000" y="3582419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57696" y="286099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5696" y="289661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30425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09800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53592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043320" y="509916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43320" y="3885797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0625" y="2438400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 Delayed</a:t>
            </a:r>
            <a:endParaRPr lang="en-US" dirty="0"/>
          </a:p>
        </p:txBody>
      </p:sp>
      <p:cxnSp>
        <p:nvCxnSpPr>
          <p:cNvPr id="33" name="Straight Arrow Connector 10"/>
          <p:cNvCxnSpPr>
            <a:stCxn id="4" idx="2"/>
            <a:endCxn id="4" idx="1"/>
          </p:cNvCxnSpPr>
          <p:nvPr/>
        </p:nvCxnSpPr>
        <p:spPr>
          <a:xfrm rot="5400000" flipH="1">
            <a:off x="9525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798" y="5983069"/>
            <a:ext cx="68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38" name="Straight Arrow Connector 10"/>
          <p:cNvCxnSpPr>
            <a:stCxn id="68" idx="2"/>
            <a:endCxn id="68" idx="3"/>
          </p:cNvCxnSpPr>
          <p:nvPr/>
        </p:nvCxnSpPr>
        <p:spPr>
          <a:xfrm rot="5400000" flipH="1" flipV="1">
            <a:off x="77343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70982" y="5983069"/>
            <a:ext cx="68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2" grpId="0"/>
      <p:bldP spid="98" grpId="0"/>
      <p:bldP spid="99" grpId="0"/>
      <p:bldP spid="100" grpId="0"/>
      <p:bldP spid="101" grpId="0"/>
      <p:bldP spid="34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Architecture </a:t>
            </a:r>
            <a:r>
              <a:rPr lang="en-US" dirty="0" err="1" smtClean="0"/>
              <a:t>Mashup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HFSM with a tightly integrated Messaging System</a:t>
            </a:r>
          </a:p>
          <a:p>
            <a:endParaRPr lang="en-US" sz="3600" dirty="0" smtClean="0"/>
          </a:p>
          <a:p>
            <a:r>
              <a:rPr lang="en-US" sz="3600" dirty="0" smtClean="0"/>
              <a:t>HFSM</a:t>
            </a:r>
          </a:p>
          <a:p>
            <a:pPr lvl="1"/>
            <a:r>
              <a:rPr lang="en-US" sz="3100" dirty="0" smtClean="0"/>
              <a:t>Concurrent HFSMs</a:t>
            </a:r>
          </a:p>
          <a:p>
            <a:pPr lvl="1"/>
            <a:r>
              <a:rPr lang="en-US" sz="3100" dirty="0" smtClean="0"/>
              <a:t>Stack-based HFSMs</a:t>
            </a:r>
          </a:p>
          <a:p>
            <a:pPr lvl="1"/>
            <a:r>
              <a:rPr lang="en-US" sz="3100" dirty="0" smtClean="0"/>
              <a:t>Event-based HFSMs</a:t>
            </a:r>
          </a:p>
          <a:p>
            <a:pPr lvl="1"/>
            <a:endParaRPr lang="en-US" sz="3100" dirty="0" smtClean="0"/>
          </a:p>
          <a:p>
            <a:r>
              <a:rPr lang="en-US" sz="3600" dirty="0" smtClean="0"/>
              <a:t>Messaging System</a:t>
            </a:r>
          </a:p>
          <a:p>
            <a:pPr lvl="1"/>
            <a:r>
              <a:rPr lang="en-US" sz="3100" dirty="0" smtClean="0"/>
              <a:t>Drives HFSM Events</a:t>
            </a:r>
          </a:p>
          <a:p>
            <a:pPr lvl="2"/>
            <a:r>
              <a:rPr lang="en-US" sz="2600" dirty="0" smtClean="0"/>
              <a:t>Agent-to-agent communication</a:t>
            </a:r>
          </a:p>
          <a:p>
            <a:pPr lvl="2"/>
            <a:r>
              <a:rPr lang="en-US" sz="2600" dirty="0" smtClean="0"/>
              <a:t>Internal agent communication</a:t>
            </a:r>
          </a:p>
          <a:p>
            <a:pPr lvl="2"/>
            <a:r>
              <a:rPr lang="en-US" sz="2600" dirty="0" smtClean="0"/>
              <a:t>Timers</a:t>
            </a:r>
          </a:p>
          <a:p>
            <a:pPr lvl="2"/>
            <a:r>
              <a:rPr lang="en-US" sz="2600" dirty="0" smtClean="0"/>
              <a:t>Load-balanced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and Message Flow:</a:t>
            </a:r>
            <a:br>
              <a:rPr lang="en-US" dirty="0" smtClean="0"/>
            </a:br>
            <a:r>
              <a:rPr lang="en-US" dirty="0" smtClean="0"/>
              <a:t>Everything is Logged in Debug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2896618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MSG Router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10" idx="1"/>
            <a:endCxn id="5" idx="0"/>
          </p:cNvCxnSpPr>
          <p:nvPr/>
        </p:nvCxnSpPr>
        <p:spPr>
          <a:xfrm rot="10800000" flipV="1">
            <a:off x="1524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9424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572000" y="2316367"/>
            <a:ext cx="0" cy="580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4" idx="3"/>
            <a:endCxn id="8" idx="2"/>
          </p:cNvCxnSpPr>
          <p:nvPr/>
        </p:nvCxnSpPr>
        <p:spPr>
          <a:xfrm flipV="1">
            <a:off x="2209800" y="3582418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5" idx="3"/>
          </p:cNvCxnSpPr>
          <p:nvPr/>
        </p:nvCxnSpPr>
        <p:spPr>
          <a:xfrm flipH="1">
            <a:off x="2667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34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69" name="Rectangle 68"/>
          <p:cNvSpPr/>
          <p:nvPr/>
        </p:nvSpPr>
        <p:spPr>
          <a:xfrm>
            <a:off x="6477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0" name="Straight Arrow Connector 69"/>
          <p:cNvCxnSpPr>
            <a:stCxn id="69" idx="2"/>
            <a:endCxn id="71" idx="0"/>
          </p:cNvCxnSpPr>
          <p:nvPr/>
        </p:nvCxnSpPr>
        <p:spPr>
          <a:xfrm>
            <a:off x="7620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77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72" name="Straight Arrow Connector 71"/>
          <p:cNvCxnSpPr>
            <a:stCxn id="71" idx="2"/>
            <a:endCxn id="68" idx="0"/>
          </p:cNvCxnSpPr>
          <p:nvPr/>
        </p:nvCxnSpPr>
        <p:spPr>
          <a:xfrm>
            <a:off x="7620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3"/>
            <a:endCxn id="69" idx="1"/>
          </p:cNvCxnSpPr>
          <p:nvPr/>
        </p:nvCxnSpPr>
        <p:spPr>
          <a:xfrm>
            <a:off x="5715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0"/>
          <p:cNvCxnSpPr>
            <a:stCxn id="10" idx="3"/>
            <a:endCxn id="69" idx="0"/>
          </p:cNvCxnSpPr>
          <p:nvPr/>
        </p:nvCxnSpPr>
        <p:spPr>
          <a:xfrm>
            <a:off x="5715000" y="1973467"/>
            <a:ext cx="1905000" cy="695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3"/>
          <p:cNvCxnSpPr>
            <a:stCxn id="68" idx="1"/>
            <a:endCxn id="8" idx="2"/>
          </p:cNvCxnSpPr>
          <p:nvPr/>
        </p:nvCxnSpPr>
        <p:spPr>
          <a:xfrm rot="10800000">
            <a:off x="4572000" y="3582419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57696" y="286099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5696" y="289661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30425" y="163056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09800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53592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043320" y="509916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43320" y="3885797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or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0625" y="2438400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 Delayed</a:t>
            </a:r>
            <a:endParaRPr lang="en-US" dirty="0"/>
          </a:p>
        </p:txBody>
      </p:sp>
      <p:cxnSp>
        <p:nvCxnSpPr>
          <p:cNvPr id="33" name="Straight Arrow Connector 10"/>
          <p:cNvCxnSpPr>
            <a:stCxn id="4" idx="2"/>
            <a:endCxn id="4" idx="1"/>
          </p:cNvCxnSpPr>
          <p:nvPr/>
        </p:nvCxnSpPr>
        <p:spPr>
          <a:xfrm rot="5400000" flipH="1">
            <a:off x="9525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798" y="5983069"/>
            <a:ext cx="68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38" name="Straight Arrow Connector 10"/>
          <p:cNvCxnSpPr>
            <a:stCxn id="68" idx="2"/>
            <a:endCxn id="68" idx="3"/>
          </p:cNvCxnSpPr>
          <p:nvPr/>
        </p:nvCxnSpPr>
        <p:spPr>
          <a:xfrm rot="5400000" flipH="1" flipV="1">
            <a:off x="7734300" y="5893429"/>
            <a:ext cx="457200" cy="685800"/>
          </a:xfrm>
          <a:prstGeom prst="bentConnector4">
            <a:avLst>
              <a:gd name="adj1" fmla="val -50000"/>
              <a:gd name="adj2" fmla="val 1333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70982" y="5983069"/>
            <a:ext cx="68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94" y="4445629"/>
            <a:ext cx="2799406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1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2896618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MSG Router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572000" y="2316367"/>
            <a:ext cx="0" cy="580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4" idx="3"/>
            <a:endCxn id="8" idx="2"/>
          </p:cNvCxnSpPr>
          <p:nvPr/>
        </p:nvCxnSpPr>
        <p:spPr>
          <a:xfrm flipV="1">
            <a:off x="2209800" y="3582418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5" idx="3"/>
          </p:cNvCxnSpPr>
          <p:nvPr/>
        </p:nvCxnSpPr>
        <p:spPr>
          <a:xfrm flipH="1">
            <a:off x="2667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57696" y="286099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09800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3467" y="2761669"/>
            <a:ext cx="24704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Deliver Ready</a:t>
            </a:r>
          </a:p>
          <a:p>
            <a:pPr algn="ctr"/>
            <a:r>
              <a:rPr lang="en-US" sz="3200" dirty="0" err="1" smtClean="0"/>
              <a:t>Msgs</a:t>
            </a:r>
            <a:r>
              <a:rPr lang="en-US" sz="3200" dirty="0"/>
              <a:t> </a:t>
            </a:r>
            <a:r>
              <a:rPr lang="en-US" sz="3200" dirty="0" smtClean="0"/>
              <a:t>While </a:t>
            </a:r>
          </a:p>
          <a:p>
            <a:pPr algn="ctr"/>
            <a:r>
              <a:rPr lang="en-US" sz="3200" dirty="0" smtClean="0"/>
              <a:t>Still Time Left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600" y="4582010"/>
            <a:ext cx="4038600" cy="20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( 1.0 )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Think();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0625" y="2438400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 Delayed</a:t>
            </a:r>
            <a:endParaRPr lang="en-US" dirty="0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286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43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505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2669439"/>
            <a:ext cx="2286000" cy="1140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524000" y="3809597"/>
            <a:ext cx="0" cy="521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331329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1524000" y="5017129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2896618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MSG Router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1630567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World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572000" y="2316367"/>
            <a:ext cx="0" cy="580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4" idx="3"/>
            <a:endCxn id="8" idx="2"/>
          </p:cNvCxnSpPr>
          <p:nvPr/>
        </p:nvCxnSpPr>
        <p:spPr>
          <a:xfrm flipV="1">
            <a:off x="2209800" y="3582418"/>
            <a:ext cx="2362200" cy="242531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5" idx="3"/>
          </p:cNvCxnSpPr>
          <p:nvPr/>
        </p:nvCxnSpPr>
        <p:spPr>
          <a:xfrm flipH="1">
            <a:off x="2667000" y="3239518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57696" y="286099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09800" y="60077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47011" y="509916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547011" y="38859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82138" y="5222899"/>
            <a:ext cx="3999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Msgs</a:t>
            </a:r>
            <a:r>
              <a:rPr lang="en-US" sz="3200" dirty="0" smtClean="0"/>
              <a:t> Should Always</a:t>
            </a:r>
          </a:p>
          <a:p>
            <a:pPr algn="ctr"/>
            <a:r>
              <a:rPr lang="en-US" sz="3200" dirty="0" smtClean="0"/>
              <a:t>Be Delayed By a Little</a:t>
            </a:r>
          </a:p>
          <a:p>
            <a:pPr algn="ctr"/>
            <a:r>
              <a:rPr lang="en-US" sz="3200" dirty="0" smtClean="0"/>
              <a:t>To Avoid a Frame Hitch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0625" y="2438400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 Delayed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5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 Based on</a:t>
            </a:r>
            <a:br>
              <a:rPr lang="en-US" dirty="0" smtClean="0"/>
            </a:br>
            <a:r>
              <a:rPr lang="en-US" dirty="0" smtClean="0"/>
              <a:t>Load Balanced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77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OnUpdate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//not load balanced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( 0.1 )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//load balanced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//code to execute every 0.1 seconds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OnTimeInState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( 5.0 )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//load balanced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//code to execute after 5s in state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4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Messages to Yourself:</a:t>
            </a:r>
            <a:br>
              <a:rPr lang="en-US" dirty="0" smtClean="0"/>
            </a:br>
            <a:r>
              <a:rPr lang="en-US" dirty="0" smtClean="0"/>
              <a:t>Duplicate Message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77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State( Attack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( 0.1s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if(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SeeEnemy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SendMsgToMe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( 1.0s,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Messages to Yourself:</a:t>
            </a:r>
            <a:br>
              <a:rPr lang="en-US" dirty="0" smtClean="0"/>
            </a:br>
            <a:r>
              <a:rPr lang="en-US" dirty="0" smtClean="0"/>
              <a:t>The Need for Time Scoping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772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State( Attack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OnEnter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SendMsgToMe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( 5.0s,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HealthLow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2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Messages to Yourself:</a:t>
            </a:r>
            <a:br>
              <a:rPr lang="en-US" dirty="0" smtClean="0"/>
            </a:br>
            <a:r>
              <a:rPr lang="en-US" dirty="0" smtClean="0"/>
              <a:t>Message Scoped to Instance of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772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State( Attack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OnEnter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SendMsgToState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( 5.0s,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HealthLow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State(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4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 err="1" smtClean="0"/>
              <a:t>Mashup</a:t>
            </a:r>
            <a:r>
              <a:rPr lang="en-US" dirty="0" smtClean="0"/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Machine structure as first-class C++ enforced language feature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  <a:endParaRPr lang="en-US" dirty="0"/>
          </a:p>
          <a:p>
            <a:pPr lvl="1"/>
            <a:r>
              <a:rPr lang="en-US" dirty="0" smtClean="0"/>
              <a:t>Easy to read and write</a:t>
            </a:r>
          </a:p>
          <a:p>
            <a:pPr lvl="1"/>
            <a:r>
              <a:rPr lang="en-US" dirty="0" smtClean="0"/>
              <a:t>Debugging in C++</a:t>
            </a:r>
          </a:p>
          <a:p>
            <a:pPr lvl="2"/>
            <a:r>
              <a:rPr lang="en-US" dirty="0" smtClean="0"/>
              <a:t>Full power of debugger (breakpoints,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designer friendly</a:t>
            </a:r>
          </a:p>
          <a:p>
            <a:pPr lvl="1"/>
            <a:r>
              <a:rPr lang="en-US" dirty="0" smtClean="0"/>
              <a:t>Can’t be loaded at runtime (must be compiled)</a:t>
            </a:r>
          </a:p>
        </p:txBody>
      </p:sp>
    </p:spTree>
    <p:extLst>
      <p:ext uri="{BB962C8B-B14F-4D97-AF65-F5344CB8AC3E}">
        <p14:creationId xmlns:p14="http://schemas.microsoft.com/office/powerpoint/2010/main" val="256372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State Machine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772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OnEnter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//real C++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( 0.1s 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//real C++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SomeMessage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//real C++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OnExit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//real C++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State Machine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77724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BeginStateMachine</a:t>
            </a:r>
            <a:endParaRPr lang="en-US" sz="1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Wander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( 0.1 )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Wander();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if(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SeeEnemy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)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Attack 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Attacked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Attack 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Attack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OnEnter</a:t>
            </a:r>
            <a:endParaRPr lang="en-US" sz="1400" b="1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PrepareWeapon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( 0.1 )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Attack();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LowHealth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TargetLost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OnEvery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( 0.1 )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if(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NoEnemies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)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ChangeState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Wander 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  <a:cs typeface="Courier New" pitchFamily="49" charset="0"/>
              </a:rPr>
              <a:t>EndStateMachine</a:t>
            </a:r>
            <a:endParaRPr lang="en-US" sz="1400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0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Basic structure used in several games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Various versions discussed in books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Used as a learning tool at </a:t>
            </a:r>
            <a:r>
              <a:rPr lang="en-US" sz="2800" dirty="0" err="1" smtClean="0"/>
              <a:t>DigiPen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Architecture evolved over the years</a:t>
            </a:r>
          </a:p>
          <a:p>
            <a:pPr lvl="1"/>
            <a:r>
              <a:rPr lang="en-US" sz="2400" dirty="0" smtClean="0"/>
              <a:t>Load balancing, compile time and run time error checking</a:t>
            </a:r>
          </a:p>
          <a:p>
            <a:pPr lvl="1"/>
            <a:r>
              <a:rPr lang="en-US" sz="2400" dirty="0" smtClean="0"/>
              <a:t>Language enhancements for local variables and periodic events</a:t>
            </a:r>
          </a:p>
        </p:txBody>
      </p:sp>
      <p:pic>
        <p:nvPicPr>
          <p:cNvPr id="4" name="Picture 12" descr="967819529-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10302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197922_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0017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0"/>
            <a:ext cx="914400" cy="11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Steve\Desktop\2010 AI Summit\AIWisdomBookCoverAlph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00400"/>
            <a:ext cx="914400" cy="12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13" descr="B00005NF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33600"/>
            <a:ext cx="993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2590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7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State Machine 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8305800" cy="5257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if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( state &lt; 0 )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 if(0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( true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xmlns:mc="http://schemas.openxmlformats.org/markup-compatibility/2006" xmlns:a14="http://schemas.microsoft.com/office/drawing/2010/main" val="FF03FF" mc:Ignorable="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} else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if( </a:t>
            </a:r>
            <a:r>
              <a:rPr lang="en-US" sz="2000" b="1" dirty="0" err="1">
                <a:latin typeface="Courier New" pitchFamily="49" charset="0"/>
              </a:rPr>
              <a:t>STATE_Name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 == state 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if(0) {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return( true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}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else if( </a:t>
            </a:r>
            <a:r>
              <a:rPr lang="en-US" sz="2000" b="1" dirty="0" err="1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EVENT_Enter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 == event 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//C++ code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return( true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} else if( </a:t>
            </a:r>
            <a:r>
              <a:rPr lang="en-US" sz="2000" b="1" dirty="0" err="1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EVENT_Message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== event 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&amp;&amp; </a:t>
            </a:r>
            <a:endParaRPr lang="en-US" sz="2000" b="1" dirty="0" smtClean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 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MSG_Name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 == </a:t>
            </a:r>
            <a:r>
              <a:rPr lang="en-US" sz="2000" b="1" dirty="0" err="1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msg</a:t>
            </a:r>
            <a:r>
              <a:rPr lang="en-US" sz="20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-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&gt;</a:t>
            </a:r>
            <a:r>
              <a:rPr lang="en-US" sz="2000" b="1" dirty="0" err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GetMsgName</a:t>
            </a:r>
            <a:r>
              <a:rPr lang="en-US" sz="2000" b="1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() 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</a:rPr>
              <a:t>//C++ code 2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return( true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} else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assert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( 0 &amp;&amp; "Invalid State"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( false 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( false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2600" y="990600"/>
            <a:ext cx="3429000" cy="220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 err="1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Courier New" pitchFamily="49" charset="0"/>
              </a:rPr>
              <a:t>BeginStateMachine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State(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STATE_Name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FF03FF" mc:Ignorable=""/>
                </a:solidFill>
                <a:latin typeface="Courier New" pitchFamily="49" charset="0"/>
              </a:rPr>
              <a:t>)</a:t>
            </a:r>
            <a:endParaRPr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xmlns:mc="http://schemas.openxmlformats.org/markup-compatibility/2006" xmlns:a14="http://schemas.microsoft.com/office/drawing/2010/main" val="92D050" mc:Ignorable=""/>
                </a:solidFill>
                <a:latin typeface="Courier New" pitchFamily="49" charset="0"/>
              </a:rPr>
              <a:t>OnEnter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92D050" mc:Ignorable="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//C++ code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OnMsg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CC9900" mc:Ignorable="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MSG_Name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FFC000" mc:Ignorable="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//C++ code 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</a:rPr>
              <a:t>EndStateMachine</a:t>
            </a:r>
            <a:endParaRPr lang="en-US" sz="1600" b="1" dirty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0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/ Messaging Architecture available free for commercial products:</a:t>
            </a:r>
          </a:p>
          <a:p>
            <a:pPr lvl="1"/>
            <a:r>
              <a:rPr lang="en-US" dirty="0" smtClean="0"/>
              <a:t>Posted at: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www.aiwisdom.com</a:t>
            </a:r>
          </a:p>
          <a:p>
            <a:pPr lvl="1"/>
            <a:r>
              <a:rPr lang="en-US" dirty="0" smtClean="0"/>
              <a:t>Recommendation:</a:t>
            </a:r>
          </a:p>
          <a:p>
            <a:pPr lvl="2"/>
            <a:r>
              <a:rPr lang="en-US" dirty="0" smtClean="0"/>
              <a:t>Use it for inspiration and to steal ideas from</a:t>
            </a:r>
          </a:p>
        </p:txBody>
      </p:sp>
    </p:spTree>
    <p:extLst>
      <p:ext uri="{BB962C8B-B14F-4D97-AF65-F5344CB8AC3E}">
        <p14:creationId xmlns:p14="http://schemas.microsoft.com/office/powerpoint/2010/main" val="105414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Simple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20" idx="1"/>
          </p:cNvCxnSpPr>
          <p:nvPr/>
        </p:nvCxnSpPr>
        <p:spPr>
          <a:xfrm>
            <a:off x="2743200" y="2476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0" y="20193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35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Simple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Simple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Tank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3719961"/>
            <a:ext cx="2122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RTS</a:t>
            </a:r>
          </a:p>
          <a:p>
            <a:pPr algn="ctr"/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258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State Machines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3733800" y="57308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4196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4419600" y="5426044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3549134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4652" y="47683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4652" y="59875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37854" y="3863876"/>
            <a:ext cx="1911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Planned</a:t>
            </a:r>
          </a:p>
          <a:p>
            <a:pPr algn="ctr"/>
            <a:r>
              <a:rPr lang="en-US" sz="3200" dirty="0" smtClean="0"/>
              <a:t>Sequence</a:t>
            </a:r>
          </a:p>
          <a:p>
            <a:pPr algn="ctr"/>
            <a:r>
              <a:rPr lang="en-US" sz="3200" dirty="0" smtClean="0"/>
              <a:t>Of 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261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1" grpId="0"/>
      <p:bldP spid="22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State Machines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Fight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Goto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3733800" y="57308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Build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4196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4419600" y="5426044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3549134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4652" y="47683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4652" y="59875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37854" y="3863876"/>
            <a:ext cx="1911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Planned</a:t>
            </a:r>
          </a:p>
          <a:p>
            <a:pPr algn="ctr"/>
            <a:r>
              <a:rPr lang="en-US" sz="3200" dirty="0" smtClean="0"/>
              <a:t>Sequence</a:t>
            </a:r>
          </a:p>
          <a:p>
            <a:pPr algn="ctr"/>
            <a:r>
              <a:rPr lang="en-US" sz="3200" dirty="0" smtClean="0"/>
              <a:t>Of 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22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Queued State Machines</a:t>
            </a:r>
            <a:br>
              <a:rPr lang="en-US" dirty="0" smtClean="0"/>
            </a:br>
            <a:r>
              <a:rPr lang="en-US" dirty="0" smtClean="0"/>
              <a:t>(Push operation enables HFSM)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2286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Agent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0" y="24765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2133600"/>
            <a:ext cx="2286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Manager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2"/>
            <a:endCxn id="11" idx="0"/>
          </p:cNvCxnSpPr>
          <p:nvPr/>
        </p:nvCxnSpPr>
        <p:spPr>
          <a:xfrm>
            <a:off x="4419600" y="2819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3352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 2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511644"/>
            <a:ext cx="1371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FSM 1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419600" y="4267200"/>
            <a:ext cx="0" cy="244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3549134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4652" y="4768334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1013</Words>
  <Application>Microsoft Office PowerPoint</Application>
  <PresentationFormat>On-screen Show (4:3)</PresentationFormat>
  <Paragraphs>397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HFSM and Messaging Architecture Mashup</vt:lpstr>
      <vt:lpstr>What is the Architecture Mashup?</vt:lpstr>
      <vt:lpstr>Architecture Background</vt:lpstr>
      <vt:lpstr>Let’s Start Simple </vt:lpstr>
      <vt:lpstr>Let’s Start Simple </vt:lpstr>
      <vt:lpstr>Let’s Start Simple </vt:lpstr>
      <vt:lpstr>Queued State Machines </vt:lpstr>
      <vt:lpstr>Queued State Machines </vt:lpstr>
      <vt:lpstr>Queued State Machines (Push operation enables HFSM) </vt:lpstr>
      <vt:lpstr>Queued State Machines (Push operation enables HFSM) </vt:lpstr>
      <vt:lpstr>Concurrent State Machines </vt:lpstr>
      <vt:lpstr>Concurrent State Machines (Subsumption Architecture)</vt:lpstr>
      <vt:lpstr>Queued and Concurrent State Machines </vt:lpstr>
      <vt:lpstr>Inside a State Machine: State Machine Events</vt:lpstr>
      <vt:lpstr>Event Flow</vt:lpstr>
      <vt:lpstr>External State Machine Events (Communication from the outside)</vt:lpstr>
      <vt:lpstr>Message </vt:lpstr>
      <vt:lpstr>Message Flow</vt:lpstr>
      <vt:lpstr>Event and Message Flow</vt:lpstr>
      <vt:lpstr>Event and Message Flow: Everything is Logged in Debug Mode</vt:lpstr>
      <vt:lpstr>Load Balancing</vt:lpstr>
      <vt:lpstr>Load Balancing</vt:lpstr>
      <vt:lpstr>Events Based on Load Balanced Messages</vt:lpstr>
      <vt:lpstr>Sending Messages to Yourself: Duplicate Message Policy</vt:lpstr>
      <vt:lpstr>Sending Messages to Yourself: The Need for Time Scoping</vt:lpstr>
      <vt:lpstr>Sending Messages to Yourself: Message Scoped to Instance of State</vt:lpstr>
      <vt:lpstr>Last Mashup Idea</vt:lpstr>
      <vt:lpstr>C++ State Machine Code</vt:lpstr>
      <vt:lpstr>C++ State Machine Code</vt:lpstr>
      <vt:lpstr>C++ State Machine Code </vt:lpstr>
      <vt:lpstr>Wrap-up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</dc:title>
  <dc:creator>Steve</dc:creator>
  <cp:lastModifiedBy>Steve</cp:lastModifiedBy>
  <cp:revision>53</cp:revision>
  <dcterms:created xsi:type="dcterms:W3CDTF">2006-08-16T00:00:00Z</dcterms:created>
  <dcterms:modified xsi:type="dcterms:W3CDTF">2010-03-10T16:22:22Z</dcterms:modified>
</cp:coreProperties>
</file>