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74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7" r:id="rId42"/>
    <p:sldId id="295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9A170D2-550B-4D2F-B5D6-DA23F1D125A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70D2-550B-4D2F-B5D6-DA23F1D125A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70D2-550B-4D2F-B5D6-DA23F1D125A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70D2-550B-4D2F-B5D6-DA23F1D125A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70D2-550B-4D2F-B5D6-DA23F1D125A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70D2-550B-4D2F-B5D6-DA23F1D125A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70D2-550B-4D2F-B5D6-DA23F1D125A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70D2-550B-4D2F-B5D6-DA23F1D125A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70D2-550B-4D2F-B5D6-DA23F1D125A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70D2-550B-4D2F-B5D6-DA23F1D125A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70D2-550B-4D2F-B5D6-DA23F1D125A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9A170D2-550B-4D2F-B5D6-DA23F1D125A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isticshowto.com/probability-and-statistics/probability-main-index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isticshowto.com/multiplication-rule-probability/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inganswers.com/node/639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inganswers.com/node/4974" TargetMode="External"/><Relationship Id="rId2" Type="http://schemas.openxmlformats.org/officeDocument/2006/relationships/hyperlink" Target="https://www.investinganswers.com/node/5331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cshowto.com/confidence-level/" TargetMode="External"/><Relationship Id="rId2" Type="http://schemas.openxmlformats.org/officeDocument/2006/relationships/hyperlink" Target="http://www.gallup.com/poll/105850/ownership-may-good-wellbeing.aspx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Discrete Probability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5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622150"/>
            <a:ext cx="6777037" cy="291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495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8013" y="2324100"/>
            <a:ext cx="5586986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9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4872" y="2324100"/>
            <a:ext cx="5713268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1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Three important cases are the</a:t>
            </a:r>
          </a:p>
          <a:p>
            <a:r>
              <a:rPr lang="en-US" dirty="0" smtClean="0"/>
              <a:t> binomial,</a:t>
            </a:r>
          </a:p>
          <a:p>
            <a:r>
              <a:rPr lang="en-US" dirty="0" smtClean="0"/>
              <a:t>Poisson, and </a:t>
            </a:r>
          </a:p>
          <a:p>
            <a:r>
              <a:rPr lang="en-US" dirty="0" smtClean="0"/>
              <a:t>hypergeometric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value, or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expected value, or mean, of a random variable is a measure of the </a:t>
            </a:r>
            <a:r>
              <a:rPr lang="en-US" b="1" dirty="0" smtClean="0"/>
              <a:t>central location for the random variable.</a:t>
            </a:r>
          </a:p>
          <a:p>
            <a:r>
              <a:rPr lang="en-US" b="1" dirty="0" smtClean="0"/>
              <a:t>Mu 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86200"/>
            <a:ext cx="77819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87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of variability, or dispersion </a:t>
            </a:r>
          </a:p>
          <a:p>
            <a:r>
              <a:rPr lang="en-US" dirty="0" smtClean="0"/>
              <a:t>The notations </a:t>
            </a:r>
            <a:r>
              <a:rPr lang="en-US" dirty="0" err="1" smtClean="0"/>
              <a:t>Var</a:t>
            </a:r>
            <a:r>
              <a:rPr lang="en-US" dirty="0" smtClean="0"/>
              <a:t>(x) andσ2 are both used to denote the variance of a random variable.  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2819400"/>
            <a:ext cx="79343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0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(x * </a:t>
            </a:r>
            <a:r>
              <a:rPr lang="en-US" dirty="0"/>
              <a:t>f</a:t>
            </a:r>
            <a:r>
              <a:rPr lang="en-US" dirty="0" smtClean="0"/>
              <a:t>(x))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511403"/>
            <a:ext cx="6777037" cy="313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66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Variance, standard Deviation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558819"/>
            <a:ext cx="6777037" cy="303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12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We see that the variance is 1.25. The standard deviation, </a:t>
            </a:r>
            <a:r>
              <a:rPr lang="en-US" sz="2600" dirty="0" smtClean="0">
                <a:solidFill>
                  <a:srgbClr val="00B050"/>
                </a:solidFill>
              </a:rPr>
              <a:t>σ, is defined as the positive square root of the variance</a:t>
            </a:r>
            <a:r>
              <a:rPr lang="en-US" sz="2600" dirty="0" smtClean="0"/>
              <a:t>. Thus, the standard deviation for the number of automobiles sold during a day is 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The standard deviation is measured in the </a:t>
            </a:r>
            <a:r>
              <a:rPr lang="en-US" sz="2600" b="1" dirty="0" smtClean="0">
                <a:solidFill>
                  <a:srgbClr val="00B050"/>
                </a:solidFill>
              </a:rPr>
              <a:t>same units </a:t>
            </a:r>
            <a:r>
              <a:rPr lang="en-US" sz="2600" dirty="0" smtClean="0"/>
              <a:t>as the random variable and therefore is often preferred in describing the variability of a random variable. </a:t>
            </a:r>
          </a:p>
          <a:p>
            <a:r>
              <a:rPr lang="en-US" sz="2600" dirty="0" smtClean="0"/>
              <a:t>The variance σ2 is measured in </a:t>
            </a:r>
            <a:r>
              <a:rPr lang="en-US" sz="2600" b="1" dirty="0" smtClean="0">
                <a:solidFill>
                  <a:srgbClr val="00B050"/>
                </a:solidFill>
              </a:rPr>
              <a:t>squared units </a:t>
            </a:r>
            <a:r>
              <a:rPr lang="en-US" sz="2600" dirty="0" smtClean="0"/>
              <a:t>and is thus more difficult to interpret.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124200"/>
            <a:ext cx="31337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37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Binomial </a:t>
            </a:r>
            <a:r>
              <a:rPr lang="en-US" dirty="0"/>
              <a:t>probability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binomial probability distribution is a discrete probability distribution that provides</a:t>
            </a:r>
          </a:p>
          <a:p>
            <a:r>
              <a:rPr lang="en-US" dirty="0"/>
              <a:t>many applications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is associated with a multiple-step experiment that we call the </a:t>
            </a:r>
            <a:r>
              <a:rPr lang="en-US" dirty="0" smtClean="0"/>
              <a:t>binomial experiment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427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random variable </a:t>
            </a:r>
            <a:r>
              <a:rPr lang="en-US" dirty="0" smtClean="0"/>
              <a:t>is a numerical description of the outcome of an experiment.  </a:t>
            </a:r>
          </a:p>
          <a:p>
            <a:r>
              <a:rPr lang="en-US" dirty="0" smtClean="0"/>
              <a:t> A random variable can be classified as being either </a:t>
            </a:r>
            <a:r>
              <a:rPr lang="en-US" dirty="0" smtClean="0">
                <a:solidFill>
                  <a:srgbClr val="FF0000"/>
                </a:solidFill>
              </a:rPr>
              <a:t>discrete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continuous</a:t>
            </a:r>
            <a:r>
              <a:rPr lang="en-US" dirty="0" smtClean="0"/>
              <a:t> depending on the numerical values it assumes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21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482860"/>
            <a:ext cx="6777037" cy="319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2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properties 2, 3, and 4 are present, we say the trials are generated by a Bernoulli process.</a:t>
            </a:r>
          </a:p>
          <a:p>
            <a:r>
              <a:rPr lang="en-US" dirty="0"/>
              <a:t>If, in addition, property 1 is present, we say we have a binomial </a:t>
            </a:r>
            <a:r>
              <a:rPr lang="en-US" dirty="0" smtClean="0"/>
              <a:t>experiment.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8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binomial experiment, our interest is in the </a:t>
            </a:r>
            <a:r>
              <a:rPr lang="en-US" b="1" i="1" dirty="0"/>
              <a:t>number of successes </a:t>
            </a:r>
            <a:r>
              <a:rPr lang="en-US" i="1" dirty="0" smtClean="0"/>
              <a:t>occurring </a:t>
            </a:r>
            <a:r>
              <a:rPr lang="en-US" i="1" dirty="0"/>
              <a:t>in the </a:t>
            </a:r>
            <a:r>
              <a:rPr lang="en-US" b="1" i="1" dirty="0" smtClean="0"/>
              <a:t>n trials.</a:t>
            </a:r>
          </a:p>
          <a:p>
            <a:r>
              <a:rPr lang="en-US" dirty="0"/>
              <a:t>If we let </a:t>
            </a:r>
            <a:r>
              <a:rPr lang="en-US" i="1" dirty="0"/>
              <a:t>x </a:t>
            </a:r>
            <a:r>
              <a:rPr lang="en-US" dirty="0"/>
              <a:t>denote the number of successes occurring in the </a:t>
            </a:r>
            <a:r>
              <a:rPr lang="en-US" i="1" dirty="0"/>
              <a:t>n </a:t>
            </a:r>
            <a:r>
              <a:rPr lang="en-US" dirty="0" smtClean="0"/>
              <a:t>trials , x is </a:t>
            </a:r>
            <a:r>
              <a:rPr lang="en-US" dirty="0"/>
              <a:t>a </a:t>
            </a:r>
            <a:r>
              <a:rPr lang="en-US" i="1" dirty="0" smtClean="0"/>
              <a:t>discrete </a:t>
            </a:r>
            <a:r>
              <a:rPr lang="en-US" dirty="0" smtClean="0"/>
              <a:t>random </a:t>
            </a:r>
            <a:r>
              <a:rPr lang="en-US" dirty="0"/>
              <a:t>variable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40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experiment consists </a:t>
            </a:r>
            <a:r>
              <a:rPr lang="en-US" b="1" dirty="0">
                <a:solidFill>
                  <a:srgbClr val="FF0000"/>
                </a:solidFill>
              </a:rPr>
              <a:t>of five identical trials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b="1" i="1" u="sng" dirty="0" smtClean="0">
                <a:solidFill>
                  <a:srgbClr val="FF0000"/>
                </a:solidFill>
              </a:rPr>
              <a:t>each </a:t>
            </a:r>
            <a:r>
              <a:rPr lang="en-US" b="1" i="1" u="sng" dirty="0">
                <a:solidFill>
                  <a:srgbClr val="FF0000"/>
                </a:solidFill>
              </a:rPr>
              <a:t>trial involves the tossing </a:t>
            </a:r>
            <a:r>
              <a:rPr lang="en-US" b="1" i="1" u="sng" dirty="0" smtClean="0">
                <a:solidFill>
                  <a:srgbClr val="FF0000"/>
                </a:solidFill>
              </a:rPr>
              <a:t>of one </a:t>
            </a:r>
            <a:r>
              <a:rPr lang="en-US" b="1" i="1" u="sng" dirty="0">
                <a:solidFill>
                  <a:srgbClr val="FF0000"/>
                </a:solidFill>
              </a:rPr>
              <a:t>coin</a:t>
            </a:r>
            <a:r>
              <a:rPr lang="en-US" dirty="0"/>
              <a:t>.</a:t>
            </a:r>
          </a:p>
          <a:p>
            <a:r>
              <a:rPr lang="en-US" dirty="0" smtClean="0"/>
              <a:t>Two </a:t>
            </a:r>
            <a:r>
              <a:rPr lang="en-US" dirty="0"/>
              <a:t>outcomes are possible for each trial: a head or a tail. We can designate head </a:t>
            </a:r>
            <a:r>
              <a:rPr lang="en-US" dirty="0" smtClean="0"/>
              <a:t>a success </a:t>
            </a:r>
            <a:r>
              <a:rPr lang="en-US" dirty="0"/>
              <a:t>and tail a failure.</a:t>
            </a:r>
          </a:p>
          <a:p>
            <a:r>
              <a:rPr lang="en-US" b="1" dirty="0" smtClean="0"/>
              <a:t> </a:t>
            </a:r>
            <a:r>
              <a:rPr lang="en-US" dirty="0"/>
              <a:t>The probability of a head and the probability of a tail are the same for each trial,</a:t>
            </a:r>
          </a:p>
          <a:p>
            <a:r>
              <a:rPr lang="en-US" dirty="0"/>
              <a:t>with </a:t>
            </a:r>
            <a:r>
              <a:rPr lang="en-US" i="1" dirty="0"/>
              <a:t>p </a:t>
            </a:r>
            <a:r>
              <a:rPr lang="en-US" dirty="0"/>
              <a:t> .5 and 1  </a:t>
            </a:r>
            <a:r>
              <a:rPr lang="en-US" i="1" dirty="0"/>
              <a:t>p </a:t>
            </a:r>
            <a:r>
              <a:rPr lang="en-US" dirty="0"/>
              <a:t> .5.</a:t>
            </a:r>
          </a:p>
          <a:p>
            <a:r>
              <a:rPr lang="en-US" dirty="0" smtClean="0"/>
              <a:t>The </a:t>
            </a:r>
            <a:r>
              <a:rPr lang="en-US" dirty="0"/>
              <a:t>trials or tosses are </a:t>
            </a:r>
            <a:r>
              <a:rPr lang="en-US" b="1" dirty="0">
                <a:solidFill>
                  <a:srgbClr val="FF0000"/>
                </a:solidFill>
              </a:rPr>
              <a:t>independen</a:t>
            </a:r>
            <a:r>
              <a:rPr lang="en-US" dirty="0"/>
              <a:t>t because the outcome on any one trial is </a:t>
            </a:r>
            <a:r>
              <a:rPr lang="en-US" dirty="0" smtClean="0"/>
              <a:t>not affected </a:t>
            </a:r>
            <a:r>
              <a:rPr lang="en-US" dirty="0"/>
              <a:t>by what happens on other trials or tosses</a:t>
            </a:r>
          </a:p>
        </p:txBody>
      </p:sp>
    </p:spTree>
    <p:extLst>
      <p:ext uri="{BB962C8B-B14F-4D97-AF65-F5344CB8AC3E}">
        <p14:creationId xmlns:p14="http://schemas.microsoft.com/office/powerpoint/2010/main" val="43772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562452"/>
            <a:ext cx="6777037" cy="303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34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binomial probability function, </a:t>
            </a:r>
            <a:r>
              <a:rPr lang="en-US" dirty="0"/>
              <a:t>can be used to compute the probability of </a:t>
            </a:r>
            <a:r>
              <a:rPr lang="en-US" i="1" dirty="0"/>
              <a:t>x </a:t>
            </a:r>
            <a:r>
              <a:rPr lang="en-US" dirty="0" smtClean="0"/>
              <a:t>successes in </a:t>
            </a:r>
            <a:r>
              <a:rPr lang="en-US" dirty="0"/>
              <a:t>the </a:t>
            </a:r>
            <a:r>
              <a:rPr lang="en-US" i="1" dirty="0"/>
              <a:t>n </a:t>
            </a:r>
            <a:r>
              <a:rPr lang="en-US" dirty="0"/>
              <a:t>trials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3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542811"/>
            <a:ext cx="6777037" cy="307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89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0631" y="3511550"/>
            <a:ext cx="63817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41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810744"/>
            <a:ext cx="6777037" cy="25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1008" y="2324100"/>
            <a:ext cx="6700996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40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random variable that may assume either a finite number of values or an infinite sequence of values such as 0, 1, 2,...is referred to as a discrete random variable.  </a:t>
            </a:r>
          </a:p>
          <a:p>
            <a:r>
              <a:rPr lang="en-US" dirty="0" smtClean="0"/>
              <a:t>Countable</a:t>
            </a:r>
          </a:p>
          <a:p>
            <a:r>
              <a:rPr lang="en-US" dirty="0" smtClean="0"/>
              <a:t>How many</a:t>
            </a:r>
          </a:p>
          <a:p>
            <a:r>
              <a:rPr lang="en-US" dirty="0" err="1" smtClean="0"/>
              <a:t>Eg:discrete</a:t>
            </a:r>
            <a:r>
              <a:rPr lang="en-US" dirty="0" smtClean="0"/>
              <a:t> random variable, consider the experiment of cars arriving at a toll booth.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99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448449"/>
            <a:ext cx="6777037" cy="325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9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Poisson 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estimating </a:t>
            </a:r>
            <a:r>
              <a:rPr lang="en-US" dirty="0" smtClean="0"/>
              <a:t>the number </a:t>
            </a:r>
            <a:r>
              <a:rPr lang="en-US" dirty="0"/>
              <a:t>of occurrences over a specified interval of time or </a:t>
            </a:r>
            <a:r>
              <a:rPr lang="en-US" dirty="0" smtClean="0"/>
              <a:t>space 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7620000" cy="17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6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811552"/>
            <a:ext cx="6777037" cy="2533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number of cars arriving </a:t>
            </a:r>
            <a:r>
              <a:rPr lang="en-US" dirty="0" smtClean="0"/>
              <a:t>in a </a:t>
            </a:r>
            <a:r>
              <a:rPr lang="en-US" dirty="0"/>
              <a:t>15-minute period of time is 10;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76600"/>
            <a:ext cx="7086600" cy="228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31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 property of the </a:t>
            </a:r>
            <a:r>
              <a:rPr lang="en-US" i="1" dirty="0" smtClean="0"/>
              <a:t>Poisson distribution </a:t>
            </a:r>
            <a:r>
              <a:rPr lang="en-US" i="1" dirty="0"/>
              <a:t>is that </a:t>
            </a:r>
            <a:r>
              <a:rPr lang="en-US" i="1" dirty="0" smtClean="0"/>
              <a:t>the mean </a:t>
            </a:r>
            <a:r>
              <a:rPr lang="en-US" i="1" dirty="0"/>
              <a:t>and variance </a:t>
            </a:r>
            <a:r>
              <a:rPr lang="en-US" i="1" dirty="0" smtClean="0"/>
              <a:t>are equal.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6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hypergeometric 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b="1" dirty="0"/>
              <a:t>hypergeometric probability distribution </a:t>
            </a:r>
            <a:r>
              <a:rPr lang="en-US" dirty="0"/>
              <a:t>is closely related to the binomial distribution.</a:t>
            </a:r>
          </a:p>
          <a:p>
            <a:r>
              <a:rPr lang="en-US" dirty="0"/>
              <a:t>The two probability distributions differ in two key ways. With the </a:t>
            </a:r>
            <a:r>
              <a:rPr lang="en-US" dirty="0" smtClean="0"/>
              <a:t>hypergeometric distribution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trials are not independent</a:t>
            </a:r>
            <a:r>
              <a:rPr lang="en-US" b="1" dirty="0" smtClean="0"/>
              <a:t>;</a:t>
            </a:r>
          </a:p>
          <a:p>
            <a:r>
              <a:rPr lang="en-US" dirty="0" smtClean="0"/>
              <a:t>and </a:t>
            </a: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probability of success changes from</a:t>
            </a:r>
          </a:p>
          <a:p>
            <a:r>
              <a:rPr lang="en-US" b="1" dirty="0">
                <a:solidFill>
                  <a:srgbClr val="FF0000"/>
                </a:solidFill>
              </a:rPr>
              <a:t>trial to trial.</a:t>
            </a:r>
          </a:p>
        </p:txBody>
      </p:sp>
    </p:spTree>
    <p:extLst>
      <p:ext uri="{BB962C8B-B14F-4D97-AF65-F5344CB8AC3E}">
        <p14:creationId xmlns:p14="http://schemas.microsoft.com/office/powerpoint/2010/main" val="25061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409588"/>
            <a:ext cx="6777037" cy="3337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82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0015" y="2324100"/>
            <a:ext cx="5342983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8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3679240"/>
            <a:ext cx="6777037" cy="79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26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continuous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uniform,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normal, and</a:t>
            </a:r>
          </a:p>
          <a:p>
            <a:r>
              <a:rPr lang="en-US" dirty="0"/>
              <a:t>the </a:t>
            </a:r>
            <a:r>
              <a:rPr lang="en-US" dirty="0" smtClean="0"/>
              <a:t>exponential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customers who place an order  </a:t>
            </a:r>
          </a:p>
          <a:p>
            <a:r>
              <a:rPr lang="en-US" dirty="0" smtClean="0"/>
              <a:t>Number of defective radios  </a:t>
            </a:r>
          </a:p>
          <a:p>
            <a:r>
              <a:rPr lang="en-US" dirty="0" smtClean="0"/>
              <a:t>Number of customers</a:t>
            </a:r>
          </a:p>
          <a:p>
            <a:r>
              <a:rPr lang="en-US" dirty="0" smtClean="0"/>
              <a:t>Gender of the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55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uniform 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Whenever the probability </a:t>
            </a:r>
            <a:r>
              <a:rPr lang="en-US" i="1" dirty="0" smtClean="0"/>
              <a:t>is proportional </a:t>
            </a:r>
            <a:r>
              <a:rPr lang="en-US" i="1" dirty="0"/>
              <a:t>to the </a:t>
            </a:r>
            <a:r>
              <a:rPr lang="en-US" i="1" dirty="0" smtClean="0"/>
              <a:t>length of </a:t>
            </a:r>
            <a:r>
              <a:rPr lang="en-US" i="1" dirty="0"/>
              <a:t>the interval, the </a:t>
            </a:r>
            <a:r>
              <a:rPr lang="en-US" i="1" dirty="0" smtClean="0"/>
              <a:t>random variable </a:t>
            </a:r>
            <a:r>
              <a:rPr lang="en-US" i="1" dirty="0"/>
              <a:t>is </a:t>
            </a:r>
            <a:r>
              <a:rPr lang="en-US" i="1" dirty="0" smtClean="0"/>
              <a:t>uniformly distributed. </a:t>
            </a:r>
          </a:p>
          <a:p>
            <a:r>
              <a:rPr lang="en-US" dirty="0"/>
              <a:t>Consider the random variable </a:t>
            </a:r>
            <a:r>
              <a:rPr lang="en-US" i="1" dirty="0"/>
              <a:t>x </a:t>
            </a:r>
            <a:r>
              <a:rPr lang="en-US" dirty="0"/>
              <a:t>representing the </a:t>
            </a:r>
            <a:r>
              <a:rPr lang="en-US" dirty="0">
                <a:solidFill>
                  <a:srgbClr val="FF0000"/>
                </a:solidFill>
              </a:rPr>
              <a:t>flight time of an airplane </a:t>
            </a:r>
            <a:r>
              <a:rPr lang="en-US" dirty="0"/>
              <a:t>traveling from</a:t>
            </a:r>
          </a:p>
          <a:p>
            <a:r>
              <a:rPr lang="en-US" dirty="0"/>
              <a:t>Chicago to New York. Suppose the flight time can be </a:t>
            </a:r>
            <a:r>
              <a:rPr lang="en-US" b="1" dirty="0">
                <a:solidFill>
                  <a:srgbClr val="FF0000"/>
                </a:solidFill>
              </a:rPr>
              <a:t>any value in the interval from 120 </a:t>
            </a:r>
            <a:r>
              <a:rPr lang="en-US" b="1" dirty="0" smtClean="0">
                <a:solidFill>
                  <a:srgbClr val="FF0000"/>
                </a:solidFill>
              </a:rPr>
              <a:t>minutes to </a:t>
            </a:r>
            <a:r>
              <a:rPr lang="en-US" b="1" dirty="0">
                <a:solidFill>
                  <a:srgbClr val="FF0000"/>
                </a:solidFill>
              </a:rPr>
              <a:t>140 minutes.</a:t>
            </a:r>
          </a:p>
        </p:txBody>
      </p:sp>
    </p:spTree>
    <p:extLst>
      <p:ext uri="{BB962C8B-B14F-4D97-AF65-F5344CB8AC3E}">
        <p14:creationId xmlns:p14="http://schemas.microsoft.com/office/powerpoint/2010/main" val="40314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9963" y="2324100"/>
            <a:ext cx="5703087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0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normal probability distribution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594467"/>
            <a:ext cx="6777037" cy="296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4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make several observations about the characteristics of the normal distribution.</a:t>
            </a:r>
          </a:p>
          <a:p>
            <a:r>
              <a:rPr lang="en-US" b="1" dirty="0"/>
              <a:t>1. </a:t>
            </a:r>
            <a:r>
              <a:rPr lang="en-US" dirty="0"/>
              <a:t>The entire family of normal distributions is differentiated by two parameters: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mean </a:t>
            </a:r>
            <a:r>
              <a:rPr lang="en-US" i="1" dirty="0">
                <a:solidFill>
                  <a:srgbClr val="FF0000"/>
                </a:solidFill>
              </a:rPr>
              <a:t>μ </a:t>
            </a:r>
            <a:r>
              <a:rPr lang="en-US" dirty="0"/>
              <a:t>and the </a:t>
            </a:r>
            <a:r>
              <a:rPr lang="en-US" dirty="0">
                <a:solidFill>
                  <a:srgbClr val="FF0000"/>
                </a:solidFill>
              </a:rPr>
              <a:t>standard deviation </a:t>
            </a:r>
            <a:r>
              <a:rPr lang="en-US" i="1" dirty="0">
                <a:solidFill>
                  <a:srgbClr val="FF0000"/>
                </a:solidFill>
              </a:rPr>
              <a:t>σ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b="1" dirty="0"/>
              <a:t>2. </a:t>
            </a: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highest point on the normal curve is at the mean</a:t>
            </a:r>
            <a:r>
              <a:rPr lang="en-US" dirty="0"/>
              <a:t>, which is also the median </a:t>
            </a:r>
            <a:r>
              <a:rPr lang="en-US" dirty="0" smtClean="0"/>
              <a:t>and mode </a:t>
            </a:r>
            <a:r>
              <a:rPr lang="en-US" dirty="0"/>
              <a:t>of the distribution.</a:t>
            </a:r>
          </a:p>
          <a:p>
            <a:r>
              <a:rPr lang="en-US" b="1" dirty="0"/>
              <a:t>3. </a:t>
            </a:r>
            <a:r>
              <a:rPr lang="en-US" dirty="0"/>
              <a:t>The mean of the distribution can be any numerical value: </a:t>
            </a:r>
            <a:r>
              <a:rPr lang="en-US" b="1" dirty="0">
                <a:solidFill>
                  <a:srgbClr val="FF0000"/>
                </a:solidFill>
              </a:rPr>
              <a:t>negative, zero, or positive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197675" cy="389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35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4. </a:t>
            </a:r>
            <a:r>
              <a:rPr lang="en-US" dirty="0"/>
              <a:t>The normal distribution is </a:t>
            </a:r>
            <a:r>
              <a:rPr lang="en-US" b="1" dirty="0">
                <a:solidFill>
                  <a:srgbClr val="FF0000"/>
                </a:solidFill>
              </a:rPr>
              <a:t>symmetric</a:t>
            </a:r>
            <a:r>
              <a:rPr lang="en-US" dirty="0"/>
              <a:t>, with the shape of the normal curve to the </a:t>
            </a:r>
            <a:r>
              <a:rPr lang="en-US" dirty="0" smtClean="0"/>
              <a:t>left of </a:t>
            </a:r>
            <a:r>
              <a:rPr lang="en-US" dirty="0"/>
              <a:t>the mean a mirror image of the shape of the normal curve to the right of the mean</a:t>
            </a:r>
            <a:r>
              <a:rPr lang="en-US" dirty="0" smtClean="0"/>
              <a:t>. The </a:t>
            </a:r>
            <a:r>
              <a:rPr lang="en-US" dirty="0"/>
              <a:t>tails of the normal curve extend to infinity in both directions and </a:t>
            </a:r>
            <a:r>
              <a:rPr lang="en-US" dirty="0" smtClean="0"/>
              <a:t>theoretically never </a:t>
            </a:r>
            <a:r>
              <a:rPr lang="en-US" dirty="0"/>
              <a:t>touch the horizontal axis. Because it is symmetric, the normal distribution </a:t>
            </a:r>
            <a:r>
              <a:rPr lang="en-US" dirty="0" smtClean="0"/>
              <a:t>is not </a:t>
            </a:r>
            <a:r>
              <a:rPr lang="en-US" dirty="0"/>
              <a:t>skewed; its skewness measure is zero.</a:t>
            </a:r>
          </a:p>
          <a:p>
            <a:r>
              <a:rPr lang="en-US" b="1" dirty="0"/>
              <a:t>5. </a:t>
            </a:r>
            <a:r>
              <a:rPr lang="en-US" dirty="0"/>
              <a:t>The standard deviation determines how flat and wide the normal curve is. </a:t>
            </a:r>
            <a:r>
              <a:rPr lang="en-US" dirty="0" smtClean="0"/>
              <a:t>Larger values </a:t>
            </a:r>
            <a:r>
              <a:rPr lang="en-US" dirty="0"/>
              <a:t>of the standard deviation result in wider, flatter curves, showing more </a:t>
            </a:r>
            <a:r>
              <a:rPr lang="en-US" dirty="0" smtClean="0"/>
              <a:t>variability in </a:t>
            </a:r>
            <a:r>
              <a:rPr lang="en-US" dirty="0"/>
              <a:t>the data. </a:t>
            </a:r>
          </a:p>
        </p:txBody>
      </p:sp>
    </p:spTree>
    <p:extLst>
      <p:ext uri="{BB962C8B-B14F-4D97-AF65-F5344CB8AC3E}">
        <p14:creationId xmlns:p14="http://schemas.microsoft.com/office/powerpoint/2010/main" val="46326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423950"/>
            <a:ext cx="6777037" cy="33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4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Probabilities for the normal random variable are given by areas under the normal</a:t>
            </a:r>
          </a:p>
          <a:p>
            <a:r>
              <a:rPr lang="en-US" dirty="0"/>
              <a:t>curve. The total area under the curve for the normal distribution is 1. Because the</a:t>
            </a:r>
          </a:p>
          <a:p>
            <a:r>
              <a:rPr lang="en-US" dirty="0"/>
              <a:t>distribution is symmetric, the area under the curve to the left of the mean is .50 </a:t>
            </a:r>
            <a:r>
              <a:rPr lang="en-US" dirty="0" smtClean="0"/>
              <a:t>and the </a:t>
            </a:r>
            <a:r>
              <a:rPr lang="en-US" dirty="0"/>
              <a:t>area under the curve to the right of the mean is .50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7. </a:t>
            </a:r>
            <a:r>
              <a:rPr lang="en-US" dirty="0"/>
              <a:t>The percentage of values in some commonly used intervals are</a:t>
            </a:r>
          </a:p>
          <a:p>
            <a:r>
              <a:rPr lang="en-US" b="1" dirty="0"/>
              <a:t>a. </a:t>
            </a:r>
            <a:r>
              <a:rPr lang="en-US" dirty="0"/>
              <a:t>68.3% of the values of a normal random variable are within plus or minus one</a:t>
            </a:r>
          </a:p>
          <a:p>
            <a:r>
              <a:rPr lang="en-US" dirty="0"/>
              <a:t>standard deviation of its mean.</a:t>
            </a:r>
          </a:p>
          <a:p>
            <a:r>
              <a:rPr lang="en-US" b="1" dirty="0"/>
              <a:t>b. </a:t>
            </a:r>
            <a:r>
              <a:rPr lang="en-US" dirty="0"/>
              <a:t>95.4% of the values of a normal random variable are within plus or minus two</a:t>
            </a:r>
          </a:p>
          <a:p>
            <a:r>
              <a:rPr lang="en-US" dirty="0"/>
              <a:t>standard deviations of its mean.</a:t>
            </a:r>
          </a:p>
          <a:p>
            <a:r>
              <a:rPr lang="en-US" b="1" dirty="0"/>
              <a:t>c. </a:t>
            </a:r>
            <a:r>
              <a:rPr lang="en-US" dirty="0"/>
              <a:t>99.7% of the values of a normal random variable are within plus or minus three</a:t>
            </a:r>
          </a:p>
          <a:p>
            <a:r>
              <a:rPr lang="en-US" dirty="0"/>
              <a:t>standard deviations of its mean.</a:t>
            </a:r>
          </a:p>
        </p:txBody>
      </p:sp>
    </p:spTree>
    <p:extLst>
      <p:ext uri="{BB962C8B-B14F-4D97-AF65-F5344CB8AC3E}">
        <p14:creationId xmlns:p14="http://schemas.microsoft.com/office/powerpoint/2010/main" val="26168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401111"/>
            <a:ext cx="6777037" cy="335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7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3432525"/>
            <a:ext cx="6777037" cy="129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8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random variable that may assume any numerical value in an interval or collection of intervals is called a </a:t>
            </a:r>
            <a:r>
              <a:rPr lang="en-US" b="1" dirty="0" smtClean="0">
                <a:solidFill>
                  <a:srgbClr val="FF0000"/>
                </a:solidFill>
              </a:rPr>
              <a:t>continuous random variable. </a:t>
            </a:r>
          </a:p>
          <a:p>
            <a:r>
              <a:rPr lang="en-US" dirty="0" smtClean="0"/>
              <a:t>Time between customer arrivals x  0 in minutes  </a:t>
            </a:r>
          </a:p>
          <a:p>
            <a:r>
              <a:rPr lang="en-US" dirty="0" smtClean="0"/>
              <a:t>Percentage of project complete after 0  x  100 six months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27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exponential 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4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931022"/>
            <a:ext cx="6777037" cy="2294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13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003794"/>
            <a:ext cx="6777037" cy="214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69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156" y="2587625"/>
            <a:ext cx="48387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102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81" y="2324100"/>
            <a:ext cx="5837051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17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96" y="2324100"/>
            <a:ext cx="6037221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47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842" y="2324100"/>
            <a:ext cx="4281328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1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008" y="2324100"/>
            <a:ext cx="5530996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84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47" y="2324100"/>
            <a:ext cx="6606118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1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10" y="1905000"/>
            <a:ext cx="7236089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14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Experimental outcomes based on measurement scales such as time, weight, distance, and temperature can be described by continuous random variables.</a:t>
            </a:r>
          </a:p>
          <a:p>
            <a:endParaRPr lang="en-US" dirty="0"/>
          </a:p>
          <a:p>
            <a:r>
              <a:rPr lang="en-US" dirty="0" err="1" smtClean="0"/>
              <a:t>Eg</a:t>
            </a:r>
            <a:r>
              <a:rPr lang="en-US" dirty="0" smtClean="0"/>
              <a:t>: Between 0 to 1 , all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343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444945"/>
            <a:ext cx="6777037" cy="3266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33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274" y="2324100"/>
            <a:ext cx="566446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8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Probability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63" y="2324100"/>
            <a:ext cx="6699286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6321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 &amp; without Replacement ( 5/15, 5/14)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331210"/>
            <a:ext cx="6777037" cy="349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4754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Conditional probability is the </a:t>
            </a:r>
            <a:r>
              <a:rPr lang="en-US" dirty="0">
                <a:hlinkClick r:id="rId2"/>
              </a:rPr>
              <a:t>probability</a:t>
            </a:r>
            <a:r>
              <a:rPr lang="en-US" dirty="0"/>
              <a:t> of one event occurring with some relationship to one or more other events. For example: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Event A is that it is raining outside, and it has a 0.3 (30%) chance of raining today.</a:t>
            </a:r>
          </a:p>
          <a:p>
            <a:pPr fontAlgn="base"/>
            <a:r>
              <a:rPr lang="en-US" b="1" dirty="0">
                <a:solidFill>
                  <a:srgbClr val="00B050"/>
                </a:solidFill>
              </a:rPr>
              <a:t>Event B is that you will need to go outside, and that has a probability of 0.5 (50%).</a:t>
            </a:r>
          </a:p>
          <a:p>
            <a:pPr fontAlgn="base"/>
            <a:r>
              <a:rPr lang="en-US" dirty="0"/>
              <a:t>A conditional probability would look at these two events in relationship with one another, such as </a:t>
            </a:r>
            <a:r>
              <a:rPr lang="en-US" b="1" dirty="0"/>
              <a:t>the probability that it is both raining </a:t>
            </a:r>
            <a:r>
              <a:rPr lang="en-US" b="1" i="1" dirty="0"/>
              <a:t>and </a:t>
            </a:r>
            <a:r>
              <a:rPr lang="en-US" b="1" dirty="0"/>
              <a:t>you will need to go outside.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52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formula for conditional probability is: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P(B|A) = </a:t>
            </a:r>
            <a:r>
              <a:rPr lang="en-US" i="1" dirty="0">
                <a:solidFill>
                  <a:srgbClr val="00B050"/>
                </a:solidFill>
              </a:rPr>
              <a:t>P(A and B</a:t>
            </a:r>
            <a:r>
              <a:rPr lang="en-US" i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       </a:t>
            </a:r>
            <a:r>
              <a:rPr lang="en-US" i="1" dirty="0"/>
              <a:t>/ </a:t>
            </a:r>
            <a:r>
              <a:rPr lang="en-US" b="1" i="1" dirty="0"/>
              <a:t>P(A</a:t>
            </a:r>
            <a:r>
              <a:rPr lang="en-US" b="1" i="1" dirty="0" smtClean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which you can also rewrite as: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P(B|A) = </a:t>
            </a:r>
            <a:r>
              <a:rPr lang="en-US" b="1" i="1" dirty="0">
                <a:solidFill>
                  <a:srgbClr val="00B050"/>
                </a:solidFill>
              </a:rPr>
              <a:t>P(A∩B) </a:t>
            </a:r>
            <a:r>
              <a:rPr lang="en-US" i="1" dirty="0"/>
              <a:t>/ P(A)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215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453" y="2324100"/>
            <a:ext cx="5232107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0458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formula for conditional probability is derived from the probability </a:t>
            </a:r>
            <a:r>
              <a:rPr lang="en-US" dirty="0">
                <a:hlinkClick r:id="rId2"/>
              </a:rPr>
              <a:t>multiplication rule</a:t>
            </a:r>
            <a:r>
              <a:rPr lang="en-US" dirty="0"/>
              <a:t>, P(A and B) = </a:t>
            </a:r>
            <a:r>
              <a:rPr lang="en-US" b="1" dirty="0">
                <a:solidFill>
                  <a:srgbClr val="FF0000"/>
                </a:solidFill>
              </a:rPr>
              <a:t>P(A)*</a:t>
            </a:r>
            <a:r>
              <a:rPr lang="en-US" b="1" dirty="0">
                <a:solidFill>
                  <a:srgbClr val="00B050"/>
                </a:solidFill>
              </a:rPr>
              <a:t>P(B|A</a:t>
            </a:r>
            <a:r>
              <a:rPr lang="en-US" b="1" dirty="0" smtClean="0">
                <a:solidFill>
                  <a:srgbClr val="00B050"/>
                </a:solidFill>
              </a:rPr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You may also see this rule as P(A∪B).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445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88" y="2324100"/>
            <a:ext cx="4611637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79118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Joint probability</a:t>
            </a:r>
            <a:r>
              <a:rPr lang="en-US" dirty="0"/>
              <a:t> is the likelihood of more than one event occurring at the same time</a:t>
            </a:r>
            <a:r>
              <a:rPr lang="en-US" dirty="0" smtClean="0"/>
              <a:t>. ( = compound Probability)</a:t>
            </a:r>
          </a:p>
          <a:p>
            <a:r>
              <a:rPr lang="en-US" dirty="0"/>
              <a:t>P(A)=0.1666</a:t>
            </a:r>
            <a:br>
              <a:rPr lang="en-US" dirty="0"/>
            </a:br>
            <a:r>
              <a:rPr lang="en-US" dirty="0"/>
              <a:t>P(B)=0.1666</a:t>
            </a:r>
          </a:p>
          <a:p>
            <a:r>
              <a:rPr lang="en-US" dirty="0"/>
              <a:t>P(A,B)=0.1666 </a:t>
            </a:r>
            <a:r>
              <a:rPr lang="en-US" dirty="0">
                <a:hlinkClick r:id="rId2"/>
              </a:rPr>
              <a:t>x</a:t>
            </a:r>
            <a:r>
              <a:rPr lang="en-US" dirty="0"/>
              <a:t> 0.1666)=</a:t>
            </a:r>
            <a:r>
              <a:rPr lang="en-US" dirty="0" smtClean="0"/>
              <a:t>0.02777 </a:t>
            </a:r>
          </a:p>
          <a:p>
            <a:pPr algn="ctr"/>
            <a:r>
              <a:rPr lang="en-US" b="1" dirty="0" smtClean="0"/>
              <a:t>P(A) * P(B)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5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Discrete 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For a discrete random variable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, the probability distribution is defined by a probability function, denoted by f</a:t>
            </a:r>
            <a:r>
              <a:rPr lang="en-US" b="1" dirty="0" smtClean="0">
                <a:solidFill>
                  <a:srgbClr val="FF0000"/>
                </a:solidFill>
              </a:rPr>
              <a:t>(x).  </a:t>
            </a:r>
          </a:p>
          <a:p>
            <a:r>
              <a:rPr lang="en-US" dirty="0" smtClean="0"/>
              <a:t>The probability function provides the </a:t>
            </a:r>
            <a:r>
              <a:rPr lang="en-US" b="1" i="1" dirty="0" smtClean="0">
                <a:solidFill>
                  <a:srgbClr val="00B050"/>
                </a:solidFill>
              </a:rPr>
              <a:t>probability for </a:t>
            </a:r>
            <a:r>
              <a:rPr lang="en-US" b="1" i="1" u="sng" dirty="0" smtClean="0">
                <a:solidFill>
                  <a:srgbClr val="00B050"/>
                </a:solidFill>
              </a:rPr>
              <a:t>each value </a:t>
            </a:r>
            <a:r>
              <a:rPr lang="en-US" b="1" i="1" dirty="0" smtClean="0">
                <a:solidFill>
                  <a:srgbClr val="00B050"/>
                </a:solidFill>
              </a:rPr>
              <a:t>of the random variable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9229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Joint probability</a:t>
            </a:r>
            <a:r>
              <a:rPr lang="en-US" dirty="0"/>
              <a:t> is a useful statistic for </a:t>
            </a:r>
            <a:r>
              <a:rPr lang="en-US" dirty="0">
                <a:hlinkClick r:id="rId2"/>
              </a:rPr>
              <a:t>analysts</a:t>
            </a:r>
            <a:r>
              <a:rPr lang="en-US" dirty="0"/>
              <a:t> and statisticians to use when </a:t>
            </a:r>
            <a:r>
              <a:rPr lang="en-US" b="1" dirty="0">
                <a:solidFill>
                  <a:srgbClr val="FF0000"/>
                </a:solidFill>
              </a:rPr>
              <a:t>two or more observable phenomena can occur simultaneously </a:t>
            </a:r>
            <a:r>
              <a:rPr lang="en-US" dirty="0"/>
              <a:t>(for example</a:t>
            </a:r>
            <a:r>
              <a:rPr lang="en-US" dirty="0">
                <a:solidFill>
                  <a:srgbClr val="FF0000"/>
                </a:solidFill>
              </a:rPr>
              <a:t>, a decline in the Dow Jones </a:t>
            </a:r>
            <a:r>
              <a:rPr lang="en-US" dirty="0"/>
              <a:t>Industrial Average accompanied by a </a:t>
            </a:r>
            <a:r>
              <a:rPr lang="en-US" b="1" dirty="0">
                <a:solidFill>
                  <a:srgbClr val="FF0000"/>
                </a:solidFill>
              </a:rPr>
              <a:t>substantial loss in the value of the dollar</a:t>
            </a:r>
            <a:r>
              <a:rPr lang="en-US" dirty="0"/>
              <a:t>). It indicates the likelihood two separate events </a:t>
            </a:r>
            <a:r>
              <a:rPr lang="en-US" dirty="0">
                <a:hlinkClick r:id="rId3"/>
              </a:rPr>
              <a:t>will</a:t>
            </a:r>
            <a:r>
              <a:rPr lang="en-US" dirty="0"/>
              <a:t> occur simultaneously. </a:t>
            </a: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However, it is important to know that joint probability cannot be used to determine how much the occurrence of one </a:t>
            </a:r>
            <a:r>
              <a:rPr lang="en-US" b="1" dirty="0">
                <a:solidFill>
                  <a:srgbClr val="FF0000"/>
                </a:solidFill>
              </a:rPr>
              <a:t>event influences </a:t>
            </a:r>
            <a:r>
              <a:rPr lang="en-US" dirty="0"/>
              <a:t>the occurrence of another event.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this, one would need to calculate a </a:t>
            </a:r>
            <a:r>
              <a:rPr lang="en-US" b="1" dirty="0"/>
              <a:t>conditional probability.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0951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151" y="2324100"/>
            <a:ext cx="364871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22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Confidence interval </a:t>
            </a:r>
            <a:r>
              <a:rPr lang="en-US" dirty="0"/>
              <a:t>is the range of plausible values in which we want to capture the population parameter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3733800"/>
            <a:ext cx="52006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7397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707275"/>
            <a:ext cx="6777037" cy="274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2817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 </a:t>
            </a:r>
            <a:r>
              <a:rPr lang="en-US" dirty="0">
                <a:hlinkClick r:id="rId2"/>
              </a:rPr>
              <a:t>2008 Gallup survey found that TV ownership may be good for wellbeing</a:t>
            </a:r>
            <a:r>
              <a:rPr lang="en-US" dirty="0"/>
              <a:t>. The results from the poll stated that the confidence level was 95% +/-3, which means that if Gallup repeated the poll over and over, using the same techniques, 95% of the time the results would fall within the published results. The 95% is the </a:t>
            </a:r>
            <a:r>
              <a:rPr lang="en-US" dirty="0">
                <a:hlinkClick r:id="rId3"/>
              </a:rPr>
              <a:t>confidence level</a:t>
            </a:r>
            <a:r>
              <a:rPr lang="en-US" dirty="0"/>
              <a:t> and the +/-3 is called a margin of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184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10 Patients ( </a:t>
            </a:r>
            <a:r>
              <a:rPr lang="en-US" dirty="0" err="1" smtClean="0"/>
              <a:t>Df</a:t>
            </a:r>
            <a:r>
              <a:rPr lang="en-US" dirty="0" smtClean="0"/>
              <a:t>  10-1 = 9)</a:t>
            </a:r>
          </a:p>
          <a:p>
            <a:r>
              <a:rPr lang="en-US" dirty="0" smtClean="0"/>
              <a:t>240 = mean weight</a:t>
            </a:r>
          </a:p>
          <a:p>
            <a:r>
              <a:rPr lang="en-US" dirty="0" smtClean="0"/>
              <a:t>25 = Standard Deviation</a:t>
            </a:r>
          </a:p>
          <a:p>
            <a:r>
              <a:rPr lang="en-US" dirty="0" smtClean="0"/>
              <a:t>Find CI for 95% CI</a:t>
            </a:r>
          </a:p>
          <a:p>
            <a:endParaRPr lang="en-US" dirty="0"/>
          </a:p>
          <a:p>
            <a:r>
              <a:rPr lang="en-US" dirty="0" smtClean="0"/>
              <a:t>(1-0.95)/2 = 0.025</a:t>
            </a:r>
          </a:p>
          <a:p>
            <a:r>
              <a:rPr lang="en-US" dirty="0" smtClean="0"/>
              <a:t>At </a:t>
            </a:r>
            <a:r>
              <a:rPr lang="en-US" dirty="0" err="1" smtClean="0"/>
              <a:t>Df</a:t>
            </a:r>
            <a:r>
              <a:rPr lang="en-US" dirty="0" smtClean="0"/>
              <a:t> – 9, at 0.025 </a:t>
            </a:r>
            <a:r>
              <a:rPr lang="en-US" dirty="0"/>
              <a:t>= 2.262 (</a:t>
            </a:r>
            <a:r>
              <a:rPr lang="en-US" dirty="0" smtClean="0"/>
              <a:t>t-distribution-table )</a:t>
            </a:r>
          </a:p>
          <a:p>
            <a:r>
              <a:rPr lang="en-US" dirty="0" smtClean="0"/>
              <a:t>25/ </a:t>
            </a:r>
            <a:r>
              <a:rPr lang="en-US" dirty="0" err="1" smtClean="0"/>
              <a:t>Sqrt</a:t>
            </a:r>
            <a:r>
              <a:rPr lang="en-US" dirty="0" smtClean="0"/>
              <a:t> of 10 = 7.905</a:t>
            </a:r>
          </a:p>
          <a:p>
            <a:r>
              <a:rPr lang="en-US" dirty="0" smtClean="0"/>
              <a:t>2.261 * 7.905 = 18</a:t>
            </a:r>
          </a:p>
          <a:p>
            <a:r>
              <a:rPr lang="en-US" dirty="0" smtClean="0"/>
              <a:t>240 + /- 18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184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21" y="2324100"/>
            <a:ext cx="5582771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27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x = the number of automobiles sold during a day.</a:t>
            </a:r>
          </a:p>
          <a:p>
            <a:r>
              <a:rPr lang="en-US" dirty="0" smtClean="0"/>
              <a:t>f(0) provides the probability of 0 automobiles sold,</a:t>
            </a:r>
          </a:p>
          <a:p>
            <a:r>
              <a:rPr lang="en-US" dirty="0" smtClean="0"/>
              <a:t>f(1) provides the probability of 1 automobile sold, and so on.</a:t>
            </a:r>
          </a:p>
          <a:p>
            <a:r>
              <a:rPr lang="en-US" dirty="0" smtClean="0"/>
              <a:t>if historical data show 54 of 300 days with 0 automobiles sold, we assign the value 54/300 = </a:t>
            </a:r>
            <a:r>
              <a:rPr lang="en-US" b="1" dirty="0" smtClean="0">
                <a:solidFill>
                  <a:srgbClr val="00B050"/>
                </a:solidFill>
              </a:rPr>
              <a:t>.18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rgbClr val="00B050"/>
                </a:solidFill>
              </a:rPr>
              <a:t>f(0)</a:t>
            </a:r>
            <a:r>
              <a:rPr lang="en-US" dirty="0" smtClean="0"/>
              <a:t>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0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3367215"/>
            <a:ext cx="6777037" cy="142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604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492</TotalTime>
  <Words>1301</Words>
  <Application>Microsoft Office PowerPoint</Application>
  <PresentationFormat>On-screen Show (4:3)</PresentationFormat>
  <Paragraphs>132</Paragraphs>
  <Slides>76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Austin</vt:lpstr>
      <vt:lpstr>Statistics</vt:lpstr>
      <vt:lpstr>PowerPoint Presentation</vt:lpstr>
      <vt:lpstr>PowerPoint Presentation</vt:lpstr>
      <vt:lpstr>Example:</vt:lpstr>
      <vt:lpstr>PowerPoint Presentation</vt:lpstr>
      <vt:lpstr>PowerPoint Presentation</vt:lpstr>
      <vt:lpstr>Discrete probability distribution</vt:lpstr>
      <vt:lpstr>Discrete P</vt:lpstr>
      <vt:lpstr>PowerPoint Presentation</vt:lpstr>
      <vt:lpstr>PowerPoint Presentation</vt:lpstr>
      <vt:lpstr>Graph</vt:lpstr>
      <vt:lpstr>PowerPoint Presentation</vt:lpstr>
      <vt:lpstr>PowerPoint Presentation</vt:lpstr>
      <vt:lpstr>expected value, or mean</vt:lpstr>
      <vt:lpstr>variance</vt:lpstr>
      <vt:lpstr>Sum of (x * f(x))</vt:lpstr>
      <vt:lpstr>Variance, standard Deviation</vt:lpstr>
      <vt:lpstr>standard deviation</vt:lpstr>
      <vt:lpstr>Binomial probability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Poisson probability distribution</vt:lpstr>
      <vt:lpstr>PowerPoint Presentation</vt:lpstr>
      <vt:lpstr>PowerPoint Presentation</vt:lpstr>
      <vt:lpstr>PowerPoint Presentation</vt:lpstr>
      <vt:lpstr>hypergeometric probability distribution</vt:lpstr>
      <vt:lpstr>PowerPoint Presentation</vt:lpstr>
      <vt:lpstr>PowerPoint Presentation</vt:lpstr>
      <vt:lpstr>PowerPoint Presentation</vt:lpstr>
      <vt:lpstr>continuous probability distributions</vt:lpstr>
      <vt:lpstr>uniform probability distribution</vt:lpstr>
      <vt:lpstr>PowerPoint Presentation</vt:lpstr>
      <vt:lpstr>normal probability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</vt:lpstr>
      <vt:lpstr>exponential probability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Compound Probability</vt:lpstr>
      <vt:lpstr>With &amp; without Replacement ( 5/15, 5/14)</vt:lpstr>
      <vt:lpstr>Conditional 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Confidence Intervals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radha</dc:creator>
  <cp:lastModifiedBy>radha</cp:lastModifiedBy>
  <cp:revision>124</cp:revision>
  <dcterms:created xsi:type="dcterms:W3CDTF">2018-08-03T13:34:20Z</dcterms:created>
  <dcterms:modified xsi:type="dcterms:W3CDTF">2018-08-10T16:00:02Z</dcterms:modified>
</cp:coreProperties>
</file>