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3" r:id="rId13"/>
    <p:sldId id="268" r:id="rId14"/>
    <p:sldId id="270" r:id="rId15"/>
    <p:sldId id="271" r:id="rId16"/>
    <p:sldId id="272" r:id="rId17"/>
    <p:sldId id="274" r:id="rId18"/>
    <p:sldId id="275" r:id="rId19"/>
    <p:sldId id="276" r:id="rId20"/>
    <p:sldId id="269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2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9856"/>
    <a:srgbClr val="219797"/>
    <a:srgbClr val="E3CD74"/>
    <a:srgbClr val="EEB42D"/>
    <a:srgbClr val="EED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5" autoAdjust="0"/>
    <p:restoredTop sz="94649" autoAdjust="0"/>
  </p:normalViewPr>
  <p:slideViewPr>
    <p:cSldViewPr>
      <p:cViewPr>
        <p:scale>
          <a:sx n="94" d="100"/>
          <a:sy n="94" d="100"/>
        </p:scale>
        <p:origin x="-13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CD9F95-57D2-4782-A804-8F011DB1223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E3E3-B29C-4322-8D3B-87D2D626A4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C4D000-2F24-42DD-AE28-5740A9FA2DD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07D0-BF2D-4C91-9BC1-A8A37EA68FD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B76713A-08FD-4957-BDF0-841DDFCF4E5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1C0A-281E-4DBF-B9CF-5364C050706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71AE0-866F-43B1-826F-0F35434F505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A427-0917-463F-BE0D-A54887787B5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D6AD-BEF3-4ECE-9336-B168D7D30D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333430-F8F0-486D-BE6F-3BE8D2D577A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99D8-4B8D-427D-AEFE-C92B093318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8730CE39-6E98-4CE8-84CE-BA59E5A697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umber" TargetMode="External"/><Relationship Id="rId2" Type="http://schemas.openxmlformats.org/officeDocument/2006/relationships/hyperlink" Target="https://en.wikipedia.org/wiki/Nominal_dat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v/variance.asp" TargetMode="External"/><Relationship Id="rId2" Type="http://schemas.openxmlformats.org/officeDocument/2006/relationships/hyperlink" Target="https://www.investopedia.com/terms/n/normaldistribution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tribution_of_wealth" TargetMode="External"/><Relationship Id="rId2" Type="http://schemas.openxmlformats.org/officeDocument/2006/relationships/hyperlink" Target="https://en.wikipedia.org/wiki/Skewnes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mmary_statistic" TargetMode="External"/><Relationship Id="rId2" Type="http://schemas.openxmlformats.org/officeDocument/2006/relationships/hyperlink" Target="https://en.wikipedia.org/wiki/Count_nou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nformati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s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en.wikipedia.org/wiki/Probability_the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andom_variable" TargetMode="External"/><Relationship Id="rId5" Type="http://schemas.openxmlformats.org/officeDocument/2006/relationships/hyperlink" Target="https://en.wikipedia.org/wiki/Deviation_(statistics)" TargetMode="External"/><Relationship Id="rId4" Type="http://schemas.openxmlformats.org/officeDocument/2006/relationships/hyperlink" Target="https://en.wikipedia.org/wiki/Expected_valu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al_moment" TargetMode="External"/><Relationship Id="rId2" Type="http://schemas.openxmlformats.org/officeDocument/2006/relationships/hyperlink" Target="https://en.wikipedia.org/wiki/Standard_devi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en.wikipedia.org/wiki/Covarianc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distribu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– Basic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6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create new dataset without missing data</a:t>
            </a:r>
            <a:b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dirty="0" err="1" smtClean="0"/>
              <a:t>dtx</a:t>
            </a:r>
            <a:r>
              <a:rPr lang="en-US" dirty="0" smtClean="0"/>
              <a:t> &lt;- </a:t>
            </a:r>
            <a:r>
              <a:rPr lang="en-US" dirty="0" err="1" smtClean="0"/>
              <a:t>na.omit</a:t>
            </a:r>
            <a:r>
              <a:rPr lang="en-US" dirty="0" smtClean="0"/>
              <a:t>(data)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dtx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na.omit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9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It is calculated by taking </a:t>
            </a:r>
            <a:r>
              <a:rPr lang="en-US" sz="2400" dirty="0" smtClean="0">
                <a:solidFill>
                  <a:schemeClr val="tx1"/>
                </a:solidFill>
              </a:rPr>
              <a:t>the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sum of the values and </a:t>
            </a:r>
            <a:r>
              <a:rPr lang="en-US" sz="2400" b="1" dirty="0">
                <a:solidFill>
                  <a:schemeClr val="tx1"/>
                </a:solidFill>
              </a:rPr>
              <a:t>dividing</a:t>
            </a:r>
            <a:r>
              <a:rPr lang="en-US" sz="2400" dirty="0">
                <a:solidFill>
                  <a:schemeClr val="tx1"/>
                </a:solidFill>
              </a:rPr>
              <a:t> with the number of values in a data series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/>
              <a:t>mean(x, trim = 0, na.rm = FALSE, ...)</a:t>
            </a:r>
          </a:p>
          <a:p>
            <a:r>
              <a:rPr lang="en-US" sz="2400" dirty="0" smtClean="0"/>
              <a:t>Trim to exclude some observations.</a:t>
            </a:r>
          </a:p>
          <a:p>
            <a:r>
              <a:rPr lang="en-US" sz="2400" dirty="0" err="1" smtClean="0">
                <a:effectLst/>
              </a:rPr>
              <a:t>result</a:t>
            </a:r>
            <a:r>
              <a:rPr lang="en-US" sz="2400" dirty="0" err="1">
                <a:solidFill>
                  <a:schemeClr val="tx1"/>
                </a:solidFill>
              </a:rPr>
              <a:t>.</a:t>
            </a:r>
            <a:r>
              <a:rPr lang="en-US" sz="2400" dirty="0" err="1" smtClean="0">
                <a:effectLst/>
              </a:rPr>
              <a:t>mean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&lt;-</a:t>
            </a:r>
            <a:r>
              <a:rPr lang="en-US" sz="2400" dirty="0" smtClean="0">
                <a:effectLst/>
              </a:rPr>
              <a:t> mean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effectLst/>
              </a:rPr>
              <a:t>x</a:t>
            </a:r>
            <a:r>
              <a:rPr lang="en-US" sz="2400" dirty="0" err="1">
                <a:solidFill>
                  <a:schemeClr val="tx1"/>
                </a:solidFill>
              </a:rPr>
              <a:t>,</a:t>
            </a:r>
            <a:r>
              <a:rPr lang="en-US" sz="2400" dirty="0" err="1" smtClean="0">
                <a:effectLst/>
              </a:rPr>
              <a:t>trim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0.3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 </a:t>
            </a:r>
            <a:r>
              <a:rPr lang="en-US" sz="2400" b="1" dirty="0">
                <a:solidFill>
                  <a:schemeClr val="tx1"/>
                </a:solidFill>
              </a:rPr>
              <a:t>trim = 0.3</a:t>
            </a:r>
            <a:r>
              <a:rPr lang="en-US" sz="2400" dirty="0">
                <a:solidFill>
                  <a:schemeClr val="tx1"/>
                </a:solidFill>
              </a:rPr>
              <a:t>, 3 values from each end will be </a:t>
            </a:r>
            <a:r>
              <a:rPr lang="en-US" sz="2400" dirty="0" smtClean="0">
                <a:solidFill>
                  <a:schemeClr val="tx1"/>
                </a:solidFill>
              </a:rPr>
              <a:t>dropped </a:t>
            </a:r>
            <a:r>
              <a:rPr lang="en-US" sz="2400" dirty="0">
                <a:solidFill>
                  <a:schemeClr val="tx1"/>
                </a:solidFill>
              </a:rPr>
              <a:t>from the calculations to find mean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effectLst/>
              </a:rPr>
              <a:t>na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r>
              <a:rPr lang="en-US" sz="2400" dirty="0" smtClean="0">
                <a:effectLst/>
              </a:rPr>
              <a:t>rm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 smtClean="0">
                <a:effectLst/>
              </a:rPr>
              <a:t> TRUE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Mean</a:t>
            </a:r>
            <a:b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9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# Create a vector.</a:t>
            </a:r>
          </a:p>
          <a:p>
            <a:r>
              <a:rPr lang="en-US" dirty="0" smtClean="0"/>
              <a:t>x &lt;- c(12,7,3,4.2,18,2,54,-21,8,-5)</a:t>
            </a:r>
          </a:p>
          <a:p>
            <a:endParaRPr lang="en-US" dirty="0" smtClean="0"/>
          </a:p>
          <a:p>
            <a:r>
              <a:rPr lang="en-US" dirty="0" smtClean="0"/>
              <a:t># Find Mean.</a:t>
            </a:r>
          </a:p>
          <a:p>
            <a:r>
              <a:rPr lang="en-US" dirty="0" err="1" smtClean="0"/>
              <a:t>result.mean</a:t>
            </a:r>
            <a:r>
              <a:rPr lang="en-US" dirty="0" smtClean="0"/>
              <a:t> &lt;- mean(x)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result.mean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# Find Mean.</a:t>
            </a:r>
          </a:p>
          <a:p>
            <a:r>
              <a:rPr lang="en-US" dirty="0" err="1" smtClean="0"/>
              <a:t>result.mean</a:t>
            </a:r>
            <a:r>
              <a:rPr lang="en-US" dirty="0" smtClean="0"/>
              <a:t> &lt;-  mean(</a:t>
            </a:r>
            <a:r>
              <a:rPr lang="en-US" dirty="0" err="1" smtClean="0"/>
              <a:t>x,trim</a:t>
            </a:r>
            <a:r>
              <a:rPr lang="en-US" dirty="0" smtClean="0"/>
              <a:t> = 0.3)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result.mean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# Find mean dropping NA values.</a:t>
            </a:r>
          </a:p>
          <a:p>
            <a:r>
              <a:rPr lang="en-US" dirty="0" err="1" smtClean="0"/>
              <a:t>result.mean</a:t>
            </a:r>
            <a:r>
              <a:rPr lang="en-US" dirty="0" smtClean="0"/>
              <a:t> &lt;-  mean(</a:t>
            </a:r>
            <a:r>
              <a:rPr lang="en-US" dirty="0" err="1" smtClean="0"/>
              <a:t>x,trim</a:t>
            </a:r>
            <a:r>
              <a:rPr lang="en-US" dirty="0" smtClean="0"/>
              <a:t> = 0.3, na.rm = TRUE)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result.mean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9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 most value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data series is called the median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median()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is used in R to calculate this value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i="1" dirty="0"/>
              <a:t># Create the vector.</a:t>
            </a:r>
            <a:br>
              <a:rPr lang="en-US" i="1" dirty="0"/>
            </a:br>
            <a:r>
              <a:rPr lang="en-US" dirty="0"/>
              <a:t>x &lt;- c(12,7,3,4.2,18,2,54,-21,8,-5)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# Find the median.</a:t>
            </a:r>
            <a:br>
              <a:rPr lang="en-US" i="1" dirty="0"/>
            </a:br>
            <a:r>
              <a:rPr lang="en-US" dirty="0" err="1"/>
              <a:t>median.result</a:t>
            </a:r>
            <a:r>
              <a:rPr lang="en-US" dirty="0"/>
              <a:t> &lt;- median(x)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median.result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First Order – sort, then middle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Median</a:t>
            </a:r>
            <a:b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429000"/>
            <a:ext cx="31051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48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mode is the value that has 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highest number of occurrences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a set of data.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Unike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and median, mode can have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numeric and character data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does not have a standard in-built function to calculate mode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/>
              <a:t>Unlike mean and median, the concept of mode also makes sense for "</a:t>
            </a:r>
            <a:r>
              <a:rPr lang="en-US" dirty="0">
                <a:hlinkClick r:id="rId2" tooltip="Nominal data"/>
              </a:rPr>
              <a:t>nominal data</a:t>
            </a:r>
            <a:r>
              <a:rPr lang="en-US" dirty="0"/>
              <a:t>" (i.e., not consisting of </a:t>
            </a:r>
            <a:r>
              <a:rPr lang="en-US" dirty="0">
                <a:hlinkClick r:id="rId3" tooltip="Number"/>
              </a:rPr>
              <a:t>numerical</a:t>
            </a:r>
            <a:r>
              <a:rPr lang="en-US" dirty="0"/>
              <a:t> values in the case of mean, or even of ordered values in the case of median)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81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Create the function.</a:t>
            </a:r>
          </a:p>
          <a:p>
            <a:r>
              <a:rPr lang="en-US" dirty="0" err="1" smtClean="0"/>
              <a:t>getmode</a:t>
            </a:r>
            <a:r>
              <a:rPr lang="en-US" dirty="0" smtClean="0"/>
              <a:t> &lt;- function(v) 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uniqv</a:t>
            </a:r>
            <a:r>
              <a:rPr lang="en-US" dirty="0" smtClean="0"/>
              <a:t> &lt;- unique(v)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uniqv</a:t>
            </a:r>
            <a:r>
              <a:rPr lang="en-US" dirty="0" smtClean="0"/>
              <a:t>[</a:t>
            </a:r>
            <a:r>
              <a:rPr lang="en-US" dirty="0" err="1" smtClean="0"/>
              <a:t>which.max</a:t>
            </a:r>
            <a:r>
              <a:rPr lang="en-US" dirty="0" smtClean="0"/>
              <a:t>(tabulate(match(v, </a:t>
            </a:r>
            <a:r>
              <a:rPr lang="en-US" dirty="0" err="1" smtClean="0"/>
              <a:t>uniqv</a:t>
            </a:r>
            <a:r>
              <a:rPr lang="en-US" dirty="0" smtClean="0"/>
              <a:t>)))]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i="1" dirty="0"/>
              <a:t># Create the vector with numbers.</a:t>
            </a:r>
            <a:br>
              <a:rPr lang="en-US" i="1" dirty="0"/>
            </a:br>
            <a:r>
              <a:rPr lang="en-US" dirty="0"/>
              <a:t>v &lt;- c(2,1,2,3,1,2,3,4,1,5,5,3,2,3)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# Calculate the mode using the user function.</a:t>
            </a:r>
            <a:br>
              <a:rPr lang="en-US" i="1" dirty="0"/>
            </a:br>
            <a:r>
              <a:rPr lang="en-US" dirty="0"/>
              <a:t>result &lt;- </a:t>
            </a:r>
            <a:r>
              <a:rPr lang="en-US" dirty="0" err="1"/>
              <a:t>getmode</a:t>
            </a:r>
            <a:r>
              <a:rPr lang="en-US" dirty="0"/>
              <a:t>(v)</a:t>
            </a:r>
            <a:br>
              <a:rPr lang="en-US" dirty="0"/>
            </a:br>
            <a:r>
              <a:rPr lang="en-US" dirty="0"/>
              <a:t>print(result)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Getmode</a:t>
            </a:r>
            <a:r>
              <a:rPr lang="en-US" dirty="0" smtClean="0"/>
              <a:t>() – user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69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Limit Theorem </a:t>
            </a:r>
            <a:r>
              <a:rPr lang="en-US" dirty="0" smtClean="0"/>
              <a:t>– CLT</a:t>
            </a:r>
          </a:p>
          <a:p>
            <a:r>
              <a:rPr lang="en-US" dirty="0"/>
              <a:t>The central limit theorem (CLT) is a statistical theory that states that given a sufficiently large sample size from a population with a finite level of variance, the mean of all samples from the same population will be approximately equal to the mean of the population.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Furthermore, all of the samples will follow an approximate </a:t>
            </a:r>
            <a:r>
              <a:rPr lang="en-US" dirty="0">
                <a:hlinkClick r:id="rId2"/>
              </a:rPr>
              <a:t>normal distribution</a:t>
            </a:r>
            <a:r>
              <a:rPr lang="en-US" dirty="0"/>
              <a:t> pattern, with all variances being approximately equal to the </a:t>
            </a:r>
            <a:r>
              <a:rPr lang="en-US" dirty="0">
                <a:hlinkClick r:id="rId3"/>
              </a:rPr>
              <a:t>variance</a:t>
            </a:r>
            <a:r>
              <a:rPr lang="en-US" dirty="0"/>
              <a:t> of the population divided by each sample's size.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tendency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24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variance.result</a:t>
            </a:r>
            <a:r>
              <a:rPr lang="en-US" dirty="0"/>
              <a:t> = </a:t>
            </a:r>
            <a:r>
              <a:rPr lang="en-US" dirty="0" err="1"/>
              <a:t>var</a:t>
            </a:r>
            <a:r>
              <a:rPr lang="en-US" dirty="0"/>
              <a:t>(x) </a:t>
            </a:r>
            <a:r>
              <a:rPr lang="en-US" i="1" dirty="0"/>
              <a:t># calculate variance</a:t>
            </a:r>
            <a:br>
              <a:rPr lang="en-US" i="1" dirty="0"/>
            </a:br>
            <a:r>
              <a:rPr lang="en-US" dirty="0"/>
              <a:t>print (</a:t>
            </a:r>
            <a:r>
              <a:rPr lang="en-US" dirty="0" err="1" smtClean="0"/>
              <a:t>variance.result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latinLnBrk="1"/>
            <a:r>
              <a:rPr lang="en-US" dirty="0" err="1"/>
              <a:t>sd.result</a:t>
            </a:r>
            <a:r>
              <a:rPr lang="en-US" dirty="0"/>
              <a:t> =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b="1" dirty="0" err="1"/>
              <a:t>var</a:t>
            </a:r>
            <a:r>
              <a:rPr lang="en-US" dirty="0"/>
              <a:t>(x)) </a:t>
            </a:r>
            <a:r>
              <a:rPr lang="en-US" i="1" dirty="0"/>
              <a:t># calculate standard deviation</a:t>
            </a:r>
            <a:endParaRPr lang="en-US" dirty="0"/>
          </a:p>
          <a:p>
            <a:pPr latinLnBrk="1"/>
            <a:r>
              <a:rPr lang="en-US" dirty="0" smtClean="0"/>
              <a:t>print </a:t>
            </a:r>
            <a:r>
              <a:rPr lang="en-US" dirty="0"/>
              <a:t>(</a:t>
            </a:r>
            <a:r>
              <a:rPr lang="en-US" dirty="0" err="1"/>
              <a:t>sd.result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Variance() , STANDARD 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91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mean</a:t>
            </a:r>
          </a:p>
          <a:p>
            <a:r>
              <a:rPr lang="en-US" dirty="0" smtClean="0"/>
              <a:t>Geometric mean</a:t>
            </a:r>
          </a:p>
          <a:p>
            <a:r>
              <a:rPr lang="en-US" dirty="0" smtClean="0"/>
              <a:t>Harmonic mean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84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Mean, = Average = X bar</a:t>
            </a:r>
            <a:endParaRPr lang="en-US" dirty="0"/>
          </a:p>
        </p:txBody>
      </p:sp>
      <p:pic>
        <p:nvPicPr>
          <p:cNvPr id="655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00637"/>
            <a:ext cx="8407400" cy="204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00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get means for variables in data frame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excluding missing values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sapply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mydata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mean, na.rm=TRUE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 functions used in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sapply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include 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mean, </a:t>
            </a:r>
            <a:r>
              <a:rPr lang="en-US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min, max, median, range, and quantile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Descriptive Statistics</a:t>
            </a:r>
            <a:b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59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a </a:t>
            </a:r>
            <a:r>
              <a:rPr lang="en-US" dirty="0">
                <a:hlinkClick r:id="rId2" tooltip="Skewness"/>
              </a:rPr>
              <a:t>skewed</a:t>
            </a:r>
            <a:r>
              <a:rPr lang="en-US" dirty="0"/>
              <a:t> distribution is </a:t>
            </a:r>
            <a:r>
              <a:rPr lang="en-US" dirty="0">
                <a:hlinkClick r:id="rId3" tooltip="Distribution of wealth"/>
              </a:rPr>
              <a:t>personal wealth</a:t>
            </a:r>
            <a:r>
              <a:rPr lang="en-US" dirty="0"/>
              <a:t>: Few people are very rich, but among those some are extremely rich. However, many are rather poor.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05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descriptive statistic</a:t>
            </a:r>
            <a:r>
              <a:rPr lang="en-US" dirty="0"/>
              <a:t> (in the </a:t>
            </a:r>
            <a:r>
              <a:rPr lang="en-US" dirty="0">
                <a:hlinkClick r:id="rId2" tooltip="Count noun"/>
              </a:rPr>
              <a:t>count noun</a:t>
            </a:r>
            <a:r>
              <a:rPr lang="en-US" dirty="0"/>
              <a:t> sense) is a </a:t>
            </a:r>
            <a:r>
              <a:rPr lang="en-US" dirty="0">
                <a:hlinkClick r:id="rId3" tooltip="Summary statistic"/>
              </a:rPr>
              <a:t>summary statistic</a:t>
            </a:r>
            <a:r>
              <a:rPr lang="en-US" dirty="0"/>
              <a:t> that quantitatively describes or summarizes features of a collection of </a:t>
            </a:r>
            <a:r>
              <a:rPr lang="en-US" dirty="0">
                <a:hlinkClick r:id="rId4" tooltip="Information"/>
              </a:rPr>
              <a:t>information</a:t>
            </a:r>
            <a:r>
              <a:rPr lang="en-US" dirty="0" smtClean="0"/>
              <a:t>,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5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Example of samples from two populations with the same mean but different variances. The red population has mean 100 and variance 100 (SD=10) while the blue population has mean 100 and variance 2500 (SD=50).</a:t>
            </a:r>
          </a:p>
          <a:p>
            <a:r>
              <a:rPr lang="en-US" dirty="0"/>
              <a:t>In </a:t>
            </a:r>
            <a:r>
              <a:rPr lang="en-US" dirty="0">
                <a:hlinkClick r:id="rId2" tooltip="Probability theory"/>
              </a:rPr>
              <a:t>probability theory</a:t>
            </a:r>
            <a:r>
              <a:rPr lang="en-US" dirty="0"/>
              <a:t> and </a:t>
            </a:r>
            <a:r>
              <a:rPr lang="en-US" dirty="0">
                <a:hlinkClick r:id="rId3" tooltip="Statistics"/>
              </a:rPr>
              <a:t>statistics</a:t>
            </a:r>
            <a:r>
              <a:rPr lang="en-US" dirty="0"/>
              <a:t>, </a:t>
            </a:r>
            <a:r>
              <a:rPr lang="en-US" b="1" dirty="0"/>
              <a:t>variance</a:t>
            </a:r>
            <a:r>
              <a:rPr lang="en-US" dirty="0"/>
              <a:t> is the </a:t>
            </a:r>
            <a:r>
              <a:rPr lang="en-US" dirty="0">
                <a:hlinkClick r:id="rId4" tooltip="Expected value"/>
              </a:rPr>
              <a:t>expectation</a:t>
            </a:r>
            <a:r>
              <a:rPr lang="en-US" dirty="0"/>
              <a:t> of the squared </a:t>
            </a:r>
            <a:r>
              <a:rPr lang="en-US" dirty="0">
                <a:hlinkClick r:id="rId5" tooltip="Deviation (statistics)"/>
              </a:rPr>
              <a:t>deviation</a:t>
            </a:r>
            <a:r>
              <a:rPr lang="en-US" dirty="0"/>
              <a:t> of a </a:t>
            </a:r>
            <a:r>
              <a:rPr lang="en-US" dirty="0">
                <a:hlinkClick r:id="rId6" tooltip="Random variable"/>
              </a:rPr>
              <a:t>random variable</a:t>
            </a:r>
            <a:r>
              <a:rPr lang="en-US" dirty="0"/>
              <a:t> from its </a:t>
            </a:r>
            <a:r>
              <a:rPr lang="en-US" dirty="0" smtClean="0">
                <a:hlinkClick r:id="rId4" tooltip="Expected value"/>
              </a:rPr>
              <a:t>mean</a:t>
            </a:r>
            <a:endParaRPr lang="en-US" dirty="0" smtClean="0"/>
          </a:p>
          <a:p>
            <a:r>
              <a:rPr lang="en-US" dirty="0" smtClean="0"/>
              <a:t>Squared Deviation</a:t>
            </a:r>
          </a:p>
          <a:p>
            <a:r>
              <a:rPr lang="en-US" dirty="0" smtClean="0"/>
              <a:t>From Its mean</a:t>
            </a:r>
          </a:p>
          <a:p>
            <a:r>
              <a:rPr lang="en-US" dirty="0" smtClean="0"/>
              <a:t>Sigma / s square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715000"/>
            <a:ext cx="2933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337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The variance is the square of the </a:t>
            </a:r>
            <a:r>
              <a:rPr lang="en-US" dirty="0">
                <a:hlinkClick r:id="rId2" tooltip="Standard deviation"/>
              </a:rPr>
              <a:t>standard deviation</a:t>
            </a:r>
            <a:r>
              <a:rPr lang="en-US" dirty="0"/>
              <a:t>, the second </a:t>
            </a:r>
            <a:r>
              <a:rPr lang="en-US" dirty="0">
                <a:hlinkClick r:id="rId3" tooltip="Central moment"/>
              </a:rPr>
              <a:t>central moment</a:t>
            </a:r>
            <a:r>
              <a:rPr lang="en-US" dirty="0"/>
              <a:t> of a distribution, and the </a:t>
            </a:r>
            <a:r>
              <a:rPr lang="en-US" dirty="0">
                <a:hlinkClick r:id="rId4" tooltip="Covariance"/>
              </a:rPr>
              <a:t>covariance</a:t>
            </a:r>
            <a:r>
              <a:rPr lang="en-US" dirty="0"/>
              <a:t> of the random variable with </a:t>
            </a:r>
            <a:r>
              <a:rPr lang="en-US" dirty="0" smtClean="0"/>
              <a:t>itself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190875"/>
            <a:ext cx="2819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14800"/>
            <a:ext cx="56673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428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Normal distribution</a:t>
            </a:r>
          </a:p>
          <a:p>
            <a:r>
              <a:rPr lang="en-US" dirty="0">
                <a:hlinkClick r:id="rId2"/>
              </a:rPr>
              <a:t>exponential distribution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/>
              <a:t>Poisson distribution</a:t>
            </a:r>
          </a:p>
          <a:p>
            <a:r>
              <a:rPr lang="en-US" b="1" dirty="0"/>
              <a:t>Binomial distribution</a:t>
            </a:r>
          </a:p>
          <a:p>
            <a:r>
              <a:rPr lang="en-US" dirty="0" smtClean="0"/>
              <a:t>Fair Die – 6 Dice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09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&lt;- c(8,2,7,1,2,9,8,2,10,9)</a:t>
            </a:r>
            <a:br>
              <a:rPr lang="en-US" dirty="0"/>
            </a:br>
            <a:r>
              <a:rPr lang="en-US" i="1" dirty="0"/>
              <a:t>#Exploratory Data Analysis</a:t>
            </a:r>
            <a:br>
              <a:rPr lang="en-US" i="1" dirty="0"/>
            </a:br>
            <a:r>
              <a:rPr lang="en-US" dirty="0" err="1"/>
              <a:t>hist</a:t>
            </a:r>
            <a:r>
              <a:rPr lang="en-US" dirty="0"/>
              <a:t>(x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Distribution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54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Boxplot(x)</a:t>
            </a:r>
          </a:p>
          <a:p>
            <a:endParaRPr lang="en-US" dirty="0"/>
          </a:p>
          <a:p>
            <a:r>
              <a:rPr lang="en-US" dirty="0" smtClean="0"/>
              <a:t>Importance of Box plot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0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Mtcars</a:t>
            </a:r>
            <a:endParaRPr lang="en-US" dirty="0" smtClean="0"/>
          </a:p>
          <a:p>
            <a:r>
              <a:rPr lang="en-US" dirty="0" err="1"/>
              <a:t>airquality</a:t>
            </a:r>
            <a:endParaRPr lang="en-US" dirty="0" smtClean="0"/>
          </a:p>
          <a:p>
            <a:r>
              <a:rPr lang="en-US" dirty="0"/>
              <a:t>dim(</a:t>
            </a:r>
            <a:r>
              <a:rPr lang="en-US" dirty="0" err="1"/>
              <a:t>airquality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/>
              <a:t>#</a:t>
            </a:r>
            <a:r>
              <a:rPr lang="en-US" i="1" dirty="0" err="1"/>
              <a:t>install.packages</a:t>
            </a:r>
            <a:r>
              <a:rPr lang="en-US" i="1" dirty="0"/>
              <a:t>("psych")</a:t>
            </a:r>
            <a:r>
              <a:rPr lang="en-US" dirty="0"/>
              <a:t> </a:t>
            </a:r>
            <a:r>
              <a:rPr lang="en-US" b="1" dirty="0"/>
              <a:t>library</a:t>
            </a:r>
            <a:r>
              <a:rPr lang="en-US" dirty="0"/>
              <a:t>(psych) describe(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86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print(</a:t>
            </a:r>
            <a:r>
              <a:rPr lang="en-US" dirty="0" err="1"/>
              <a:t>Sys.time</a:t>
            </a:r>
            <a:r>
              <a:rPr lang="en-US" dirty="0"/>
              <a:t>())</a:t>
            </a:r>
          </a:p>
          <a:p>
            <a:r>
              <a:rPr lang="en-US" dirty="0"/>
              <a:t>#print(</a:t>
            </a:r>
            <a:r>
              <a:rPr lang="en-US" dirty="0" err="1"/>
              <a:t>strftime</a:t>
            </a:r>
            <a:r>
              <a:rPr lang="en-US" dirty="0"/>
              <a:t>(</a:t>
            </a:r>
            <a:r>
              <a:rPr lang="en-US" dirty="0" err="1"/>
              <a:t>Sys.Date</a:t>
            </a:r>
            <a:r>
              <a:rPr lang="en-US" dirty="0"/>
              <a:t>(),'%A: %B %d, %Y (Day %j of %Y)'))</a:t>
            </a:r>
          </a:p>
          <a:p>
            <a:r>
              <a:rPr lang="en-US" dirty="0"/>
              <a:t>#print(format(</a:t>
            </a:r>
            <a:r>
              <a:rPr lang="en-US" dirty="0" err="1"/>
              <a:t>Sys.time</a:t>
            </a:r>
            <a:r>
              <a:rPr lang="en-US" dirty="0"/>
              <a:t>(), "%a %b %d %X %Y"))</a:t>
            </a:r>
          </a:p>
          <a:p>
            <a:r>
              <a:rPr lang="en-US" dirty="0"/>
              <a:t>Ft &lt;- format(</a:t>
            </a:r>
            <a:r>
              <a:rPr lang="en-US" dirty="0" err="1"/>
              <a:t>Sys.time</a:t>
            </a:r>
            <a:r>
              <a:rPr lang="en-US" dirty="0"/>
              <a:t>(), "</a:t>
            </a:r>
            <a:r>
              <a:rPr lang="en-US" dirty="0" err="1"/>
              <a:t>BasicPDF</a:t>
            </a:r>
            <a:r>
              <a:rPr lang="en-US" dirty="0"/>
              <a:t>_%</a:t>
            </a:r>
            <a:r>
              <a:rPr lang="en-US" dirty="0" err="1"/>
              <a:t>a_%b_%d_%Y_%H%M%S</a:t>
            </a:r>
            <a:r>
              <a:rPr lang="en-US" dirty="0"/>
              <a:t>")</a:t>
            </a:r>
          </a:p>
          <a:p>
            <a:r>
              <a:rPr lang="en-US" dirty="0"/>
              <a:t>filename= paste(Ft,".pdf",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r>
              <a:rPr lang="en-US" dirty="0"/>
              <a:t>print(filename)</a:t>
            </a:r>
          </a:p>
          <a:p>
            <a:endParaRPr lang="en-US" dirty="0"/>
          </a:p>
          <a:p>
            <a:r>
              <a:rPr lang="en-US" dirty="0"/>
              <a:t>pdf(filename)</a:t>
            </a:r>
          </a:p>
          <a:p>
            <a:r>
              <a:rPr lang="en-US" dirty="0"/>
              <a:t>x &lt;- c(8,2,7,1,2,9,8,2,10,9)</a:t>
            </a:r>
          </a:p>
          <a:p>
            <a:r>
              <a:rPr lang="en-US" dirty="0"/>
              <a:t>#Exploratory Data Analysis</a:t>
            </a:r>
          </a:p>
          <a:p>
            <a:r>
              <a:rPr lang="en-US" dirty="0" err="1"/>
              <a:t>hist</a:t>
            </a:r>
            <a:r>
              <a:rPr lang="en-US" dirty="0"/>
              <a:t>(x)</a:t>
            </a:r>
          </a:p>
          <a:p>
            <a:r>
              <a:rPr lang="en-US" dirty="0"/>
              <a:t>boxplot(x)</a:t>
            </a:r>
          </a:p>
          <a:p>
            <a:r>
              <a:rPr lang="en-US" dirty="0" err="1"/>
              <a:t>dev.off</a:t>
            </a:r>
            <a:r>
              <a:rPr lang="en-US" dirty="0"/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to 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57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data frame with 32 observations on 11 (numeric) variables.</a:t>
            </a:r>
          </a:p>
          <a:p>
            <a:endParaRPr lang="en-US" dirty="0"/>
          </a:p>
          <a:p>
            <a:r>
              <a:rPr lang="en-US" dirty="0"/>
              <a:t>[, 1]	mpg	Miles/(US) gallon</a:t>
            </a:r>
          </a:p>
          <a:p>
            <a:r>
              <a:rPr lang="en-US" dirty="0"/>
              <a:t>[, 2]	</a:t>
            </a:r>
            <a:r>
              <a:rPr lang="en-US" dirty="0" err="1"/>
              <a:t>cyl</a:t>
            </a:r>
            <a:r>
              <a:rPr lang="en-US" dirty="0"/>
              <a:t>	Number of cylinders</a:t>
            </a:r>
          </a:p>
          <a:p>
            <a:r>
              <a:rPr lang="en-US" dirty="0"/>
              <a:t>[, 3]	</a:t>
            </a:r>
            <a:r>
              <a:rPr lang="en-US" dirty="0" err="1"/>
              <a:t>disp</a:t>
            </a:r>
            <a:r>
              <a:rPr lang="en-US" dirty="0"/>
              <a:t>	Displacement (cu.in.)</a:t>
            </a:r>
          </a:p>
          <a:p>
            <a:r>
              <a:rPr lang="en-US" dirty="0"/>
              <a:t>[, 4]	</a:t>
            </a:r>
            <a:r>
              <a:rPr lang="en-US" dirty="0" err="1"/>
              <a:t>hp</a:t>
            </a:r>
            <a:r>
              <a:rPr lang="en-US" dirty="0"/>
              <a:t>	Gross horsepower</a:t>
            </a:r>
          </a:p>
          <a:p>
            <a:r>
              <a:rPr lang="en-US" dirty="0"/>
              <a:t>[, 5]	drat	Rear axle ratio</a:t>
            </a:r>
          </a:p>
          <a:p>
            <a:r>
              <a:rPr lang="en-US" dirty="0"/>
              <a:t>[, 6]	</a:t>
            </a:r>
            <a:r>
              <a:rPr lang="en-US" dirty="0" err="1"/>
              <a:t>wt</a:t>
            </a:r>
            <a:r>
              <a:rPr lang="en-US" dirty="0"/>
              <a:t>	Weight (1000 </a:t>
            </a:r>
            <a:r>
              <a:rPr lang="en-US" dirty="0" err="1"/>
              <a:t>lbs</a:t>
            </a:r>
            <a:r>
              <a:rPr lang="en-US" dirty="0"/>
              <a:t>)</a:t>
            </a:r>
          </a:p>
          <a:p>
            <a:r>
              <a:rPr lang="en-US" dirty="0"/>
              <a:t>[, 7]	</a:t>
            </a:r>
            <a:r>
              <a:rPr lang="en-US" dirty="0" err="1"/>
              <a:t>qsec</a:t>
            </a:r>
            <a:r>
              <a:rPr lang="en-US" dirty="0"/>
              <a:t>	1/4 mile time</a:t>
            </a:r>
          </a:p>
          <a:p>
            <a:r>
              <a:rPr lang="en-US" dirty="0"/>
              <a:t>[, 8]	vs	Engine (0 = V-shaped, 1 = straight)</a:t>
            </a:r>
          </a:p>
          <a:p>
            <a:r>
              <a:rPr lang="en-US" dirty="0"/>
              <a:t>[, 9]	am	Transmission (0 = automatic, 1 = manual)</a:t>
            </a:r>
          </a:p>
          <a:p>
            <a:r>
              <a:rPr lang="en-US" dirty="0"/>
              <a:t>[,10]	gear	Number of forward gears</a:t>
            </a:r>
          </a:p>
          <a:p>
            <a:r>
              <a:rPr lang="en-US" dirty="0"/>
              <a:t>[,11]	carb	Number of carburetors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mtcars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2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mean,median,25th and 75th </a:t>
            </a:r>
            <a:r>
              <a:rPr lang="en-US" dirty="0" err="1" smtClean="0"/>
              <a:t>quartiles,min,max</a:t>
            </a:r>
            <a:endParaRPr lang="en-US" dirty="0" smtClean="0"/>
          </a:p>
          <a:p>
            <a:r>
              <a:rPr lang="en-US" dirty="0" smtClean="0"/>
              <a:t>summary(</a:t>
            </a:r>
            <a:r>
              <a:rPr lang="en-US" dirty="0" err="1" smtClean="0"/>
              <a:t>mydata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# Tukey </a:t>
            </a:r>
            <a:r>
              <a:rPr lang="en-US" dirty="0" err="1" smtClean="0"/>
              <a:t>min,lower</a:t>
            </a:r>
            <a:r>
              <a:rPr lang="en-US" dirty="0" smtClean="0"/>
              <a:t>-hinge, </a:t>
            </a:r>
            <a:r>
              <a:rPr lang="en-US" dirty="0" err="1" smtClean="0"/>
              <a:t>median,upper-hinge,max</a:t>
            </a:r>
            <a:endParaRPr lang="en-US" dirty="0" smtClean="0"/>
          </a:p>
          <a:p>
            <a:r>
              <a:rPr lang="en-US" dirty="0" err="1" smtClean="0"/>
              <a:t>fivenum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41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mtcars</a:t>
            </a:r>
            <a:endParaRPr lang="en-US" dirty="0"/>
          </a:p>
          <a:p>
            <a:r>
              <a:rPr lang="en-US" dirty="0"/>
              <a:t>#print(head(</a:t>
            </a:r>
            <a:r>
              <a:rPr lang="en-US" dirty="0" err="1"/>
              <a:t>mtcars</a:t>
            </a:r>
            <a:r>
              <a:rPr lang="en-US" dirty="0"/>
              <a:t>))</a:t>
            </a:r>
          </a:p>
          <a:p>
            <a:r>
              <a:rPr lang="en-US" dirty="0"/>
              <a:t>#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  <a:p>
            <a:r>
              <a:rPr lang="en-US" dirty="0"/>
              <a:t>print(summary(</a:t>
            </a:r>
            <a:r>
              <a:rPr lang="en-US" dirty="0" err="1"/>
              <a:t>mtcars$wt</a:t>
            </a:r>
            <a:r>
              <a:rPr lang="en-US" dirty="0"/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mtcars$wt</a:t>
            </a:r>
            <a:r>
              <a:rPr lang="en-US" dirty="0"/>
              <a:t>))</a:t>
            </a:r>
          </a:p>
          <a:p>
            <a:r>
              <a:rPr lang="en-US" dirty="0"/>
              <a:t>print(boxplot(</a:t>
            </a:r>
            <a:r>
              <a:rPr lang="en-US" dirty="0" err="1"/>
              <a:t>mtcars$wt</a:t>
            </a:r>
            <a:r>
              <a:rPr lang="en-US" dirty="0"/>
              <a:t>))</a:t>
            </a:r>
          </a:p>
          <a:p>
            <a:r>
              <a:rPr lang="en-US" dirty="0" err="1"/>
              <a:t>dev.off</a:t>
            </a:r>
            <a:r>
              <a:rPr lang="en-US" dirty="0"/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Plot- </a:t>
            </a:r>
            <a:r>
              <a:rPr lang="en-US" dirty="0" err="1" smtClean="0"/>
              <a:t>hist,boxplot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91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airquality</a:t>
            </a:r>
            <a:endParaRPr lang="en-US" dirty="0"/>
          </a:p>
          <a:p>
            <a:r>
              <a:rPr lang="en-US" dirty="0"/>
              <a:t>print(head(</a:t>
            </a:r>
            <a:r>
              <a:rPr lang="en-US" dirty="0" err="1"/>
              <a:t>airquality</a:t>
            </a:r>
            <a:r>
              <a:rPr lang="en-US" dirty="0"/>
              <a:t>))</a:t>
            </a:r>
          </a:p>
          <a:p>
            <a:r>
              <a:rPr lang="en-US" dirty="0"/>
              <a:t>#Summary Statistics</a:t>
            </a:r>
          </a:p>
          <a:p>
            <a:r>
              <a:rPr lang="en-US" dirty="0"/>
              <a:t>print(dim(</a:t>
            </a:r>
            <a:r>
              <a:rPr lang="en-US" dirty="0" err="1"/>
              <a:t>airquality</a:t>
            </a:r>
            <a:r>
              <a:rPr lang="en-US" dirty="0"/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 smtClean="0"/>
              <a:t>airquality</a:t>
            </a:r>
            <a:r>
              <a:rPr lang="en-US" smtClean="0"/>
              <a:t> - </a:t>
            </a:r>
            <a:r>
              <a:rPr lang="en-US" dirty="0"/>
              <a:t>it has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74295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R's modeling functions accept an </a:t>
            </a:r>
            <a:r>
              <a:rPr lang="en-US" dirty="0" err="1" smtClean="0"/>
              <a:t>na.action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argument that tells the function what to do when it encounters an </a:t>
            </a:r>
            <a:r>
              <a:rPr lang="en-US" dirty="0" smtClean="0"/>
              <a:t>NA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 smtClean="0"/>
              <a:t>Problem with empty “” , and NA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“NA”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2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mydata</a:t>
            </a:r>
            <a:r>
              <a:rPr lang="en-US" dirty="0" smtClean="0"/>
              <a:t> &lt;- c(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en-US" dirty="0" smtClean="0"/>
              <a:t>,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</a:t>
            </a:r>
            <a:r>
              <a:rPr lang="en-US" dirty="0" smtClean="0"/>
              <a:t>,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</a:t>
            </a:r>
            <a:r>
              <a:rPr lang="en-US" dirty="0" smtClean="0"/>
              <a:t>,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</a:t>
            </a:r>
            <a:r>
              <a:rPr lang="en-US" dirty="0" smtClean="0"/>
              <a:t>,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82</a:t>
            </a:r>
            <a:r>
              <a:rPr lang="en-US" dirty="0" smtClean="0"/>
              <a:t>,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54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mean,median,25th and 75th 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quartiles,min,max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dirty="0" err="1" smtClean="0"/>
              <a:t>sm</a:t>
            </a:r>
            <a:r>
              <a:rPr lang="en-US" dirty="0" smtClean="0"/>
              <a:t> &lt;- summary(</a:t>
            </a:r>
            <a:r>
              <a:rPr lang="en-US" dirty="0" err="1" smtClean="0"/>
              <a:t>mydata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sm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Summary provides mean, </a:t>
            </a:r>
            <a:r>
              <a:rPr lang="en-US" dirty="0" err="1" smtClean="0"/>
              <a:t>min.max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0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mydata</a:t>
            </a:r>
            <a:r>
              <a:rPr lang="en-US" dirty="0" smtClean="0"/>
              <a:t> &lt;- c(10,15,20,22,82,54)</a:t>
            </a:r>
          </a:p>
          <a:p>
            <a:r>
              <a:rPr lang="en-US" dirty="0" err="1" smtClean="0"/>
              <a:t>sm</a:t>
            </a:r>
            <a:r>
              <a:rPr lang="en-US" dirty="0" smtClean="0"/>
              <a:t> &lt;- summary(</a:t>
            </a:r>
            <a:r>
              <a:rPr lang="en-US" dirty="0" err="1" smtClean="0"/>
              <a:t>mydata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sm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print(is.na(</a:t>
            </a:r>
            <a:r>
              <a:rPr lang="en-US" dirty="0" err="1" smtClean="0"/>
              <a:t>mydata</a:t>
            </a:r>
            <a:r>
              <a:rPr lang="en-US" dirty="0" smtClean="0"/>
              <a:t>)) # returns TRUE of x is missing</a:t>
            </a:r>
          </a:p>
          <a:p>
            <a:r>
              <a:rPr lang="en-US" dirty="0" smtClean="0"/>
              <a:t>y &lt;- c(1,2,3,NA)</a:t>
            </a:r>
          </a:p>
          <a:p>
            <a:r>
              <a:rPr lang="en-US" dirty="0" smtClean="0"/>
              <a:t>print(is.na(y)) # returns a vector (F </a:t>
            </a:r>
            <a:r>
              <a:rPr lang="en-US" dirty="0" err="1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F</a:t>
            </a:r>
            <a:r>
              <a:rPr lang="en-US" dirty="0" smtClean="0"/>
              <a:t> T)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9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&lt;- read.csv(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"C:\\Users\\</a:t>
            </a:r>
            <a:r>
              <a:rPr lang="en-US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radhapavan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\\Desktop\\R Tutorial\\input.csv"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print(data)</a:t>
            </a:r>
            <a:br>
              <a:rPr lang="en-US" dirty="0" smtClean="0"/>
            </a:br>
            <a:r>
              <a:rPr lang="en-US" dirty="0" err="1" smtClean="0"/>
              <a:t>sm</a:t>
            </a:r>
            <a:r>
              <a:rPr lang="en-US" dirty="0" smtClean="0"/>
              <a:t> &lt;- summary(</a:t>
            </a:r>
            <a:r>
              <a:rPr lang="en-US" dirty="0" err="1" smtClean="0"/>
              <a:t>data$salary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sm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1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print(mean(</a:t>
            </a:r>
            <a:r>
              <a:rPr lang="en-US" dirty="0" err="1" smtClean="0"/>
              <a:t>data$salary</a:t>
            </a:r>
            <a:r>
              <a:rPr lang="en-US" dirty="0" smtClean="0"/>
              <a:t>))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returns NA</a:t>
            </a:r>
            <a:b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dirty="0" smtClean="0"/>
              <a:t>print(mean(</a:t>
            </a:r>
            <a:r>
              <a:rPr lang="en-US" dirty="0" err="1" smtClean="0"/>
              <a:t>data$salary</a:t>
            </a:r>
            <a:r>
              <a:rPr lang="en-US" dirty="0" smtClean="0"/>
              <a:t>, na.rm=TRUE))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returns </a:t>
            </a:r>
            <a:endParaRPr lang="en-US" i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5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list rows of data that have missing values</a:t>
            </a:r>
          </a:p>
          <a:p>
            <a:r>
              <a:rPr lang="en-US" dirty="0" smtClean="0"/>
              <a:t>print(data[!</a:t>
            </a:r>
            <a:r>
              <a:rPr lang="en-US" dirty="0" err="1" smtClean="0"/>
              <a:t>complete.cases</a:t>
            </a:r>
            <a:r>
              <a:rPr lang="en-US" dirty="0" smtClean="0"/>
              <a:t>(data),])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Records-Rows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46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429</TotalTime>
  <Words>649</Words>
  <Application>Microsoft Office PowerPoint</Application>
  <PresentationFormat>On-screen Show (4:3)</PresentationFormat>
  <Paragraphs>159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Grid</vt:lpstr>
      <vt:lpstr>R – Basic Statistics</vt:lpstr>
      <vt:lpstr>Descriptive Statistics </vt:lpstr>
      <vt:lpstr>PowerPoint Presentation</vt:lpstr>
      <vt:lpstr>About “NA”</vt:lpstr>
      <vt:lpstr>PowerPoint Presentation</vt:lpstr>
      <vt:lpstr>PowerPoint Presentation</vt:lpstr>
      <vt:lpstr>PowerPoint Presentation</vt:lpstr>
      <vt:lpstr>PowerPoint Presentation</vt:lpstr>
      <vt:lpstr>Missing Records-Rows</vt:lpstr>
      <vt:lpstr>na.omit</vt:lpstr>
      <vt:lpstr>Mean </vt:lpstr>
      <vt:lpstr>PowerPoint Presentation</vt:lpstr>
      <vt:lpstr>Median </vt:lpstr>
      <vt:lpstr>Mode</vt:lpstr>
      <vt:lpstr>Getmode() – user defined</vt:lpstr>
      <vt:lpstr>Central tendency Theorem</vt:lpstr>
      <vt:lpstr>Variance() , STANDARD DEVIATION</vt:lpstr>
      <vt:lpstr>mean</vt:lpstr>
      <vt:lpstr>Mean, = Average = X bar</vt:lpstr>
      <vt:lpstr>Skewed</vt:lpstr>
      <vt:lpstr>PowerPoint Presentation</vt:lpstr>
      <vt:lpstr>Variance</vt:lpstr>
      <vt:lpstr>PowerPoint Presentation</vt:lpstr>
      <vt:lpstr>PowerPoint Presentation</vt:lpstr>
      <vt:lpstr>Histogram</vt:lpstr>
      <vt:lpstr>Boxplot</vt:lpstr>
      <vt:lpstr>Sample data</vt:lpstr>
      <vt:lpstr>Save to PDF</vt:lpstr>
      <vt:lpstr>mtcars</vt:lpstr>
      <vt:lpstr>Plot- hist,boxplot</vt:lpstr>
      <vt:lpstr> airquality - it has missing values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– Basic Statistics</dc:title>
  <dc:creator>radhapavan</dc:creator>
  <cp:lastModifiedBy>radha</cp:lastModifiedBy>
  <cp:revision>63</cp:revision>
  <cp:lastPrinted>1601-01-01T00:00:00Z</cp:lastPrinted>
  <dcterms:created xsi:type="dcterms:W3CDTF">2018-06-08T22:31:30Z</dcterms:created>
  <dcterms:modified xsi:type="dcterms:W3CDTF">2018-07-16T13:22:57Z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TC010721261033</vt:lpwstr>
  </property>
</Properties>
</file>