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86EBF49-A70C-4166-8060-C8CEF2C320A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Association Mining (Market Basket Analysis)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9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As, you can see, </a:t>
            </a:r>
            <a:r>
              <a:rPr lang="en-US" dirty="0" smtClean="0"/>
              <a:t>the</a:t>
            </a:r>
          </a:p>
          <a:p>
            <a:r>
              <a:rPr lang="en-US" dirty="0"/>
              <a:t> </a:t>
            </a:r>
            <a:r>
              <a:rPr lang="en-US" i="1" dirty="0"/>
              <a:t>headset -&gt; iPhone</a:t>
            </a:r>
            <a:r>
              <a:rPr lang="en-US" dirty="0"/>
              <a:t> recommendation has a higher confidence, </a:t>
            </a:r>
            <a:r>
              <a:rPr lang="en-US" b="1" dirty="0"/>
              <a:t>which is misleading </a:t>
            </a:r>
            <a:r>
              <a:rPr lang="en-US" dirty="0"/>
              <a:t>and unrealistic. So, confidence should </a:t>
            </a:r>
            <a:r>
              <a:rPr lang="en-US" b="1" dirty="0"/>
              <a:t>not be the </a:t>
            </a:r>
            <a:r>
              <a:rPr lang="en-US" b="1" i="1" dirty="0"/>
              <a:t>only measure</a:t>
            </a:r>
            <a:r>
              <a:rPr lang="en-US" dirty="0"/>
              <a:t> you should use to make product recommendations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Association mining </a:t>
            </a:r>
            <a:r>
              <a:rPr lang="en-US" dirty="0"/>
              <a:t>is commonly used to make product recommendations by identifying products that are </a:t>
            </a:r>
            <a:r>
              <a:rPr lang="en-US" b="1" dirty="0"/>
              <a:t>frequently bought together</a:t>
            </a:r>
            <a:r>
              <a:rPr lang="en-US" dirty="0"/>
              <a:t>. But, if you are not careful, the rules can give misleading results in certain cases.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mining is usually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 </a:t>
            </a:r>
            <a:r>
              <a:rPr lang="en-US" dirty="0"/>
              <a:t>on transactions data from a retail market or from an online e-commerce store.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most transactions data is large, the </a:t>
            </a:r>
            <a:r>
              <a:rPr lang="en-US" b="1" dirty="0" err="1" smtClean="0"/>
              <a:t>apriori</a:t>
            </a:r>
            <a:r>
              <a:rPr lang="en-US" b="1" dirty="0"/>
              <a:t> algorithm</a:t>
            </a:r>
            <a:r>
              <a:rPr lang="en-US" dirty="0"/>
              <a:t> makes it easier to find these patterns or </a:t>
            </a:r>
            <a:r>
              <a:rPr lang="en-US" i="1" dirty="0"/>
              <a:t>rules</a:t>
            </a:r>
            <a:r>
              <a:rPr lang="en-US" dirty="0"/>
              <a:t> quickly.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apriori</a:t>
            </a:r>
            <a:r>
              <a:rPr lang="en-US" b="1" dirty="0" smtClean="0"/>
              <a:t> 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a </a:t>
            </a:r>
            <a:r>
              <a:rPr lang="en-US" i="1" dirty="0"/>
              <a:t>rule</a:t>
            </a:r>
            <a:r>
              <a:rPr lang="en-US" dirty="0"/>
              <a:t>?</a:t>
            </a:r>
          </a:p>
          <a:p>
            <a:r>
              <a:rPr lang="en-US" dirty="0"/>
              <a:t>A rule is a notation that represents which item/s is frequently bought with what item/s. It has an </a:t>
            </a:r>
            <a:r>
              <a:rPr lang="en-US" i="1" dirty="0"/>
              <a:t>LHS</a:t>
            </a:r>
            <a:r>
              <a:rPr lang="en-US" dirty="0"/>
              <a:t> and an </a:t>
            </a:r>
            <a:r>
              <a:rPr lang="en-US" i="1" dirty="0"/>
              <a:t>RHS</a:t>
            </a:r>
            <a:r>
              <a:rPr lang="en-US" dirty="0"/>
              <a:t> part and can be represented as follows:</a:t>
            </a:r>
          </a:p>
          <a:p>
            <a:r>
              <a:rPr lang="en-US" b="1" dirty="0" err="1"/>
              <a:t>itemset</a:t>
            </a:r>
            <a:r>
              <a:rPr lang="en-US" b="1" dirty="0"/>
              <a:t> A =&gt; </a:t>
            </a:r>
            <a:r>
              <a:rPr lang="en-US" b="1" dirty="0" err="1"/>
              <a:t>itemset</a:t>
            </a:r>
            <a:r>
              <a:rPr lang="en-US" b="1" dirty="0"/>
              <a:t> B</a:t>
            </a:r>
            <a:endParaRPr lang="en-US" dirty="0"/>
          </a:p>
          <a:p>
            <a:r>
              <a:rPr lang="en-US" dirty="0"/>
              <a:t>This means, the item/s on the right were frequently purchased along with items on the left.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 </a:t>
            </a:r>
            <a:r>
              <a:rPr lang="en-US" i="1" dirty="0" smtClean="0"/>
              <a:t>rule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 smtClean="0"/>
              <a:t>apriori</a:t>
            </a:r>
            <a:r>
              <a:rPr lang="en-US" b="1" dirty="0" smtClean="0"/>
              <a:t>()</a:t>
            </a:r>
            <a:r>
              <a:rPr lang="en-US" dirty="0"/>
              <a:t> generates the most </a:t>
            </a:r>
            <a:r>
              <a:rPr lang="en-US" dirty="0" err="1"/>
              <a:t>relevent</a:t>
            </a:r>
            <a:r>
              <a:rPr lang="en-US" dirty="0"/>
              <a:t> set of rules from a given transaction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shows the </a:t>
            </a:r>
            <a:r>
              <a:rPr lang="en-US" i="1" dirty="0">
                <a:solidFill>
                  <a:srgbClr val="FF0000"/>
                </a:solidFill>
              </a:rPr>
              <a:t>support</a:t>
            </a:r>
            <a:r>
              <a:rPr lang="en-US" dirty="0"/>
              <a:t>, </a:t>
            </a:r>
            <a:r>
              <a:rPr lang="en-US" i="1" dirty="0">
                <a:solidFill>
                  <a:srgbClr val="FF0000"/>
                </a:solidFill>
              </a:rPr>
              <a:t>confidence</a:t>
            </a:r>
            <a:r>
              <a:rPr lang="en-US" dirty="0"/>
              <a:t> and </a:t>
            </a:r>
            <a:r>
              <a:rPr lang="en-US" i="1" dirty="0">
                <a:solidFill>
                  <a:srgbClr val="FF0000"/>
                </a:solidFill>
              </a:rPr>
              <a:t>lift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of those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to measure the strength of a rule?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9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25" y="1893888"/>
            <a:ext cx="76771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Lift</a:t>
            </a:r>
            <a:r>
              <a:rPr lang="en-US" dirty="0"/>
              <a:t> is the factor by which, the co-</a:t>
            </a:r>
            <a:r>
              <a:rPr lang="en-US" dirty="0" err="1"/>
              <a:t>occurence</a:t>
            </a:r>
            <a:r>
              <a:rPr lang="en-US" dirty="0"/>
              <a:t> of A and B exceeds the expected probability of A and B co-</a:t>
            </a:r>
            <a:r>
              <a:rPr lang="en-US" dirty="0" err="1"/>
              <a:t>occuring</a:t>
            </a:r>
            <a:r>
              <a:rPr lang="en-US" dirty="0"/>
              <a:t>, had they been independent. So, </a:t>
            </a:r>
            <a:r>
              <a:rPr lang="en-US" b="1" dirty="0">
                <a:solidFill>
                  <a:srgbClr val="FF0000"/>
                </a:solidFill>
              </a:rPr>
              <a:t>higher the lift, higher the chance of A and B occurring </a:t>
            </a:r>
            <a:r>
              <a:rPr lang="en-US" b="1" dirty="0" smtClean="0">
                <a:solidFill>
                  <a:srgbClr val="FF0000"/>
                </a:solidFill>
              </a:rPr>
              <a:t>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cannot use lift to make recommendation for a particular </a:t>
            </a:r>
            <a:r>
              <a:rPr lang="en-US" i="1" dirty="0"/>
              <a:t>directional</a:t>
            </a:r>
            <a:r>
              <a:rPr lang="en-US" dirty="0"/>
              <a:t> ‘rule’. It can merely be used to </a:t>
            </a:r>
            <a:r>
              <a:rPr lang="en-US" b="1" dirty="0"/>
              <a:t>club frequently bought items </a:t>
            </a:r>
            <a:r>
              <a:rPr lang="en-US" dirty="0"/>
              <a:t>into groups.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confidence of a rule can be a </a:t>
            </a:r>
            <a:r>
              <a:rPr lang="en-US" b="1" dirty="0" smtClean="0"/>
              <a:t>misleading measure </a:t>
            </a:r>
            <a:r>
              <a:rPr lang="en-US" dirty="0" smtClean="0"/>
              <a:t>while making product recommendations in real world problems, especially while making add-ons product recommendations. Lets consider the following data with 4 transactions, involving IPhones and Headsets:</a:t>
            </a:r>
          </a:p>
          <a:p>
            <a:endParaRPr lang="en-US" dirty="0" smtClean="0"/>
          </a:p>
          <a:p>
            <a:r>
              <a:rPr lang="en-US" dirty="0" err="1" smtClean="0"/>
              <a:t>Iphone</a:t>
            </a:r>
            <a:r>
              <a:rPr lang="en-US" dirty="0" smtClean="0"/>
              <a:t>, Headset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, Headset</a:t>
            </a:r>
          </a:p>
          <a:p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We can create 2 rules for these transactions as shown below:</a:t>
            </a:r>
          </a:p>
          <a:p>
            <a:endParaRPr lang="en-US" dirty="0" smtClean="0"/>
          </a:p>
          <a:p>
            <a:r>
              <a:rPr lang="en-US" b="1" dirty="0" err="1" smtClean="0"/>
              <a:t>Iphone</a:t>
            </a:r>
            <a:r>
              <a:rPr lang="en-US" b="1" dirty="0" smtClean="0"/>
              <a:t> -&gt; Headset</a:t>
            </a:r>
          </a:p>
          <a:p>
            <a:r>
              <a:rPr lang="en-US" b="1" dirty="0" smtClean="0"/>
              <a:t>Headset -&gt; IPhone</a:t>
            </a:r>
          </a:p>
          <a:p>
            <a:r>
              <a:rPr lang="en-US" dirty="0" smtClean="0"/>
              <a:t>In real world, it would be realistic to recommend headphones to a person who just bought an iPhone and not the other way around. Imagine being recommended an iPhone when you just finished purchasing a pair of headphones. Not nice!.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using Confidence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6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selecting rules from the </a:t>
            </a:r>
            <a:r>
              <a:rPr lang="en-US" dirty="0" err="1" smtClean="0"/>
              <a:t>apriori</a:t>
            </a:r>
            <a:r>
              <a:rPr lang="en-US" dirty="0"/>
              <a:t> output, you might guess that </a:t>
            </a:r>
            <a:r>
              <a:rPr lang="en-US" b="1" dirty="0"/>
              <a:t>higher the confidence a rule has, better is the </a:t>
            </a:r>
            <a:r>
              <a:rPr lang="en-US" b="1" dirty="0" smtClean="0"/>
              <a:t>rule</a:t>
            </a:r>
            <a:r>
              <a:rPr lang="en-US" dirty="0" smtClean="0"/>
              <a:t>. But?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3886200"/>
            <a:ext cx="6029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16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125</TotalTime>
  <Words>218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R</vt:lpstr>
      <vt:lpstr>PowerPoint Presentation</vt:lpstr>
      <vt:lpstr>apriori algorithm</vt:lpstr>
      <vt:lpstr>What is a rule? </vt:lpstr>
      <vt:lpstr>How to measure the strength of a rule? </vt:lpstr>
      <vt:lpstr>PowerPoint Presentation</vt:lpstr>
      <vt:lpstr>PowerPoint Presentation</vt:lpstr>
      <vt:lpstr>Problem with using Confidence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17</cp:revision>
  <dcterms:created xsi:type="dcterms:W3CDTF">2018-06-09T23:33:35Z</dcterms:created>
  <dcterms:modified xsi:type="dcterms:W3CDTF">2018-07-22T16:53:20Z</dcterms:modified>
</cp:coreProperties>
</file>