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5" r:id="rId7"/>
    <p:sldId id="266" r:id="rId8"/>
    <p:sldId id="261"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7252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266371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179661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75098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2079065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3335624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999246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1428868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88416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406747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183243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303019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126976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271827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112781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314643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BC1589-6554-4CD3-BC49-CF3A71E60535}" type="datetimeFigureOut">
              <a:rPr lang="en-US" smtClean="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AD6939-2ECA-452C-AABC-4BAD7F258BC9}" type="slidenum">
              <a:rPr lang="en-US" smtClean="0"/>
              <a:t>‹#›</a:t>
            </a:fld>
            <a:endParaRPr lang="en-US" dirty="0"/>
          </a:p>
        </p:txBody>
      </p:sp>
    </p:spTree>
    <p:extLst>
      <p:ext uri="{BB962C8B-B14F-4D97-AF65-F5344CB8AC3E}">
        <p14:creationId xmlns:p14="http://schemas.microsoft.com/office/powerpoint/2010/main" val="243559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BC1589-6554-4CD3-BC49-CF3A71E60535}" type="datetimeFigureOut">
              <a:rPr lang="en-US" smtClean="0"/>
              <a:t>9/20/2018</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DAD6939-2ECA-452C-AABC-4BAD7F258BC9}" type="slidenum">
              <a:rPr lang="en-US" smtClean="0"/>
              <a:t>‹#›</a:t>
            </a:fld>
            <a:endParaRPr lang="en-US" dirty="0"/>
          </a:p>
        </p:txBody>
      </p:sp>
    </p:spTree>
    <p:extLst>
      <p:ext uri="{BB962C8B-B14F-4D97-AF65-F5344CB8AC3E}">
        <p14:creationId xmlns:p14="http://schemas.microsoft.com/office/powerpoint/2010/main" val="2885038972"/>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tatisticsbyjim.com/glossary/response-variabl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www.statisticshowto.com/types-variables/" TargetMode="External"/><Relationship Id="rId13" Type="http://schemas.openxmlformats.org/officeDocument/2006/relationships/hyperlink" Target="http://mathworld.wolfram.com/Coefficient.html" TargetMode="External"/><Relationship Id="rId3" Type="http://schemas.openxmlformats.org/officeDocument/2006/relationships/hyperlink" Target="http://www.statisticshowto.com/probability-and-statistics/regression-analysis/find-a-linear-regression-equation/" TargetMode="External"/><Relationship Id="rId7" Type="http://schemas.openxmlformats.org/officeDocument/2006/relationships/hyperlink" Target="http://www.statisticshowto.com/adjusted-r2/" TargetMode="External"/><Relationship Id="rId12" Type="http://schemas.openxmlformats.org/officeDocument/2006/relationships/hyperlink" Target="http://www.statisticshowto.com/probability-and-statistics/regression-analysis/find-a-linear-regression-equation/#linregCoefficient" TargetMode="External"/><Relationship Id="rId2" Type="http://schemas.openxmlformats.org/officeDocument/2006/relationships/hyperlink" Target="http://www.statisticshowto.com/goodness-of-fit-test/" TargetMode="External"/><Relationship Id="rId1" Type="http://schemas.openxmlformats.org/officeDocument/2006/relationships/slideLayout" Target="../slideLayouts/slideLayout2.xml"/><Relationship Id="rId6" Type="http://schemas.openxmlformats.org/officeDocument/2006/relationships/hyperlink" Target="http://www.statisticshowto.com/probability-and-statistics/coefficient-of-determination-r-squared/" TargetMode="External"/><Relationship Id="rId11" Type="http://schemas.openxmlformats.org/officeDocument/2006/relationships/hyperlink" Target="http://www.statisticshowto.com/probability-and-statistics/descriptive-statistics/" TargetMode="External"/><Relationship Id="rId5" Type="http://schemas.openxmlformats.org/officeDocument/2006/relationships/hyperlink" Target="http://www.statisticshowto.com/linear-relationship/" TargetMode="External"/><Relationship Id="rId10" Type="http://schemas.openxmlformats.org/officeDocument/2006/relationships/hyperlink" Target="http://www.statisticshowto.com/what-is-the-standard-error-of-a-sample/" TargetMode="External"/><Relationship Id="rId4" Type="http://schemas.openxmlformats.org/officeDocument/2006/relationships/hyperlink" Target="http://www.statisticshowto.com/probability-and-statistics/correlation-coefficient-formula/" TargetMode="External"/><Relationship Id="rId9" Type="http://schemas.openxmlformats.org/officeDocument/2006/relationships/hyperlink" Target="http://www.statisticshowto.com/find-standard-error-regression-slope/" TargetMode="External"/><Relationship Id="rId14" Type="http://schemas.openxmlformats.org/officeDocument/2006/relationships/hyperlink" Target="http://www.statisticshowto.com/sampl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Correlation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624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88808" y="2052638"/>
            <a:ext cx="5588509" cy="419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5390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78063" y="3198019"/>
            <a:ext cx="3810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135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a:t>
            </a:r>
            <a:endParaRPr lang="en-US" dirty="0"/>
          </a:p>
        </p:txBody>
      </p:sp>
      <p:sp>
        <p:nvSpPr>
          <p:cNvPr id="4" name="Content Placeholder 3"/>
          <p:cNvSpPr>
            <a:spLocks noGrp="1"/>
          </p:cNvSpPr>
          <p:nvPr>
            <p:ph idx="1"/>
          </p:nvPr>
        </p:nvSpPr>
        <p:spPr/>
        <p:txBody>
          <a:bodyPr/>
          <a:lstStyle/>
          <a:p>
            <a:r>
              <a:rPr lang="en-US" dirty="0"/>
              <a:t>Regression analysis cannot be interpreted as a </a:t>
            </a:r>
            <a:r>
              <a:rPr lang="en-US" dirty="0" smtClean="0"/>
              <a:t>procedure for </a:t>
            </a:r>
            <a:r>
              <a:rPr lang="en-US" dirty="0"/>
              <a:t>establishing a cause-and-effect </a:t>
            </a:r>
            <a:r>
              <a:rPr lang="en-US" dirty="0" smtClean="0"/>
              <a:t>relationship between </a:t>
            </a:r>
            <a:r>
              <a:rPr lang="en-US" dirty="0"/>
              <a:t>variables.</a:t>
            </a:r>
          </a:p>
        </p:txBody>
      </p:sp>
    </p:spTree>
    <p:extLst>
      <p:ext uri="{BB962C8B-B14F-4D97-AF65-F5344CB8AC3E}">
        <p14:creationId xmlns:p14="http://schemas.microsoft.com/office/powerpoint/2010/main" val="2384589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least squares method</a:t>
            </a:r>
            <a:endParaRPr lang="en-US" dirty="0"/>
          </a:p>
        </p:txBody>
      </p:sp>
      <p:sp>
        <p:nvSpPr>
          <p:cNvPr id="3" name="Content Placeholder 2"/>
          <p:cNvSpPr>
            <a:spLocks noGrp="1"/>
          </p:cNvSpPr>
          <p:nvPr>
            <p:ph idx="1"/>
          </p:nvPr>
        </p:nvSpPr>
        <p:spPr/>
        <p:txBody>
          <a:bodyPr/>
          <a:lstStyle/>
          <a:p>
            <a:r>
              <a:rPr lang="en-US" dirty="0"/>
              <a:t>procedure for using sample data to find the estimated </a:t>
            </a:r>
            <a:r>
              <a:rPr lang="en-US" dirty="0" smtClean="0"/>
              <a:t>regression equation</a:t>
            </a:r>
          </a:p>
          <a:p>
            <a:endParaRPr lang="en-US" dirty="0"/>
          </a:p>
        </p:txBody>
      </p:sp>
    </p:spTree>
    <p:extLst>
      <p:ext uri="{BB962C8B-B14F-4D97-AF65-F5344CB8AC3E}">
        <p14:creationId xmlns:p14="http://schemas.microsoft.com/office/powerpoint/2010/main" val="2292170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2458715"/>
            <a:ext cx="6711950" cy="338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6971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53527" y="2052638"/>
            <a:ext cx="5459072" cy="419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495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5025" y="2997994"/>
            <a:ext cx="66960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747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8244" y="2052638"/>
            <a:ext cx="4409638" cy="419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021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140" y="2052638"/>
            <a:ext cx="6079846" cy="419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4398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04779" y="2052638"/>
            <a:ext cx="5356567" cy="419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3727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2417026"/>
            <a:ext cx="6711950" cy="3466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5442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coefficient of determination</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82650" y="3607594"/>
            <a:ext cx="66008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762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2298800"/>
            <a:ext cx="6711950" cy="3703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331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2884998"/>
            <a:ext cx="6711950" cy="2531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395" y="1790700"/>
            <a:ext cx="42005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196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2694859"/>
            <a:ext cx="6711950" cy="291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611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Point </a:t>
            </a:r>
            <a:r>
              <a:rPr lang="en-US" b="1" dirty="0" smtClean="0"/>
              <a:t>Estimation</a:t>
            </a:r>
          </a:p>
          <a:p>
            <a:r>
              <a:rPr lang="en-US" b="1" dirty="0"/>
              <a:t>Interval </a:t>
            </a:r>
            <a:r>
              <a:rPr lang="en-US" b="1" dirty="0" smtClean="0"/>
              <a:t>Estimation</a:t>
            </a:r>
          </a:p>
          <a:p>
            <a:r>
              <a:rPr lang="en-US" dirty="0"/>
              <a:t>Thus, with  110 and a margin of error of </a:t>
            </a:r>
            <a:r>
              <a:rPr lang="en-US" i="1" dirty="0"/>
              <a:t>tα</a:t>
            </a:r>
            <a:r>
              <a:rPr lang="en-US" dirty="0"/>
              <a:t>/2</a:t>
            </a:r>
            <a:r>
              <a:rPr lang="en-US" i="1" dirty="0"/>
              <a:t>s </a:t>
            </a:r>
            <a:r>
              <a:rPr lang="en-US" dirty="0"/>
              <a:t> </a:t>
            </a:r>
            <a:r>
              <a:rPr lang="en-US" i="1" dirty="0" err="1"/>
              <a:t>y</a:t>
            </a:r>
            <a:r>
              <a:rPr lang="en-US" dirty="0" err="1"/>
              <a:t>ˆp</a:t>
            </a:r>
            <a:endParaRPr lang="en-US" dirty="0"/>
          </a:p>
          <a:p>
            <a:r>
              <a:rPr lang="en-US" i="1" dirty="0" err="1"/>
              <a:t>y</a:t>
            </a:r>
            <a:r>
              <a:rPr lang="en-US" dirty="0" err="1"/>
              <a:t>ˆp</a:t>
            </a:r>
            <a:endParaRPr lang="en-US" dirty="0"/>
          </a:p>
          <a:p>
            <a:r>
              <a:rPr lang="en-US" dirty="0"/>
              <a:t>2.306(4.95)  11.415, the 95% confidence interval estimate is</a:t>
            </a:r>
          </a:p>
          <a:p>
            <a:r>
              <a:rPr lang="en-US" dirty="0"/>
              <a:t>110  </a:t>
            </a:r>
            <a:r>
              <a:rPr lang="en-US" dirty="0" smtClean="0"/>
              <a:t>+/- 11.415</a:t>
            </a:r>
            <a:endParaRPr lang="en-US" dirty="0"/>
          </a:p>
        </p:txBody>
      </p:sp>
    </p:spTree>
    <p:extLst>
      <p:ext uri="{BB962C8B-B14F-4D97-AF65-F5344CB8AC3E}">
        <p14:creationId xmlns:p14="http://schemas.microsoft.com/office/powerpoint/2010/main" val="1826131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2527850"/>
            <a:ext cx="6711950" cy="3245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5938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residual </a:t>
            </a:r>
            <a:r>
              <a:rPr lang="en-US" dirty="0"/>
              <a:t>for </a:t>
            </a:r>
            <a:r>
              <a:rPr lang="en-US" dirty="0" smtClean="0"/>
              <a:t>observation </a:t>
            </a:r>
            <a:endParaRPr lang="en-US" dirty="0"/>
          </a:p>
        </p:txBody>
      </p:sp>
    </p:spTree>
    <p:extLst>
      <p:ext uri="{BB962C8B-B14F-4D97-AF65-F5344CB8AC3E}">
        <p14:creationId xmlns:p14="http://schemas.microsoft.com/office/powerpoint/2010/main" val="403493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a:t>
            </a:r>
            <a:endParaRPr lang="en-US"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9788" y="3602831"/>
            <a:ext cx="66865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039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categorical independent variables </a:t>
            </a:r>
            <a:r>
              <a:rPr lang="en-US" dirty="0"/>
              <a:t>such as gender (male</a:t>
            </a:r>
            <a:r>
              <a:rPr lang="en-US" dirty="0" smtClean="0"/>
              <a:t>, female</a:t>
            </a:r>
            <a:r>
              <a:rPr lang="en-US" dirty="0"/>
              <a:t>), method of payment (cash, credit card, check),</a:t>
            </a:r>
          </a:p>
        </p:txBody>
      </p:sp>
    </p:spTree>
    <p:extLst>
      <p:ext uri="{BB962C8B-B14F-4D97-AF65-F5344CB8AC3E}">
        <p14:creationId xmlns:p14="http://schemas.microsoft.com/office/powerpoint/2010/main" val="2797646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squared</a:t>
            </a: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49463" y="3040856"/>
            <a:ext cx="42672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79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2584397"/>
            <a:ext cx="6711950" cy="3132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0649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30251" y="2052638"/>
            <a:ext cx="6505624" cy="4195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272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533400"/>
            <a:ext cx="7705725" cy="6224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0893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R Square is a basic matrix which tells you about that how much variance is been explained by the model</a:t>
            </a:r>
            <a:r>
              <a:rPr lang="en-US" dirty="0" smtClean="0"/>
              <a:t>.</a:t>
            </a:r>
          </a:p>
          <a:p>
            <a:endParaRPr lang="en-US" dirty="0"/>
          </a:p>
          <a:p>
            <a:r>
              <a:rPr lang="en-US" dirty="0"/>
              <a:t>What adjusted R square do is calculate R square from only those variables whose addition in the model which are </a:t>
            </a:r>
            <a:r>
              <a:rPr lang="en-US" dirty="0" smtClean="0"/>
              <a:t>significant</a:t>
            </a:r>
          </a:p>
          <a:p>
            <a:r>
              <a:rPr lang="en-US" dirty="0"/>
              <a:t> if R-square is 0.8, it means 80% of the variation in the output variable is explained by the input variables. So, in simple terms, higher the R squared, the more variation is explained by your input variables and hence better is your model.</a:t>
            </a:r>
          </a:p>
        </p:txBody>
      </p:sp>
    </p:spTree>
    <p:extLst>
      <p:ext uri="{BB962C8B-B14F-4D97-AF65-F5344CB8AC3E}">
        <p14:creationId xmlns:p14="http://schemas.microsoft.com/office/powerpoint/2010/main" val="1363642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standard error of the regression provides the absolute measure of the typical distance that the data points fall from the regression line. S is in the units of the </a:t>
            </a:r>
            <a:r>
              <a:rPr lang="en-US" dirty="0">
                <a:hlinkClick r:id="rId2"/>
              </a:rPr>
              <a:t>dependent variable</a:t>
            </a:r>
            <a:r>
              <a:rPr lang="en-US" dirty="0"/>
              <a:t>.</a:t>
            </a:r>
          </a:p>
          <a:p>
            <a:endParaRPr lang="en-US" dirty="0"/>
          </a:p>
        </p:txBody>
      </p:sp>
    </p:spTree>
    <p:extLst>
      <p:ext uri="{BB962C8B-B14F-4D97-AF65-F5344CB8AC3E}">
        <p14:creationId xmlns:p14="http://schemas.microsoft.com/office/powerpoint/2010/main" val="948622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Standard Error of the Estimate</a:t>
            </a: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2426433"/>
            <a:ext cx="6711950" cy="3448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111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standard error of the estimate is a measure of the accuracy of predictions. The regression line is the line that minimizes the sum of squared deviations of prediction (also called the sum of squares error), and the standard error of the estimate is the square root of the average squared deviation</a:t>
            </a:r>
            <a:r>
              <a:rPr lang="en-US" dirty="0" smtClean="0"/>
              <a:t>.</a:t>
            </a:r>
          </a:p>
          <a:p>
            <a:endParaRPr lang="en-US" dirty="0"/>
          </a:p>
          <a:p>
            <a:r>
              <a:rPr lang="en-US" b="1" dirty="0" smtClean="0">
                <a:solidFill>
                  <a:srgbClr val="FF0000"/>
                </a:solidFill>
              </a:rPr>
              <a:t>Smaller the </a:t>
            </a:r>
            <a:r>
              <a:rPr lang="en-US" dirty="0"/>
              <a:t>standard error of the estimate is, </a:t>
            </a:r>
            <a:r>
              <a:rPr lang="en-US" b="1" dirty="0">
                <a:solidFill>
                  <a:srgbClr val="FF0000"/>
                </a:solidFill>
              </a:rPr>
              <a:t>the more accurate the predictions are. </a:t>
            </a:r>
          </a:p>
        </p:txBody>
      </p:sp>
    </p:spTree>
    <p:extLst>
      <p:ext uri="{BB962C8B-B14F-4D97-AF65-F5344CB8AC3E}">
        <p14:creationId xmlns:p14="http://schemas.microsoft.com/office/powerpoint/2010/main" val="1883608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dirty="0"/>
              <a:t>These are the “</a:t>
            </a:r>
            <a:r>
              <a:rPr lang="en-US" dirty="0">
                <a:hlinkClick r:id="rId2"/>
              </a:rPr>
              <a:t>Goodness of Fit</a:t>
            </a:r>
            <a:r>
              <a:rPr lang="en-US" dirty="0"/>
              <a:t>” measures. They tell you how well the calculated </a:t>
            </a:r>
            <a:r>
              <a:rPr lang="en-US" dirty="0">
                <a:hlinkClick r:id="rId3"/>
              </a:rPr>
              <a:t>linear regression equation</a:t>
            </a:r>
            <a:r>
              <a:rPr lang="en-US" dirty="0"/>
              <a:t> fits your data.</a:t>
            </a:r>
          </a:p>
          <a:p>
            <a:pPr fontAlgn="base"/>
            <a:r>
              <a:rPr lang="en-US" b="1" dirty="0"/>
              <a:t>Multiple R.</a:t>
            </a:r>
            <a:r>
              <a:rPr lang="en-US" dirty="0"/>
              <a:t> This is the </a:t>
            </a:r>
            <a:r>
              <a:rPr lang="en-US" dirty="0">
                <a:hlinkClick r:id="rId4"/>
              </a:rPr>
              <a:t>correlation coefficient</a:t>
            </a:r>
            <a:r>
              <a:rPr lang="en-US" dirty="0"/>
              <a:t>. It tells you how strong the </a:t>
            </a:r>
            <a:r>
              <a:rPr lang="en-US" dirty="0">
                <a:hlinkClick r:id="rId5"/>
              </a:rPr>
              <a:t>linear relationship</a:t>
            </a:r>
            <a:r>
              <a:rPr lang="en-US" dirty="0"/>
              <a:t> is. For example, a value of 1 means a perfect positive relationship and a value of zero means no relationship at all. It is the square root of</a:t>
            </a:r>
            <a:r>
              <a:rPr lang="en-US" dirty="0">
                <a:hlinkClick r:id="rId6"/>
              </a:rPr>
              <a:t> r squared</a:t>
            </a:r>
            <a:r>
              <a:rPr lang="en-US" dirty="0"/>
              <a:t> (see #2).</a:t>
            </a:r>
          </a:p>
          <a:p>
            <a:pPr fontAlgn="base"/>
            <a:r>
              <a:rPr lang="en-US" b="1" dirty="0"/>
              <a:t>R squared</a:t>
            </a:r>
            <a:r>
              <a:rPr lang="en-US" dirty="0"/>
              <a:t>. This is r</a:t>
            </a:r>
            <a:r>
              <a:rPr lang="en-US" baseline="30000" dirty="0"/>
              <a:t>2</a:t>
            </a:r>
            <a:r>
              <a:rPr lang="en-US" dirty="0"/>
              <a:t>, the </a:t>
            </a:r>
            <a:r>
              <a:rPr lang="en-US" dirty="0">
                <a:hlinkClick r:id="rId6"/>
              </a:rPr>
              <a:t>Coefficient of Determination</a:t>
            </a:r>
            <a:r>
              <a:rPr lang="en-US" dirty="0"/>
              <a:t>. It tells you how many points fall on the regression line. for example, 80% means that 80% of the variation of y-values around the mean are explained by the x-values. In other words, 80% of the values fit the model.</a:t>
            </a:r>
          </a:p>
          <a:p>
            <a:pPr fontAlgn="base"/>
            <a:r>
              <a:rPr lang="en-US" b="1" dirty="0">
                <a:hlinkClick r:id="rId7"/>
              </a:rPr>
              <a:t>Adjusted R square</a:t>
            </a:r>
            <a:r>
              <a:rPr lang="en-US" b="1" dirty="0"/>
              <a:t>.</a:t>
            </a:r>
            <a:r>
              <a:rPr lang="en-US" dirty="0"/>
              <a:t> The adjusted R-square adjusts for the number of terms in a model. You’ll want to use this instead of #2 if you have more than one x </a:t>
            </a:r>
            <a:r>
              <a:rPr lang="en-US" dirty="0">
                <a:hlinkClick r:id="rId8"/>
              </a:rPr>
              <a:t>variable</a:t>
            </a:r>
            <a:r>
              <a:rPr lang="en-US" dirty="0"/>
              <a:t>.</a:t>
            </a:r>
          </a:p>
          <a:p>
            <a:pPr fontAlgn="base"/>
            <a:r>
              <a:rPr lang="en-US" b="1" dirty="0">
                <a:hlinkClick r:id="rId9"/>
              </a:rPr>
              <a:t>Standard Error of the regression</a:t>
            </a:r>
            <a:r>
              <a:rPr lang="en-US" b="1" dirty="0"/>
              <a:t>:</a:t>
            </a:r>
            <a:r>
              <a:rPr lang="en-US" dirty="0"/>
              <a:t> An estimate of the standard deviation of the error μ. This is </a:t>
            </a:r>
            <a:r>
              <a:rPr lang="en-US" i="1" dirty="0"/>
              <a:t>not</a:t>
            </a:r>
            <a:r>
              <a:rPr lang="en-US" dirty="0"/>
              <a:t> the same as the </a:t>
            </a:r>
            <a:r>
              <a:rPr lang="en-US" dirty="0">
                <a:hlinkClick r:id="rId10"/>
              </a:rPr>
              <a:t>standard error</a:t>
            </a:r>
            <a:r>
              <a:rPr lang="en-US" dirty="0"/>
              <a:t> in </a:t>
            </a:r>
            <a:r>
              <a:rPr lang="en-US" dirty="0">
                <a:hlinkClick r:id="rId11"/>
              </a:rPr>
              <a:t>descriptive statistics</a:t>
            </a:r>
            <a:r>
              <a:rPr lang="en-US" dirty="0"/>
              <a:t>! The standard error of the regression is the precision that the </a:t>
            </a:r>
            <a:r>
              <a:rPr lang="en-US" dirty="0">
                <a:hlinkClick r:id="rId12"/>
              </a:rPr>
              <a:t>regression coefficient</a:t>
            </a:r>
            <a:r>
              <a:rPr lang="en-US" dirty="0"/>
              <a:t> is measured; if the </a:t>
            </a:r>
            <a:r>
              <a:rPr lang="en-US" dirty="0">
                <a:hlinkClick r:id="rId13"/>
              </a:rPr>
              <a:t>coefficient </a:t>
            </a:r>
            <a:r>
              <a:rPr lang="en-US" dirty="0"/>
              <a:t>is large compared to the </a:t>
            </a:r>
            <a:r>
              <a:rPr lang="en-US" dirty="0">
                <a:hlinkClick r:id="rId10"/>
              </a:rPr>
              <a:t>standard error</a:t>
            </a:r>
            <a:r>
              <a:rPr lang="en-US" dirty="0"/>
              <a:t>, then the coefficient is probably different from 0.</a:t>
            </a:r>
          </a:p>
          <a:p>
            <a:pPr fontAlgn="base"/>
            <a:r>
              <a:rPr lang="en-US" b="1" dirty="0"/>
              <a:t>Observations</a:t>
            </a:r>
            <a:r>
              <a:rPr lang="en-US" dirty="0"/>
              <a:t>. Number of observations in the </a:t>
            </a:r>
            <a:r>
              <a:rPr lang="en-US" dirty="0">
                <a:hlinkClick r:id="rId14"/>
              </a:rPr>
              <a:t>sample</a:t>
            </a:r>
            <a:r>
              <a:rPr lang="en-US" dirty="0"/>
              <a:t>.</a:t>
            </a:r>
          </a:p>
          <a:p>
            <a:endParaRPr lang="en-US" dirty="0"/>
          </a:p>
        </p:txBody>
      </p:sp>
    </p:spTree>
    <p:extLst>
      <p:ext uri="{BB962C8B-B14F-4D97-AF65-F5344CB8AC3E}">
        <p14:creationId xmlns:p14="http://schemas.microsoft.com/office/powerpoint/2010/main" val="1925731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59050" y="3007519"/>
            <a:ext cx="324802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2950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3387143"/>
            <a:ext cx="6711950" cy="1526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6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20963" y="3259931"/>
            <a:ext cx="312420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1481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73175" y="2407444"/>
            <a:ext cx="581977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46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General linear model</a:t>
            </a:r>
            <a:br>
              <a:rPr lang="en-US" b="1" dirty="0"/>
            </a:b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3799418"/>
            <a:ext cx="6711950" cy="70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775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Nonlinear regression</a:t>
            </a:r>
            <a:br>
              <a:rPr lang="en-US" dirty="0"/>
            </a:b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7088" y="2730162"/>
            <a:ext cx="6711950" cy="2840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8965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428</TotalTime>
  <Words>272</Words>
  <Application>Microsoft Office PowerPoint</Application>
  <PresentationFormat>On-screen Show (4:3)</PresentationFormat>
  <Paragraphs>33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Century Gothic</vt:lpstr>
      <vt:lpstr>Wingdings 3</vt:lpstr>
      <vt:lpstr>Ion</vt:lpstr>
      <vt:lpstr>Correlation</vt:lpstr>
      <vt:lpstr>PowerPoint Presentation</vt:lpstr>
      <vt:lpstr>PowerPoint Presentation</vt:lpstr>
      <vt:lpstr>PowerPoint Presentation</vt:lpstr>
      <vt:lpstr>PowerPoint Presentation</vt:lpstr>
      <vt:lpstr>PowerPoint Presentation</vt:lpstr>
      <vt:lpstr>PowerPoint Presentation</vt:lpstr>
      <vt:lpstr>General linear model </vt:lpstr>
      <vt:lpstr>Nonlinear regression </vt:lpstr>
      <vt:lpstr>PowerPoint Presentation</vt:lpstr>
      <vt:lpstr>PowerPoint Presentation</vt:lpstr>
      <vt:lpstr>Simple linear</vt:lpstr>
      <vt:lpstr>least squares method</vt:lpstr>
      <vt:lpstr>PowerPoint Presentation</vt:lpstr>
      <vt:lpstr>PowerPoint Presentation</vt:lpstr>
      <vt:lpstr>PowerPoint Presentation</vt:lpstr>
      <vt:lpstr>PowerPoint Presentation</vt:lpstr>
      <vt:lpstr>PowerPoint Presentation</vt:lpstr>
      <vt:lpstr>PowerPoint Presentation</vt:lpstr>
      <vt:lpstr>coefficient of determination</vt:lpstr>
      <vt:lpstr>PowerPoint Presentation</vt:lpstr>
      <vt:lpstr>PowerPoint Presentation</vt:lpstr>
      <vt:lpstr>PowerPoint Presentation</vt:lpstr>
      <vt:lpstr>PowerPoint Presentation</vt:lpstr>
      <vt:lpstr>PowerPoint Presentation</vt:lpstr>
      <vt:lpstr>PowerPoint Presentation</vt:lpstr>
      <vt:lpstr>Multiple Regression</vt:lpstr>
      <vt:lpstr>PowerPoint Presentation</vt:lpstr>
      <vt:lpstr>R squared</vt:lpstr>
      <vt:lpstr>PowerPoint Presentation</vt:lpstr>
      <vt:lpstr>PowerPoint Presentation</vt:lpstr>
      <vt:lpstr>PowerPoint Presentation</vt:lpstr>
      <vt:lpstr>PowerPoint Presentation</vt:lpstr>
      <vt:lpstr>Standard Error of the Estimate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radha</dc:creator>
  <cp:lastModifiedBy>Windows User</cp:lastModifiedBy>
  <cp:revision>50</cp:revision>
  <dcterms:created xsi:type="dcterms:W3CDTF">2018-09-18T13:55:32Z</dcterms:created>
  <dcterms:modified xsi:type="dcterms:W3CDTF">2018-09-20T19:27:30Z</dcterms:modified>
</cp:coreProperties>
</file>