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821F7E1-8A41-42C7-93FF-513F4D903F3C}" type="datetimeFigureOut">
              <a:rPr lang="en-US" smtClean="0"/>
              <a:t>9/23/2018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472DE63-F3F1-453A-B4B0-A57B2BAA7A10}"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1F7E1-8A41-42C7-93FF-513F4D903F3C}"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1F7E1-8A41-42C7-93FF-513F4D903F3C}"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1F7E1-8A41-42C7-93FF-513F4D903F3C}"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1F7E1-8A41-42C7-93FF-513F4D903F3C}"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821F7E1-8A41-42C7-93FF-513F4D903F3C}"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2DE63-F3F1-453A-B4B0-A57B2BAA7A10}"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21F7E1-8A41-42C7-93FF-513F4D903F3C}"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1F7E1-8A41-42C7-93FF-513F4D903F3C}"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F7E1-8A41-42C7-93FF-513F4D903F3C}"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821F7E1-8A41-42C7-93FF-513F4D903F3C}" type="datetimeFigureOut">
              <a:rPr lang="en-US" smtClean="0"/>
              <a:t>9/23/2018</a:t>
            </a:fld>
            <a:endParaRPr lang="en-US"/>
          </a:p>
        </p:txBody>
      </p:sp>
      <p:sp>
        <p:nvSpPr>
          <p:cNvPr id="7" name="Slide Number Placeholder 6"/>
          <p:cNvSpPr>
            <a:spLocks noGrp="1"/>
          </p:cNvSpPr>
          <p:nvPr>
            <p:ph type="sldNum" sz="quarter" idx="12"/>
          </p:nvPr>
        </p:nvSpPr>
        <p:spPr/>
        <p:txBody>
          <a:bodyPr/>
          <a:lstStyle/>
          <a:p>
            <a:fld id="{F472DE63-F3F1-453A-B4B0-A57B2BAA7A10}"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1F7E1-8A41-42C7-93FF-513F4D903F3C}" type="datetimeFigureOut">
              <a:rPr lang="en-US" smtClean="0"/>
              <a:t>9/23/2018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F472DE63-F3F1-453A-B4B0-A57B2BAA7A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821F7E1-8A41-42C7-93FF-513F4D903F3C}" type="datetimeFigureOut">
              <a:rPr lang="en-US" smtClean="0"/>
              <a:t>9/23/2018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472DE63-F3F1-453A-B4B0-A57B2BAA7A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hyperlink" Target="https://en.wikipedia.org/wiki/Bayes%27_theore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Predictive_inferenc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lassification_and_regression_tre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tatistical_dispersion#Measures_of_statistical_dispersion" TargetMode="External"/><Relationship Id="rId2" Type="http://schemas.openxmlformats.org/officeDocument/2006/relationships/hyperlink" Target="https://en.wikipedia.org/wiki/Normalization_(statisti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Random_forest#cite_note-ho1995-1" TargetMode="External"/><Relationship Id="rId2" Type="http://schemas.openxmlformats.org/officeDocument/2006/relationships/hyperlink" Target="https://en.wikipedia.org/wiki/Tin_Kam_Ho" TargetMode="External"/><Relationship Id="rId1" Type="http://schemas.openxmlformats.org/officeDocument/2006/relationships/slideLayout" Target="../slideLayouts/slideLayout2.xml"/><Relationship Id="rId5" Type="http://schemas.openxmlformats.org/officeDocument/2006/relationships/hyperlink" Target="https://en.wikipedia.org/wiki/Random_forest#cite_note-ho1998-2" TargetMode="External"/><Relationship Id="rId4" Type="http://schemas.openxmlformats.org/officeDocument/2006/relationships/hyperlink" Target="https://en.wikipedia.org/wiki/Random_subspace_metho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Regression_(machine_learning)"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Ensemble_learning" TargetMode="External"/><Relationship Id="rId4" Type="http://schemas.openxmlformats.org/officeDocument/2006/relationships/hyperlink" Target="https://en.wikipedia.org/wiki/Classification_(machine_learnin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Mathematical_optimization" TargetMode="External"/><Relationship Id="rId7" Type="http://schemas.openxmlformats.org/officeDocument/2006/relationships/hyperlink" Target="https://en.wikipedia.org/wiki/Gradient_descent" TargetMode="External"/><Relationship Id="rId2" Type="http://schemas.openxmlformats.org/officeDocument/2006/relationships/hyperlink" Target="https://en.wikipedia.org/wiki/Iterative_method" TargetMode="External"/><Relationship Id="rId1" Type="http://schemas.openxmlformats.org/officeDocument/2006/relationships/slideLayout" Target="../slideLayouts/slideLayout2.xml"/><Relationship Id="rId6" Type="http://schemas.openxmlformats.org/officeDocument/2006/relationships/hyperlink" Target="https://en.wikipedia.org/wiki/Stochastic_approximation" TargetMode="External"/><Relationship Id="rId5" Type="http://schemas.openxmlformats.org/officeDocument/2006/relationships/hyperlink" Target="https://en.wikipedia.org/wiki/Objective_function" TargetMode="External"/><Relationship Id="rId4" Type="http://schemas.openxmlformats.org/officeDocument/2006/relationships/hyperlink" Target="https://en.wikipedia.org/wiki/Differentiable_functio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gif"/><Relationship Id="rId1" Type="http://schemas.microsoft.com/office/2007/relationships/media" Target="../media/media2.gif"/><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Bayesian</a:t>
            </a:r>
            <a:endParaRPr lang="en-US" dirty="0"/>
          </a:p>
        </p:txBody>
      </p:sp>
      <p:sp>
        <p:nvSpPr>
          <p:cNvPr id="3" name="Subtitle 2"/>
          <p:cNvSpPr>
            <a:spLocks noGrp="1"/>
          </p:cNvSpPr>
          <p:nvPr>
            <p:ph type="subTitle" idx="1"/>
          </p:nvPr>
        </p:nvSpPr>
        <p:spPr/>
        <p:txBody>
          <a:bodyPr/>
          <a:lstStyle/>
          <a:p>
            <a:r>
              <a:rPr lang="en-US" dirty="0" smtClean="0"/>
              <a:t>Trees</a:t>
            </a:r>
            <a:endParaRPr lang="en-US" dirty="0"/>
          </a:p>
        </p:txBody>
      </p:sp>
    </p:spTree>
    <p:extLst>
      <p:ext uri="{BB962C8B-B14F-4D97-AF65-F5344CB8AC3E}">
        <p14:creationId xmlns:p14="http://schemas.microsoft.com/office/powerpoint/2010/main" val="371410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1054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03160"/>
            <a:ext cx="6777037" cy="3350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02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0260" y="2324100"/>
            <a:ext cx="468249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4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18356"/>
            <a:ext cx="6777037" cy="311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26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7956" y="2324100"/>
            <a:ext cx="412710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568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01685" y="2324100"/>
            <a:ext cx="5259643"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883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031" y="2324100"/>
            <a:ext cx="46729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8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4481" y="2439987"/>
            <a:ext cx="57340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79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8050" y="2324100"/>
            <a:ext cx="496691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63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031" y="2324100"/>
            <a:ext cx="46729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49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a:t>
            </a:r>
            <a:endParaRPr lang="en-US" dirty="0"/>
          </a:p>
        </p:txBody>
      </p:sp>
      <p:sp>
        <p:nvSpPr>
          <p:cNvPr id="3" name="Content Placeholder 2"/>
          <p:cNvSpPr>
            <a:spLocks noGrp="1"/>
          </p:cNvSpPr>
          <p:nvPr>
            <p:ph idx="1"/>
          </p:nvPr>
        </p:nvSpPr>
        <p:spPr/>
        <p:txBody>
          <a:bodyPr/>
          <a:lstStyle/>
          <a:p>
            <a:r>
              <a:rPr lang="en-US" dirty="0"/>
              <a:t> </a:t>
            </a:r>
            <a:r>
              <a:rPr lang="en-US" dirty="0">
                <a:hlinkClick r:id="rId2" tooltip="Bayes' theorem"/>
              </a:rPr>
              <a:t>Bayes' theorem</a:t>
            </a:r>
            <a:r>
              <a:rPr lang="en-US" dirty="0"/>
              <a:t> to compute and update probabilities after obtaining new </a:t>
            </a:r>
            <a:r>
              <a:rPr lang="en-US" dirty="0" smtClean="0"/>
              <a:t>data </a:t>
            </a:r>
          </a:p>
          <a:p>
            <a:endParaRPr lang="en-US" dirty="0"/>
          </a:p>
          <a:p>
            <a:r>
              <a:rPr lang="en-US" dirty="0"/>
              <a:t>Bayes' theorem describes the </a:t>
            </a:r>
            <a:r>
              <a:rPr lang="en-US" dirty="0">
                <a:hlinkClick r:id="rId3" tooltip="Conditional probability"/>
              </a:rPr>
              <a:t>conditional probability</a:t>
            </a:r>
            <a:r>
              <a:rPr lang="en-US" dirty="0"/>
              <a:t> of an event based on data as well as prior information or beliefs about the event or conditions related to the event.</a:t>
            </a:r>
          </a:p>
        </p:txBody>
      </p:sp>
    </p:spTree>
    <p:extLst>
      <p:ext uri="{BB962C8B-B14F-4D97-AF65-F5344CB8AC3E}">
        <p14:creationId xmlns:p14="http://schemas.microsoft.com/office/powerpoint/2010/main" val="91546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031" y="2324100"/>
            <a:ext cx="46729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060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2590" y="2324100"/>
            <a:ext cx="4677833"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189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031" y="2324100"/>
            <a:ext cx="46729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42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Out of Bag Predictions for Continuous Variable</a:t>
            </a:r>
            <a:endParaRPr lang="en-US" dirty="0"/>
          </a:p>
        </p:txBody>
      </p:sp>
    </p:spTree>
    <p:extLst>
      <p:ext uri="{BB962C8B-B14F-4D97-AF65-F5344CB8AC3E}">
        <p14:creationId xmlns:p14="http://schemas.microsoft.com/office/powerpoint/2010/main" val="1698882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Bagging (Bootstrap Aggregating)</a:t>
            </a:r>
          </a:p>
        </p:txBody>
      </p:sp>
      <p:sp>
        <p:nvSpPr>
          <p:cNvPr id="3" name="Content Placeholder 2"/>
          <p:cNvSpPr>
            <a:spLocks noGrp="1"/>
          </p:cNvSpPr>
          <p:nvPr>
            <p:ph idx="1"/>
          </p:nvPr>
        </p:nvSpPr>
        <p:spPr/>
        <p:txBody>
          <a:bodyPr>
            <a:normAutofit fontScale="92500" lnSpcReduction="20000"/>
          </a:bodyPr>
          <a:lstStyle/>
          <a:p>
            <a:r>
              <a:rPr lang="en-US" dirty="0"/>
              <a:t>Generates </a:t>
            </a:r>
            <a:r>
              <a:rPr lang="en-US" dirty="0">
                <a:solidFill>
                  <a:srgbClr val="FF0000"/>
                </a:solidFill>
              </a:rPr>
              <a:t>m new training data sets</a:t>
            </a:r>
            <a:r>
              <a:rPr lang="en-US" dirty="0"/>
              <a:t>.  </a:t>
            </a:r>
            <a:endParaRPr lang="en-US" dirty="0" smtClean="0"/>
          </a:p>
          <a:p>
            <a:r>
              <a:rPr lang="en-US" dirty="0" smtClean="0"/>
              <a:t>Each </a:t>
            </a:r>
            <a:r>
              <a:rPr lang="en-US" dirty="0"/>
              <a:t>new training data set picks a sample of observations with replacement (bootstrap sample) from original data set. </a:t>
            </a:r>
            <a:endParaRPr lang="en-US" dirty="0" smtClean="0"/>
          </a:p>
          <a:p>
            <a:r>
              <a:rPr lang="en-US" dirty="0"/>
              <a:t> By sampling with replacement, some observations may be repeated in each new training data set. </a:t>
            </a:r>
            <a:endParaRPr lang="en-US" dirty="0" smtClean="0"/>
          </a:p>
          <a:p>
            <a:r>
              <a:rPr lang="en-US" dirty="0" smtClean="0"/>
              <a:t>The </a:t>
            </a:r>
            <a:r>
              <a:rPr lang="en-US" dirty="0"/>
              <a:t>m models are fitted using the above m bootstrap samples and combined by averaging the output (for regression) or voting (for classification).</a:t>
            </a:r>
          </a:p>
        </p:txBody>
      </p:sp>
    </p:spTree>
    <p:extLst>
      <p:ext uri="{BB962C8B-B14F-4D97-AF65-F5344CB8AC3E}">
        <p14:creationId xmlns:p14="http://schemas.microsoft.com/office/powerpoint/2010/main" val="150701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Out-of-Bag Error (Misclassification Rate)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5898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a:t>It is a random with replacement sampling method.</a:t>
            </a:r>
          </a:p>
          <a:p>
            <a:pPr fontAlgn="base"/>
            <a:r>
              <a:rPr lang="en-US" dirty="0"/>
              <a:t/>
            </a:r>
            <a:br>
              <a:rPr lang="en-US" dirty="0"/>
            </a:br>
            <a:endParaRPr lang="en-US" dirty="0"/>
          </a:p>
          <a:p>
            <a:r>
              <a:rPr lang="en-US" b="1" dirty="0"/>
              <a:t>Example : </a:t>
            </a:r>
            <a:r>
              <a:rPr lang="en-US" dirty="0"/>
              <a:t>Suppose we have a bowl of 100 unique numbers from 0 to 99. We want to select a random sample of numbers from the bowl. If we put the number back in the bowl, it may be selected more than once. In this process, we are sampling </a:t>
            </a:r>
            <a:r>
              <a:rPr lang="en-US" b="1" dirty="0"/>
              <a:t>randomly with replacement.</a:t>
            </a:r>
            <a:endParaRPr lang="en-US" dirty="0"/>
          </a:p>
        </p:txBody>
      </p:sp>
    </p:spTree>
    <p:extLst>
      <p:ext uri="{BB962C8B-B14F-4D97-AF65-F5344CB8AC3E}">
        <p14:creationId xmlns:p14="http://schemas.microsoft.com/office/powerpoint/2010/main" val="181613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Shortcomings of Random Forest: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Random Forests aren't good at generalizing cases with completely new data. For example, if I tell you that one ice-cream costs $1, 2 ice-creams cost $2, and 3 ice-creams cost $3, how much do 10 ice-creams cost? A linear regression can easily figure this out, while a Random Forest has no way of finding the answer.</a:t>
            </a:r>
          </a:p>
          <a:p>
            <a:pPr fontAlgn="base"/>
            <a:r>
              <a:rPr lang="en-US" dirty="0"/>
              <a:t>Random forests are biased towards the categorical variable having multiple levels (categories). It is because feature selection based on impurity reduction is biased towards preferring variables with more categories so variable selection (importance) is not accurate for this type of data.</a:t>
            </a:r>
          </a:p>
          <a:p>
            <a:endParaRPr lang="en-US" dirty="0"/>
          </a:p>
        </p:txBody>
      </p:sp>
    </p:spTree>
    <p:extLst>
      <p:ext uri="{BB962C8B-B14F-4D97-AF65-F5344CB8AC3E}">
        <p14:creationId xmlns:p14="http://schemas.microsoft.com/office/powerpoint/2010/main" val="1793033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ensemble methods</a:t>
            </a:r>
            <a:r>
              <a:rPr lang="en-US" dirty="0"/>
              <a:t> use multiple learning algorithms to obtain better </a:t>
            </a:r>
            <a:r>
              <a:rPr lang="en-US" dirty="0">
                <a:hlinkClick r:id="rId2" tooltip="Predictive inference"/>
              </a:rPr>
              <a:t>predictive performance</a:t>
            </a:r>
            <a:r>
              <a:rPr lang="en-US" dirty="0"/>
              <a:t> than could be obtained from any of the constituent learning algorithms </a:t>
            </a:r>
            <a:r>
              <a:rPr lang="en-US" dirty="0" smtClean="0"/>
              <a:t>alone.</a:t>
            </a:r>
          </a:p>
          <a:p>
            <a:endParaRPr lang="en-US" dirty="0"/>
          </a:p>
          <a:p>
            <a:r>
              <a:rPr lang="en-US" dirty="0"/>
              <a:t>supervised learning algorithm</a:t>
            </a:r>
          </a:p>
        </p:txBody>
      </p:sp>
    </p:spTree>
    <p:extLst>
      <p:ext uri="{BB962C8B-B14F-4D97-AF65-F5344CB8AC3E}">
        <p14:creationId xmlns:p14="http://schemas.microsoft.com/office/powerpoint/2010/main" val="171023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Bayes optimal classifier</a:t>
            </a:r>
          </a:p>
          <a:p>
            <a:r>
              <a:rPr lang="en-US" b="1" dirty="0"/>
              <a:t>Bootstrap aggregating (bagging)</a:t>
            </a:r>
          </a:p>
          <a:p>
            <a:r>
              <a:rPr lang="en-US" b="1" dirty="0"/>
              <a:t>Boosting</a:t>
            </a:r>
          </a:p>
          <a:p>
            <a:endParaRPr lang="en-US" dirty="0"/>
          </a:p>
        </p:txBody>
      </p:sp>
    </p:spTree>
    <p:extLst>
      <p:ext uri="{BB962C8B-B14F-4D97-AF65-F5344CB8AC3E}">
        <p14:creationId xmlns:p14="http://schemas.microsoft.com/office/powerpoint/2010/main" val="313997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906" y="3678237"/>
            <a:ext cx="27432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679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Malware Detection</a:t>
            </a:r>
          </a:p>
          <a:p>
            <a:r>
              <a:rPr lang="en-US" b="1" dirty="0"/>
              <a:t>Intrusion detection</a:t>
            </a:r>
          </a:p>
          <a:p>
            <a:r>
              <a:rPr lang="en-US" b="1" dirty="0"/>
              <a:t>Face recognition</a:t>
            </a:r>
          </a:p>
          <a:p>
            <a:endParaRPr lang="en-US" dirty="0"/>
          </a:p>
        </p:txBody>
      </p:sp>
    </p:spTree>
    <p:extLst>
      <p:ext uri="{BB962C8B-B14F-4D97-AF65-F5344CB8AC3E}">
        <p14:creationId xmlns:p14="http://schemas.microsoft.com/office/powerpoint/2010/main" val="319682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231805"/>
            <a:ext cx="6777037" cy="1692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33600" y="1828800"/>
            <a:ext cx="4572000" cy="646331"/>
          </a:xfrm>
          <a:prstGeom prst="rect">
            <a:avLst/>
          </a:prstGeom>
        </p:spPr>
        <p:txBody>
          <a:bodyPr>
            <a:spAutoFit/>
          </a:bodyPr>
          <a:lstStyle/>
          <a:p>
            <a:r>
              <a:rPr lang="en-US" dirty="0"/>
              <a:t> </a:t>
            </a:r>
            <a:r>
              <a:rPr lang="en-US" dirty="0">
                <a:hlinkClick r:id="rId3"/>
              </a:rPr>
              <a:t>CART (classification and regression tree) algorithm</a:t>
            </a:r>
            <a:r>
              <a:rPr lang="en-US" dirty="0"/>
              <a:t> </a:t>
            </a:r>
          </a:p>
        </p:txBody>
      </p:sp>
    </p:spTree>
    <p:extLst>
      <p:ext uri="{BB962C8B-B14F-4D97-AF65-F5344CB8AC3E}">
        <p14:creationId xmlns:p14="http://schemas.microsoft.com/office/powerpoint/2010/main" val="727924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b="1" dirty="0"/>
              <a:t>Gini ratio</a:t>
            </a:r>
            <a:r>
              <a:rPr lang="en-US" dirty="0"/>
              <a:t> (or a </a:t>
            </a:r>
            <a:r>
              <a:rPr lang="en-US" dirty="0">
                <a:hlinkClick r:id="rId2" tooltip="Normalization (statistics)"/>
              </a:rPr>
              <a:t>normalized</a:t>
            </a:r>
            <a:r>
              <a:rPr lang="en-US" dirty="0"/>
              <a:t> </a:t>
            </a:r>
            <a:r>
              <a:rPr lang="en-US" b="1" dirty="0"/>
              <a:t>Gini index</a:t>
            </a:r>
            <a:r>
              <a:rPr lang="en-US" dirty="0"/>
              <a:t>) is a </a:t>
            </a:r>
            <a:r>
              <a:rPr lang="en-US" dirty="0">
                <a:hlinkClick r:id="rId3" tooltip="Statistical dispersion"/>
              </a:rPr>
              <a:t>measure of statistical dispersion</a:t>
            </a:r>
            <a:r>
              <a:rPr lang="en-US" dirty="0"/>
              <a:t> intended to represent the income or wealth distribution of a nation's residents, and is the most commonly used measurement of </a:t>
            </a:r>
            <a:r>
              <a:rPr lang="en-US" dirty="0" smtClean="0"/>
              <a:t>inequality </a:t>
            </a:r>
          </a:p>
          <a:p>
            <a:endParaRPr lang="en-US" dirty="0"/>
          </a:p>
        </p:txBody>
      </p:sp>
    </p:spTree>
    <p:extLst>
      <p:ext uri="{BB962C8B-B14F-4D97-AF65-F5344CB8AC3E}">
        <p14:creationId xmlns:p14="http://schemas.microsoft.com/office/powerpoint/2010/main" val="843231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first algorithm for random decision forests was created by </a:t>
            </a:r>
            <a:r>
              <a:rPr lang="en-US" dirty="0">
                <a:hlinkClick r:id="rId2" tooltip="Tin Kam Ho"/>
              </a:rPr>
              <a:t>Tin Kam Ho</a:t>
            </a:r>
            <a:r>
              <a:rPr lang="en-US" baseline="30000" dirty="0">
                <a:hlinkClick r:id="rId3"/>
              </a:rPr>
              <a:t>[1]</a:t>
            </a:r>
            <a:r>
              <a:rPr lang="en-US" dirty="0"/>
              <a:t> using the </a:t>
            </a:r>
            <a:r>
              <a:rPr lang="en-US" dirty="0">
                <a:hlinkClick r:id="rId4" tooltip="Random subspace method"/>
              </a:rPr>
              <a:t>random subspace method</a:t>
            </a:r>
            <a:r>
              <a:rPr lang="en-US" dirty="0"/>
              <a:t>,</a:t>
            </a:r>
            <a:r>
              <a:rPr lang="en-US" baseline="30000" dirty="0">
                <a:hlinkClick r:id="rId5"/>
              </a:rPr>
              <a:t>[2]</a:t>
            </a:r>
            <a:r>
              <a:rPr lang="en-US" dirty="0"/>
              <a:t>which, in Ho's formulation, is a way to implement the "stochastic discrimination" approach to classification proposed by Eugene Kleinberg</a:t>
            </a:r>
          </a:p>
        </p:txBody>
      </p:sp>
    </p:spTree>
    <p:extLst>
      <p:ext uri="{BB962C8B-B14F-4D97-AF65-F5344CB8AC3E}">
        <p14:creationId xmlns:p14="http://schemas.microsoft.com/office/powerpoint/2010/main" val="3294149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boosting</a:t>
            </a:r>
            <a:br>
              <a:rPr lang="en-US" dirty="0"/>
            </a:br>
            <a:endParaRPr lang="en-US" dirty="0"/>
          </a:p>
        </p:txBody>
      </p:sp>
      <p:sp>
        <p:nvSpPr>
          <p:cNvPr id="3" name="Content Placeholder 2"/>
          <p:cNvSpPr>
            <a:spLocks noGrp="1"/>
          </p:cNvSpPr>
          <p:nvPr>
            <p:ph idx="1"/>
          </p:nvPr>
        </p:nvSpPr>
        <p:spPr/>
        <p:txBody>
          <a:bodyPr/>
          <a:lstStyle/>
          <a:p>
            <a:r>
              <a:rPr lang="en-US" b="1" dirty="0"/>
              <a:t>Gradient boosting</a:t>
            </a:r>
            <a:r>
              <a:rPr lang="en-US" dirty="0"/>
              <a:t> is a </a:t>
            </a:r>
            <a:r>
              <a:rPr lang="en-US" dirty="0">
                <a:hlinkClick r:id="rId2" tooltip="Machine learning"/>
              </a:rPr>
              <a:t>machine learning</a:t>
            </a:r>
            <a:r>
              <a:rPr lang="en-US" dirty="0"/>
              <a:t> technique </a:t>
            </a:r>
            <a:r>
              <a:rPr lang="en-US" dirty="0" smtClean="0"/>
              <a:t>for</a:t>
            </a:r>
            <a:r>
              <a:rPr lang="en-US" dirty="0"/>
              <a:t> </a:t>
            </a:r>
            <a:r>
              <a:rPr lang="en-US" dirty="0">
                <a:hlinkClick r:id="rId3" tooltip="Regression (machine learning)"/>
              </a:rPr>
              <a:t>regression</a:t>
            </a:r>
            <a:r>
              <a:rPr lang="en-US" dirty="0"/>
              <a:t> and </a:t>
            </a:r>
            <a:r>
              <a:rPr lang="en-US" dirty="0">
                <a:hlinkClick r:id="rId4" tooltip="Classification (machine learning)"/>
              </a:rPr>
              <a:t>classification</a:t>
            </a:r>
            <a:r>
              <a:rPr lang="en-US" dirty="0"/>
              <a:t> problems, which produces a prediction model in the form of an </a:t>
            </a:r>
            <a:r>
              <a:rPr lang="en-US" dirty="0">
                <a:hlinkClick r:id="rId5" tooltip="Ensemble learning"/>
              </a:rPr>
              <a:t>ensemble</a:t>
            </a:r>
            <a:r>
              <a:rPr lang="en-US" dirty="0"/>
              <a:t> of weak prediction models, typically </a:t>
            </a:r>
            <a:r>
              <a:rPr lang="en-US" dirty="0">
                <a:hlinkClick r:id="rId6" tooltip="Decision tree learning"/>
              </a:rPr>
              <a:t>decision trees</a:t>
            </a:r>
            <a:r>
              <a:rPr lang="en-US" dirty="0"/>
              <a:t>. </a:t>
            </a:r>
          </a:p>
        </p:txBody>
      </p:sp>
    </p:spTree>
    <p:extLst>
      <p:ext uri="{BB962C8B-B14F-4D97-AF65-F5344CB8AC3E}">
        <p14:creationId xmlns:p14="http://schemas.microsoft.com/office/powerpoint/2010/main" val="1493280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Stochastic gradient descent</a:t>
            </a:r>
            <a:r>
              <a:rPr lang="en-US" dirty="0" smtClean="0"/>
              <a:t> </a:t>
            </a:r>
            <a:r>
              <a:rPr lang="en-US" dirty="0" smtClean="0"/>
              <a:t>(</a:t>
            </a:r>
            <a:r>
              <a:rPr lang="en-US" dirty="0"/>
              <a:t>often shortened to </a:t>
            </a:r>
            <a:r>
              <a:rPr lang="en-US" b="1" dirty="0"/>
              <a:t>SGD</a:t>
            </a:r>
            <a:r>
              <a:rPr lang="en-US" dirty="0"/>
              <a:t>), also known as </a:t>
            </a:r>
            <a:r>
              <a:rPr lang="en-US" b="1" dirty="0"/>
              <a:t>incremental</a:t>
            </a:r>
            <a:r>
              <a:rPr lang="en-US" dirty="0"/>
              <a:t> gradient descent, is </a:t>
            </a:r>
            <a:r>
              <a:rPr lang="en-US" dirty="0" smtClean="0"/>
              <a:t>an</a:t>
            </a:r>
          </a:p>
          <a:p>
            <a:r>
              <a:rPr lang="en-US" dirty="0"/>
              <a:t> </a:t>
            </a:r>
            <a:r>
              <a:rPr lang="en-US" dirty="0">
                <a:hlinkClick r:id="rId2" tooltip="Iterative method"/>
              </a:rPr>
              <a:t>iterative </a:t>
            </a:r>
            <a:r>
              <a:rPr lang="en-US" dirty="0" smtClean="0">
                <a:hlinkClick r:id="rId2" tooltip="Iterative method"/>
              </a:rPr>
              <a:t>method</a:t>
            </a:r>
            <a:r>
              <a:rPr lang="en-US" dirty="0"/>
              <a:t> for </a:t>
            </a:r>
            <a:r>
              <a:rPr lang="en-US" dirty="0">
                <a:hlinkClick r:id="rId3" tooltip="Mathematical optimization"/>
              </a:rPr>
              <a:t>optimizing</a:t>
            </a:r>
            <a:r>
              <a:rPr lang="en-US" dirty="0"/>
              <a:t> </a:t>
            </a:r>
            <a:endParaRPr lang="en-US" dirty="0" smtClean="0"/>
          </a:p>
          <a:p>
            <a:r>
              <a:rPr lang="en-US" dirty="0" smtClean="0"/>
              <a:t>a</a:t>
            </a:r>
            <a:r>
              <a:rPr lang="en-US" dirty="0"/>
              <a:t> </a:t>
            </a:r>
            <a:r>
              <a:rPr lang="en-US" dirty="0">
                <a:hlinkClick r:id="rId4" tooltip="Differentiable function"/>
              </a:rPr>
              <a:t>differentiable</a:t>
            </a:r>
            <a:r>
              <a:rPr lang="en-US" dirty="0"/>
              <a:t> </a:t>
            </a:r>
            <a:r>
              <a:rPr lang="en-US" dirty="0">
                <a:hlinkClick r:id="rId5" tooltip="Objective function"/>
              </a:rPr>
              <a:t>objective function</a:t>
            </a:r>
            <a:r>
              <a:rPr lang="en-US" dirty="0"/>
              <a:t>, a </a:t>
            </a:r>
            <a:r>
              <a:rPr lang="en-US" dirty="0">
                <a:hlinkClick r:id="rId6" tooltip="Stochastic approximation"/>
              </a:rPr>
              <a:t>stochastic approximation</a:t>
            </a:r>
            <a:r>
              <a:rPr lang="en-US" dirty="0"/>
              <a:t> of </a:t>
            </a:r>
            <a:r>
              <a:rPr lang="en-US" dirty="0">
                <a:hlinkClick r:id="rId7" tooltip="Gradient descent"/>
              </a:rPr>
              <a:t>gradient descent</a:t>
            </a:r>
            <a:r>
              <a:rPr lang="en-US" dirty="0"/>
              <a:t> optimization.</a:t>
            </a:r>
          </a:p>
        </p:txBody>
      </p:sp>
    </p:spTree>
    <p:extLst>
      <p:ext uri="{BB962C8B-B14F-4D97-AF65-F5344CB8AC3E}">
        <p14:creationId xmlns:p14="http://schemas.microsoft.com/office/powerpoint/2010/main" val="176206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2219" y="2492375"/>
            <a:ext cx="38385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182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2530" name="Picture 2" descr="Image result for Stochastic grad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89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17986" y="2324100"/>
            <a:ext cx="622704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3635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4481" y="2525712"/>
            <a:ext cx="57340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15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4531" y="2520950"/>
            <a:ext cx="493395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281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6506" y="2649537"/>
            <a:ext cx="3810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463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a:t>
            </a:r>
          </a:p>
        </p:txBody>
      </p:sp>
      <p:sp>
        <p:nvSpPr>
          <p:cNvPr id="3" name="Content Placeholder 2"/>
          <p:cNvSpPr>
            <a:spLocks noGrp="1"/>
          </p:cNvSpPr>
          <p:nvPr>
            <p:ph idx="1"/>
          </p:nvPr>
        </p:nvSpPr>
        <p:spPr/>
        <p:txBody>
          <a:bodyPr/>
          <a:lstStyle/>
          <a:p>
            <a:r>
              <a:rPr lang="en-US" dirty="0"/>
              <a:t>having a </a:t>
            </a:r>
            <a:endParaRPr lang="en-US" dirty="0" smtClean="0"/>
          </a:p>
          <a:p>
            <a:r>
              <a:rPr lang="en-US" dirty="0" smtClean="0"/>
              <a:t>random </a:t>
            </a:r>
            <a:r>
              <a:rPr lang="en-US" dirty="0"/>
              <a:t>probability </a:t>
            </a:r>
            <a:r>
              <a:rPr lang="en-US" dirty="0" smtClean="0"/>
              <a:t>distribution</a:t>
            </a:r>
          </a:p>
          <a:p>
            <a:r>
              <a:rPr lang="en-US" dirty="0" smtClean="0"/>
              <a:t> </a:t>
            </a:r>
            <a:r>
              <a:rPr lang="en-US" dirty="0"/>
              <a:t>or pattern that may be </a:t>
            </a:r>
            <a:r>
              <a:rPr lang="en-US" dirty="0" err="1"/>
              <a:t>analysed</a:t>
            </a:r>
            <a:r>
              <a:rPr lang="en-US" dirty="0"/>
              <a:t> statistically but </a:t>
            </a:r>
            <a:endParaRPr lang="en-US" dirty="0" smtClean="0"/>
          </a:p>
          <a:p>
            <a:r>
              <a:rPr lang="en-US" b="1" dirty="0" smtClean="0">
                <a:solidFill>
                  <a:srgbClr val="FF0000"/>
                </a:solidFill>
              </a:rPr>
              <a:t>may </a:t>
            </a:r>
            <a:r>
              <a:rPr lang="en-US" b="1" dirty="0">
                <a:solidFill>
                  <a:srgbClr val="FF0000"/>
                </a:solidFill>
              </a:rPr>
              <a:t>not be predicted precisely.</a:t>
            </a:r>
          </a:p>
        </p:txBody>
      </p:sp>
    </p:spTree>
    <p:extLst>
      <p:ext uri="{BB962C8B-B14F-4D97-AF65-F5344CB8AC3E}">
        <p14:creationId xmlns:p14="http://schemas.microsoft.com/office/powerpoint/2010/main" val="204386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a:t>
            </a:r>
            <a:endParaRPr lang="en-US" dirty="0"/>
          </a:p>
        </p:txBody>
      </p:sp>
      <p:pic>
        <p:nvPicPr>
          <p:cNvPr id="5" name="OtherOptimizers.gif">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673350" y="2324100"/>
            <a:ext cx="3514725" cy="3508375"/>
          </a:xfrm>
        </p:spPr>
      </p:pic>
    </p:spTree>
    <p:extLst>
      <p:ext uri="{BB962C8B-B14F-4D97-AF65-F5344CB8AC3E}">
        <p14:creationId xmlns:p14="http://schemas.microsoft.com/office/powerpoint/2010/main" val="4072621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gradDescentAnim.gif">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62163" y="2324100"/>
            <a:ext cx="4738687" cy="3508375"/>
          </a:xfrm>
        </p:spPr>
      </p:pic>
    </p:spTree>
    <p:extLst>
      <p:ext uri="{BB962C8B-B14F-4D97-AF65-F5344CB8AC3E}">
        <p14:creationId xmlns:p14="http://schemas.microsoft.com/office/powerpoint/2010/main" val="41341445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12951" y="2324100"/>
            <a:ext cx="623711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47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177" y="2324100"/>
            <a:ext cx="4672658"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5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9620" y="2324100"/>
            <a:ext cx="496377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5031" y="2324100"/>
            <a:ext cx="46729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43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0754" y="2324100"/>
            <a:ext cx="5581505"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215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64</TotalTime>
  <Words>215</Words>
  <Application>Microsoft Office PowerPoint</Application>
  <PresentationFormat>On-screen Show (4:3)</PresentationFormat>
  <Paragraphs>45</Paragraphs>
  <Slides>43</Slides>
  <Notes>0</Notes>
  <HiddenSlides>0</HiddenSlides>
  <MMClips>2</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Austin</vt:lpstr>
      <vt:lpstr>Bayesian</vt:lpstr>
      <vt:lpstr>Bayes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Tree</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Bagging</vt:lpstr>
      <vt:lpstr>PowerPoint Presentation</vt:lpstr>
      <vt:lpstr>PowerPoint Presentation</vt:lpstr>
      <vt:lpstr>PowerPoint Presentation</vt:lpstr>
      <vt:lpstr>Bagging (Bootstrap Aggregating)</vt:lpstr>
      <vt:lpstr>Out-of-Bag Error (Misclassification Rate)</vt:lpstr>
      <vt:lpstr>PowerPoint Presentation</vt:lpstr>
      <vt:lpstr>Shortcomings of Random Forest:</vt:lpstr>
      <vt:lpstr>PowerPoint Presentation</vt:lpstr>
      <vt:lpstr>PowerPoint Presentation</vt:lpstr>
      <vt:lpstr>PowerPoint Presentation</vt:lpstr>
      <vt:lpstr>PowerPoint Presentation</vt:lpstr>
      <vt:lpstr>PowerPoint Presentation</vt:lpstr>
      <vt:lpstr>PowerPoint Presentation</vt:lpstr>
      <vt:lpstr>Gradient boosting </vt:lpstr>
      <vt:lpstr>PowerPoint Presentation</vt:lpstr>
      <vt:lpstr>PowerPoint Presentation</vt:lpstr>
      <vt:lpstr>PowerPoint Presentation</vt:lpstr>
      <vt:lpstr>PowerPoint Presentation</vt:lpstr>
      <vt:lpstr>PowerPoint Presentation</vt:lpstr>
      <vt:lpstr>PowerPoint Presentation</vt:lpstr>
      <vt:lpstr>stochastic</vt:lpstr>
      <vt:lpstr>SGD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dc:creator>
  <cp:lastModifiedBy>radha</cp:lastModifiedBy>
  <cp:revision>45</cp:revision>
  <dcterms:created xsi:type="dcterms:W3CDTF">2018-09-23T16:34:28Z</dcterms:created>
  <dcterms:modified xsi:type="dcterms:W3CDTF">2018-09-23T17:39:26Z</dcterms:modified>
</cp:coreProperties>
</file>