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3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8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1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8F76-FFD7-4361-8222-3A3664FF788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1617-C23D-4F2C-8769-2E573D0D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rpkgs/factoextra/di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Partitioning clustering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library("</a:t>
            </a:r>
            <a:r>
              <a:rPr lang="en-US" dirty="0" err="1" smtClean="0"/>
              <a:t>factoextra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fviz_nbclust</a:t>
            </a:r>
            <a:r>
              <a:rPr lang="en-US" dirty="0" smtClean="0"/>
              <a:t>(</a:t>
            </a:r>
            <a:r>
              <a:rPr lang="en-US" dirty="0" err="1" smtClean="0"/>
              <a:t>my_data</a:t>
            </a:r>
            <a:r>
              <a:rPr lang="en-US" dirty="0" smtClean="0"/>
              <a:t>, </a:t>
            </a:r>
            <a:r>
              <a:rPr lang="en-US" dirty="0" err="1" smtClean="0"/>
              <a:t>kmeans</a:t>
            </a:r>
            <a:r>
              <a:rPr lang="en-US" dirty="0" smtClean="0"/>
              <a:t>, method = "</a:t>
            </a:r>
            <a:r>
              <a:rPr lang="en-US" dirty="0" err="1" smtClean="0"/>
              <a:t>gap_stat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5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set.seed</a:t>
            </a:r>
            <a:r>
              <a:rPr lang="en-US" dirty="0" smtClean="0"/>
              <a:t>(123)</a:t>
            </a:r>
          </a:p>
          <a:p>
            <a:r>
              <a:rPr lang="en-US" dirty="0" smtClean="0"/>
              <a:t>km.res &lt;-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my_data</a:t>
            </a:r>
            <a:r>
              <a:rPr lang="en-US" dirty="0" smtClean="0"/>
              <a:t>, 3, </a:t>
            </a:r>
            <a:r>
              <a:rPr lang="en-US" dirty="0" err="1" smtClean="0"/>
              <a:t>nstart</a:t>
            </a:r>
            <a:r>
              <a:rPr lang="en-US" dirty="0" smtClean="0"/>
              <a:t> = 25)</a:t>
            </a:r>
          </a:p>
          <a:p>
            <a:r>
              <a:rPr lang="en-US" dirty="0" smtClean="0"/>
              <a:t># Visualize</a:t>
            </a:r>
          </a:p>
          <a:p>
            <a:r>
              <a:rPr lang="en-US" dirty="0" smtClean="0"/>
              <a:t>library("</a:t>
            </a:r>
            <a:r>
              <a:rPr lang="en-US" dirty="0" err="1" smtClean="0"/>
              <a:t>factoextra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fviz_cluster</a:t>
            </a:r>
            <a:r>
              <a:rPr lang="en-US" dirty="0" smtClean="0"/>
              <a:t>(km.res, data = </a:t>
            </a:r>
            <a:r>
              <a:rPr lang="en-US" dirty="0" err="1" smtClean="0"/>
              <a:t>my_data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ellipse.type</a:t>
            </a:r>
            <a:r>
              <a:rPr lang="en-US" dirty="0" smtClean="0"/>
              <a:t> = "convex",</a:t>
            </a:r>
          </a:p>
          <a:p>
            <a:r>
              <a:rPr lang="en-US" dirty="0" smtClean="0"/>
              <a:t>             palette = "</a:t>
            </a:r>
            <a:r>
              <a:rPr lang="en-US" dirty="0" err="1" smtClean="0"/>
              <a:t>jco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ggtheme</a:t>
            </a:r>
            <a:r>
              <a:rPr lang="en-US" dirty="0" smtClean="0"/>
              <a:t> = </a:t>
            </a:r>
            <a:r>
              <a:rPr lang="en-US" dirty="0" err="1" smtClean="0"/>
              <a:t>theme_minimal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Compute PAM</a:t>
            </a:r>
          </a:p>
          <a:p>
            <a:r>
              <a:rPr lang="en-US" dirty="0" smtClean="0"/>
              <a:t>library("cluster")</a:t>
            </a:r>
          </a:p>
          <a:p>
            <a:r>
              <a:rPr lang="en-US" dirty="0" smtClean="0"/>
              <a:t>pam.res &lt;- pam(</a:t>
            </a:r>
            <a:r>
              <a:rPr lang="en-US" dirty="0" err="1" smtClean="0"/>
              <a:t>my_data</a:t>
            </a:r>
            <a:r>
              <a:rPr lang="en-US" dirty="0" smtClean="0"/>
              <a:t>, 3)</a:t>
            </a:r>
          </a:p>
          <a:p>
            <a:r>
              <a:rPr lang="en-US" dirty="0" smtClean="0"/>
              <a:t># Visualize</a:t>
            </a:r>
          </a:p>
          <a:p>
            <a:r>
              <a:rPr lang="en-US" dirty="0" err="1" smtClean="0"/>
              <a:t>fviz_cluster</a:t>
            </a:r>
            <a:r>
              <a:rPr lang="en-US" dirty="0" smtClean="0"/>
              <a:t>(pam.res)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7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Hierarchical clustering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# Compute hierarchical clustering</a:t>
            </a:r>
          </a:p>
          <a:p>
            <a:r>
              <a:rPr lang="en-US" dirty="0" err="1" smtClean="0"/>
              <a:t>res.hc</a:t>
            </a:r>
            <a:r>
              <a:rPr lang="en-US" dirty="0" smtClean="0"/>
              <a:t> &lt;- </a:t>
            </a:r>
            <a:r>
              <a:rPr lang="en-US" dirty="0" err="1" smtClean="0"/>
              <a:t>USArrests</a:t>
            </a:r>
            <a:r>
              <a:rPr lang="en-US" dirty="0" smtClean="0"/>
              <a:t> %&gt;%</a:t>
            </a:r>
          </a:p>
          <a:p>
            <a:r>
              <a:rPr lang="en-US" dirty="0" smtClean="0"/>
              <a:t>  scale() %&gt;%                    # Scale the data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dist</a:t>
            </a:r>
            <a:r>
              <a:rPr lang="en-US" dirty="0" smtClean="0"/>
              <a:t>(method = "</a:t>
            </a:r>
            <a:r>
              <a:rPr lang="en-US" dirty="0" err="1" smtClean="0"/>
              <a:t>euclidean</a:t>
            </a:r>
            <a:r>
              <a:rPr lang="en-US" dirty="0" smtClean="0"/>
              <a:t>") %&gt;% # Compute dissimilarity matrix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hclust</a:t>
            </a:r>
            <a:r>
              <a:rPr lang="en-US" dirty="0" smtClean="0"/>
              <a:t>(method = "ward.D2")     # Compute </a:t>
            </a:r>
            <a:r>
              <a:rPr lang="en-US" dirty="0" err="1" smtClean="0"/>
              <a:t>hierachical</a:t>
            </a:r>
            <a:r>
              <a:rPr lang="en-US" dirty="0" smtClean="0"/>
              <a:t> clustering</a:t>
            </a:r>
          </a:p>
          <a:p>
            <a:r>
              <a:rPr lang="en-US" dirty="0" smtClean="0"/>
              <a:t># Visualize using </a:t>
            </a:r>
            <a:r>
              <a:rPr lang="en-US" dirty="0" err="1" smtClean="0"/>
              <a:t>factoextra</a:t>
            </a:r>
            <a:endParaRPr lang="en-US" dirty="0" smtClean="0"/>
          </a:p>
          <a:p>
            <a:r>
              <a:rPr lang="en-US" dirty="0" smtClean="0"/>
              <a:t># Cut in 4 groups and color by groups</a:t>
            </a:r>
          </a:p>
          <a:p>
            <a:r>
              <a:rPr lang="en-US" dirty="0" err="1" smtClean="0"/>
              <a:t>fviz_dend</a:t>
            </a:r>
            <a:r>
              <a:rPr lang="en-US" dirty="0" smtClean="0"/>
              <a:t>(</a:t>
            </a:r>
            <a:r>
              <a:rPr lang="en-US" dirty="0" err="1" smtClean="0"/>
              <a:t>res.hc</a:t>
            </a:r>
            <a:r>
              <a:rPr lang="en-US" dirty="0" smtClean="0"/>
              <a:t>, k = 4, # Cut in four groups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cex</a:t>
            </a:r>
            <a:r>
              <a:rPr lang="en-US" dirty="0" smtClean="0"/>
              <a:t> = 0.5, # label size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k_colors</a:t>
            </a:r>
            <a:r>
              <a:rPr lang="en-US" dirty="0" smtClean="0"/>
              <a:t> = c("#2E9FDF", "#00AFBB", "#E7B800", "#FC4E07"),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color_labels_by_k</a:t>
            </a:r>
            <a:r>
              <a:rPr lang="en-US" dirty="0" smtClean="0"/>
              <a:t> = TRUE, # color labels by groups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rect</a:t>
            </a:r>
            <a:r>
              <a:rPr lang="en-US" dirty="0" smtClean="0"/>
              <a:t> = TRUE # Add rectangle around groups</a:t>
            </a:r>
          </a:p>
          <a:p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Clustering methods</a:t>
            </a:r>
            <a:r>
              <a:rPr lang="en-US" dirty="0"/>
              <a:t> are used to </a:t>
            </a:r>
            <a:r>
              <a:rPr lang="en-US" dirty="0">
                <a:solidFill>
                  <a:srgbClr val="FF0000"/>
                </a:solidFill>
              </a:rPr>
              <a:t>identify groups of similar objects</a:t>
            </a:r>
            <a:r>
              <a:rPr lang="en-US" dirty="0"/>
              <a:t> in a multivariate data sets collected from fields such as marketing, bio-medical and geo-spatial. They are different </a:t>
            </a:r>
            <a:r>
              <a:rPr lang="en-US" b="1" dirty="0"/>
              <a:t>types of clustering</a:t>
            </a:r>
            <a:r>
              <a:rPr lang="en-US" dirty="0"/>
              <a:t> methods, including:</a:t>
            </a:r>
          </a:p>
        </p:txBody>
      </p:sp>
    </p:spTree>
    <p:extLst>
      <p:ext uri="{BB962C8B-B14F-4D97-AF65-F5344CB8AC3E}">
        <p14:creationId xmlns:p14="http://schemas.microsoft.com/office/powerpoint/2010/main" val="26298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methods</a:t>
            </a:r>
          </a:p>
          <a:p>
            <a:r>
              <a:rPr lang="en-US" dirty="0"/>
              <a:t>Hierarchical clustering</a:t>
            </a:r>
          </a:p>
          <a:p>
            <a:r>
              <a:rPr lang="en-US" dirty="0"/>
              <a:t>Fuzzy clustering</a:t>
            </a:r>
          </a:p>
          <a:p>
            <a:r>
              <a:rPr lang="en-US" dirty="0"/>
              <a:t>Density-based clustering</a:t>
            </a:r>
          </a:p>
          <a:p>
            <a:r>
              <a:rPr lang="en-US" dirty="0"/>
              <a:t>Model-based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5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factoextra</a:t>
            </a:r>
            <a:r>
              <a:rPr lang="en-US" dirty="0"/>
              <a:t>") </a:t>
            </a:r>
            <a:r>
              <a:rPr lang="en-US" dirty="0" err="1"/>
              <a:t>install.packages</a:t>
            </a:r>
            <a:r>
              <a:rPr lang="en-US" dirty="0"/>
              <a:t>("cluster")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magrittr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0119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 Load  and prepare the data</a:t>
            </a:r>
          </a:p>
          <a:p>
            <a:r>
              <a:rPr lang="en-US" dirty="0" smtClean="0"/>
              <a:t>data("</a:t>
            </a:r>
            <a:r>
              <a:rPr lang="en-US" dirty="0" err="1" smtClean="0"/>
              <a:t>USArrests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my_data</a:t>
            </a:r>
            <a:r>
              <a:rPr lang="en-US" dirty="0" smtClean="0"/>
              <a:t> &lt;- </a:t>
            </a:r>
            <a:r>
              <a:rPr lang="en-US" dirty="0" err="1" smtClean="0"/>
              <a:t>USArrests</a:t>
            </a:r>
            <a:r>
              <a:rPr lang="en-US" dirty="0" smtClean="0"/>
              <a:t> %&gt;%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na.omit</a:t>
            </a:r>
            <a:r>
              <a:rPr lang="en-US" dirty="0" smtClean="0"/>
              <a:t>() %&gt;%          # Remove missing values (NA)</a:t>
            </a:r>
          </a:p>
          <a:p>
            <a:r>
              <a:rPr lang="en-US" dirty="0" smtClean="0"/>
              <a:t>  scale()                # Scale variables</a:t>
            </a:r>
          </a:p>
          <a:p>
            <a:r>
              <a:rPr lang="en-US" dirty="0" smtClean="0"/>
              <a:t># View the </a:t>
            </a:r>
            <a:r>
              <a:rPr lang="en-US" dirty="0" err="1" smtClean="0"/>
              <a:t>firt</a:t>
            </a:r>
            <a:r>
              <a:rPr lang="en-US" dirty="0" smtClean="0"/>
              <a:t> 3 rows</a:t>
            </a:r>
          </a:p>
          <a:p>
            <a:r>
              <a:rPr lang="en-US" dirty="0" smtClean="0"/>
              <a:t>head(</a:t>
            </a:r>
            <a:r>
              <a:rPr lang="en-US" dirty="0" err="1" smtClean="0"/>
              <a:t>my_data</a:t>
            </a:r>
            <a:r>
              <a:rPr lang="en-US" dirty="0" smtClean="0"/>
              <a:t>, n = 3)</a:t>
            </a:r>
          </a:p>
          <a:p>
            <a:r>
              <a:rPr lang="en-US" dirty="0" err="1" smtClean="0"/>
              <a:t>res.dist</a:t>
            </a:r>
            <a:r>
              <a:rPr lang="en-US" dirty="0" smtClean="0"/>
              <a:t> &lt;- </a:t>
            </a:r>
            <a:r>
              <a:rPr lang="en-US" b="1" dirty="0" err="1" smtClean="0">
                <a:solidFill>
                  <a:srgbClr val="FF0000"/>
                </a:solidFill>
              </a:rPr>
              <a:t>get_dist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USArrests</a:t>
            </a:r>
            <a:r>
              <a:rPr lang="en-US" b="1" dirty="0" smtClean="0">
                <a:solidFill>
                  <a:srgbClr val="FF0000"/>
                </a:solidFill>
              </a:rPr>
              <a:t>, stand = TRUE, method = "</a:t>
            </a:r>
            <a:r>
              <a:rPr lang="en-US" b="1" dirty="0" err="1" smtClean="0">
                <a:solidFill>
                  <a:srgbClr val="FF0000"/>
                </a:solidFill>
              </a:rPr>
              <a:t>pearson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fviz_dist</a:t>
            </a:r>
            <a:r>
              <a:rPr lang="en-US" dirty="0" smtClean="0"/>
              <a:t>(</a:t>
            </a:r>
            <a:r>
              <a:rPr lang="en-US" dirty="0" err="1" smtClean="0"/>
              <a:t>res.dist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  gradient = list(low = "#00AFBB", mid = "white", high = "#FC4E07"))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Distance </a:t>
            </a:r>
            <a:r>
              <a:rPr lang="en-US" b="1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classification of objects, into clusters, requires some methods </a:t>
            </a:r>
            <a:r>
              <a:rPr lang="en-US" dirty="0">
                <a:solidFill>
                  <a:srgbClr val="FF0000"/>
                </a:solidFill>
              </a:rPr>
              <a:t>for measuring the distance </a:t>
            </a:r>
            <a:r>
              <a:rPr lang="en-US" dirty="0"/>
              <a:t>or the (dis)similarity between the objects.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simple to compute and visualize distance matrix using the functions </a:t>
            </a:r>
            <a:r>
              <a:rPr lang="en-US" dirty="0" err="1">
                <a:hlinkClick r:id="rId2"/>
              </a:rPr>
              <a:t>get_dist</a:t>
            </a:r>
            <a:r>
              <a:rPr lang="en-US" dirty="0">
                <a:hlinkClick r:id="rId2"/>
              </a:rPr>
              <a:t>() and </a:t>
            </a:r>
            <a:r>
              <a:rPr lang="en-US" dirty="0" err="1">
                <a:hlinkClick r:id="rId2"/>
              </a:rPr>
              <a:t>fviz_dist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[</a:t>
            </a:r>
            <a:r>
              <a:rPr lang="en-US" dirty="0" err="1"/>
              <a:t>factoextra</a:t>
            </a:r>
            <a:r>
              <a:rPr lang="en-US" dirty="0"/>
              <a:t> R package]: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get_dist</a:t>
            </a:r>
            <a:r>
              <a:rPr lang="en-US" b="1" dirty="0">
                <a:solidFill>
                  <a:srgbClr val="FF0000"/>
                </a:solidFill>
              </a:rPr>
              <a:t>(): </a:t>
            </a:r>
            <a:r>
              <a:rPr lang="en-US" dirty="0"/>
              <a:t>for computing a distance matrix between the rows of a data matrix. Compared to the standard </a:t>
            </a:r>
            <a:r>
              <a:rPr lang="en-US" dirty="0" err="1"/>
              <a:t>dist</a:t>
            </a:r>
            <a:r>
              <a:rPr lang="en-US" dirty="0"/>
              <a:t>()function, it supports correlation-based distance measures including “</a:t>
            </a:r>
            <a:r>
              <a:rPr lang="en-US" dirty="0" err="1"/>
              <a:t>pearson</a:t>
            </a:r>
            <a:r>
              <a:rPr lang="en-US" dirty="0"/>
              <a:t>”, “</a:t>
            </a:r>
            <a:r>
              <a:rPr lang="en-US" dirty="0" err="1"/>
              <a:t>kendall</a:t>
            </a:r>
            <a:r>
              <a:rPr lang="en-US" dirty="0"/>
              <a:t>” and “spearman” methods.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fviz_dist</a:t>
            </a:r>
            <a:r>
              <a:rPr lang="en-US" b="1" dirty="0">
                <a:solidFill>
                  <a:srgbClr val="FF0000"/>
                </a:solidFill>
              </a:rPr>
              <a:t>(): </a:t>
            </a:r>
            <a:r>
              <a:rPr lang="en-US" dirty="0"/>
              <a:t>for visualizing a distance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64" y="1600200"/>
            <a:ext cx="62942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90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89" y="1600200"/>
            <a:ext cx="676342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26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Pearson correlation distance</a:t>
            </a:r>
            <a:r>
              <a:rPr lang="en-US" dirty="0"/>
              <a:t>:</a:t>
            </a:r>
          </a:p>
          <a:p>
            <a:r>
              <a:rPr lang="en-US" b="1" dirty="0" err="1"/>
              <a:t>Eisen</a:t>
            </a:r>
            <a:r>
              <a:rPr lang="en-US" b="1" dirty="0"/>
              <a:t> cosine correlation distance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Spearman correlation distance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r>
              <a:rPr lang="en-US" b="1" dirty="0"/>
              <a:t>Kendall correlation distance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326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</vt:lpstr>
      <vt:lpstr>PowerPoint Presentation</vt:lpstr>
      <vt:lpstr>PowerPoint Presentation</vt:lpstr>
      <vt:lpstr>PowerPoint Presentation</vt:lpstr>
      <vt:lpstr>PowerPoint Presentation</vt:lpstr>
      <vt:lpstr>Distance measures</vt:lpstr>
      <vt:lpstr>PowerPoint Presentation</vt:lpstr>
      <vt:lpstr>PowerPoint Presentation</vt:lpstr>
      <vt:lpstr>PowerPoint Presentation</vt:lpstr>
      <vt:lpstr>Partitioning clustering </vt:lpstr>
      <vt:lpstr>PowerPoint Presentation</vt:lpstr>
      <vt:lpstr>PowerPoint Presentation</vt:lpstr>
      <vt:lpstr>Hierarchical clustering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14</cp:revision>
  <dcterms:created xsi:type="dcterms:W3CDTF">2018-07-03T16:00:24Z</dcterms:created>
  <dcterms:modified xsi:type="dcterms:W3CDTF">2018-07-03T17:47:39Z</dcterms:modified>
</cp:coreProperties>
</file>