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9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C50A-662C-44A4-812D-7B150CEA34B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6C6C-ADD3-4607-B85E-9924089A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Grammar Of Graphics?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 before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19" y="1600200"/>
            <a:ext cx="6600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1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92" y="1600200"/>
            <a:ext cx="55704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329656"/>
            <a:ext cx="59626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basic idea: independently specify plot building blocks and combine them to create just about any kind of graphical display you want. Building blocks of a graph include:</a:t>
            </a:r>
          </a:p>
          <a:p>
            <a:r>
              <a:rPr lang="en-US" b="1" dirty="0"/>
              <a:t>data</a:t>
            </a:r>
          </a:p>
          <a:p>
            <a:r>
              <a:rPr lang="en-US" b="1" dirty="0"/>
              <a:t>aesthetic mapping</a:t>
            </a:r>
          </a:p>
          <a:p>
            <a:r>
              <a:rPr lang="en-US" b="1" dirty="0"/>
              <a:t>geometric object</a:t>
            </a:r>
          </a:p>
          <a:p>
            <a:r>
              <a:rPr lang="en-US" b="1" dirty="0"/>
              <a:t>statistical transformations</a:t>
            </a:r>
          </a:p>
          <a:p>
            <a:r>
              <a:rPr lang="en-US" b="1" dirty="0"/>
              <a:t>scales</a:t>
            </a:r>
          </a:p>
          <a:p>
            <a:r>
              <a:rPr lang="en-US" b="1" dirty="0"/>
              <a:t>coordinate system</a:t>
            </a:r>
          </a:p>
          <a:p>
            <a:r>
              <a:rPr lang="en-US" b="1" dirty="0"/>
              <a:t>position adjustments</a:t>
            </a:r>
          </a:p>
          <a:p>
            <a:r>
              <a:rPr lang="en-US" b="1" dirty="0"/>
              <a:t>faceting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20131"/>
            <a:ext cx="7524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7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help.search</a:t>
            </a:r>
            <a:r>
              <a:rPr lang="en-US" dirty="0"/>
              <a:t>("</a:t>
            </a:r>
            <a:r>
              <a:rPr lang="en-US" dirty="0" err="1"/>
              <a:t>geom</a:t>
            </a:r>
            <a:r>
              <a:rPr lang="en-US" dirty="0"/>
              <a:t>_", package = "ggplot2</a:t>
            </a:r>
            <a:r>
              <a:rPr lang="en-US" dirty="0" smtClean="0"/>
              <a:t>")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24113"/>
            <a:ext cx="77343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10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hp2001Q1 &lt;-</a:t>
            </a:r>
            <a:r>
              <a:rPr lang="en-US" dirty="0"/>
              <a:t> </a:t>
            </a:r>
            <a:r>
              <a:rPr lang="en-US" b="1" dirty="0"/>
              <a:t>subset</a:t>
            </a:r>
            <a:r>
              <a:rPr lang="en-US" dirty="0" smtClean="0">
                <a:effectLst/>
              </a:rPr>
              <a:t>(housing, Date </a:t>
            </a:r>
            <a:r>
              <a:rPr lang="en-US" b="1" dirty="0"/>
              <a:t>==</a:t>
            </a:r>
            <a:r>
              <a:rPr lang="en-US" dirty="0"/>
              <a:t> 2001.25</a:t>
            </a:r>
            <a:r>
              <a:rPr lang="en-US" dirty="0" smtClean="0">
                <a:effectLst/>
              </a:rPr>
              <a:t>) </a:t>
            </a:r>
            <a:r>
              <a:rPr lang="en-US" b="1" dirty="0" err="1"/>
              <a:t>ggplot</a:t>
            </a:r>
            <a:r>
              <a:rPr lang="en-US" dirty="0" smtClean="0">
                <a:effectLst/>
              </a:rPr>
              <a:t>(hp2001Q1,</a:t>
            </a:r>
            <a:r>
              <a:rPr lang="en-US" dirty="0" smtClean="0"/>
              <a:t> </a:t>
            </a:r>
            <a:r>
              <a:rPr lang="en-US" b="1" dirty="0" err="1"/>
              <a:t>aes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y 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Structure.Cost</a:t>
            </a:r>
            <a:r>
              <a:rPr lang="en-US" dirty="0" smtClean="0">
                <a:effectLst/>
              </a:rPr>
              <a:t>, </a:t>
            </a:r>
            <a:r>
              <a:rPr lang="en-US" dirty="0"/>
              <a:t>x 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Land.Value</a:t>
            </a:r>
            <a:r>
              <a:rPr lang="en-US" dirty="0" smtClean="0">
                <a:effectLst/>
              </a:rPr>
              <a:t>)) </a:t>
            </a:r>
            <a:r>
              <a:rPr lang="en-US" b="1" dirty="0"/>
              <a:t>+</a:t>
            </a:r>
            <a:r>
              <a:rPr lang="en-US" dirty="0" smtClean="0"/>
              <a:t> </a:t>
            </a:r>
            <a:r>
              <a:rPr lang="en-US" b="1" dirty="0" err="1"/>
              <a:t>geom_point</a:t>
            </a:r>
            <a:r>
              <a:rPr lang="en-US" dirty="0" smtClean="0">
                <a:effectLst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hp2001Q1</a:t>
            </a:r>
            <a:r>
              <a:rPr lang="en-US" b="1" dirty="0"/>
              <a:t>$</a:t>
            </a:r>
            <a:r>
              <a:rPr lang="en-US" dirty="0" smtClean="0">
                <a:effectLst/>
              </a:rPr>
              <a:t>pred.SC &lt;-</a:t>
            </a:r>
            <a:r>
              <a:rPr lang="en-US" dirty="0"/>
              <a:t> </a:t>
            </a:r>
            <a:r>
              <a:rPr lang="en-US" b="1" dirty="0"/>
              <a:t>predict</a:t>
            </a:r>
            <a:r>
              <a:rPr lang="en-US" dirty="0" smtClean="0">
                <a:effectLst/>
              </a:rPr>
              <a:t>(</a:t>
            </a:r>
            <a:r>
              <a:rPr lang="en-US" b="1" dirty="0"/>
              <a:t>lm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Structure.Cost</a:t>
            </a:r>
            <a:r>
              <a:rPr lang="en-US" dirty="0" smtClean="0">
                <a:effectLst/>
              </a:rPr>
              <a:t> </a:t>
            </a:r>
            <a:r>
              <a:rPr lang="en-US" b="1" dirty="0"/>
              <a:t>~</a:t>
            </a:r>
            <a:r>
              <a:rPr lang="en-US" dirty="0"/>
              <a:t> </a:t>
            </a:r>
            <a:r>
              <a:rPr lang="en-US" b="1" dirty="0"/>
              <a:t>log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Land.Value</a:t>
            </a:r>
            <a:r>
              <a:rPr lang="en-US" dirty="0" smtClean="0">
                <a:effectLst/>
              </a:rPr>
              <a:t>), </a:t>
            </a:r>
            <a:r>
              <a:rPr lang="en-US" dirty="0"/>
              <a:t>data =</a:t>
            </a:r>
            <a:r>
              <a:rPr lang="en-US" dirty="0" smtClean="0">
                <a:effectLst/>
              </a:rPr>
              <a:t> hp2001Q1))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p1 &lt;-</a:t>
            </a:r>
            <a:r>
              <a:rPr lang="en-US" dirty="0"/>
              <a:t> </a:t>
            </a:r>
            <a:r>
              <a:rPr lang="en-US" b="1" dirty="0" err="1"/>
              <a:t>ggplot</a:t>
            </a:r>
            <a:r>
              <a:rPr lang="en-US" dirty="0" smtClean="0">
                <a:effectLst/>
              </a:rPr>
              <a:t>(hp2001Q1, </a:t>
            </a:r>
            <a:r>
              <a:rPr lang="en-US" b="1" dirty="0" err="1"/>
              <a:t>aes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x =</a:t>
            </a:r>
            <a:r>
              <a:rPr lang="en-US" dirty="0" smtClean="0">
                <a:effectLst/>
              </a:rPr>
              <a:t> </a:t>
            </a:r>
            <a:r>
              <a:rPr lang="en-US" b="1" dirty="0"/>
              <a:t>log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Land.Value</a:t>
            </a:r>
            <a:r>
              <a:rPr lang="en-US" dirty="0" smtClean="0">
                <a:effectLst/>
              </a:rPr>
              <a:t>), </a:t>
            </a:r>
            <a:r>
              <a:rPr lang="en-US" dirty="0"/>
              <a:t>y 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Structure.Cost</a:t>
            </a:r>
            <a:r>
              <a:rPr lang="en-US" dirty="0" smtClean="0">
                <a:effectLst/>
              </a:rPr>
              <a:t>))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p1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b="1" dirty="0" err="1"/>
              <a:t>geom_point</a:t>
            </a:r>
            <a:r>
              <a:rPr lang="en-US" dirty="0" smtClean="0">
                <a:effectLst/>
              </a:rPr>
              <a:t>(</a:t>
            </a:r>
            <a:r>
              <a:rPr lang="en-US" b="1" dirty="0" err="1"/>
              <a:t>aes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color 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Home.Value</a:t>
            </a:r>
            <a:r>
              <a:rPr lang="en-US" dirty="0" smtClean="0">
                <a:effectLst/>
              </a:rPr>
              <a:t>)) </a:t>
            </a:r>
            <a:r>
              <a:rPr lang="en-US" b="1" dirty="0"/>
              <a:t>+</a:t>
            </a:r>
            <a:r>
              <a:rPr lang="en-US" dirty="0" smtClean="0"/>
              <a:t> </a:t>
            </a:r>
            <a:r>
              <a:rPr lang="en-US" b="1" dirty="0" err="1"/>
              <a:t>geom_line</a:t>
            </a:r>
            <a:r>
              <a:rPr lang="en-US" dirty="0" smtClean="0">
                <a:effectLst/>
              </a:rPr>
              <a:t>(</a:t>
            </a:r>
            <a:r>
              <a:rPr lang="en-US" b="1" dirty="0" err="1"/>
              <a:t>aes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y =</a:t>
            </a:r>
            <a:r>
              <a:rPr lang="en-US" dirty="0" smtClean="0">
                <a:effectLst/>
              </a:rPr>
              <a:t> pred.SC))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4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housing.sum</a:t>
            </a:r>
            <a:r>
              <a:rPr lang="en-US" dirty="0" smtClean="0">
                <a:effectLst/>
              </a:rPr>
              <a:t> &lt;-</a:t>
            </a:r>
            <a:r>
              <a:rPr lang="en-US" dirty="0"/>
              <a:t> </a:t>
            </a:r>
            <a:r>
              <a:rPr lang="en-US" b="1" dirty="0"/>
              <a:t>aggregate</a:t>
            </a:r>
            <a:r>
              <a:rPr lang="en-US" dirty="0" smtClean="0">
                <a:effectLst/>
              </a:rPr>
              <a:t>(housing[</a:t>
            </a:r>
            <a:r>
              <a:rPr lang="en-US" dirty="0"/>
              <a:t>"</a:t>
            </a:r>
            <a:r>
              <a:rPr lang="en-US" dirty="0" err="1"/>
              <a:t>Home.Value</a:t>
            </a:r>
            <a:r>
              <a:rPr lang="en-US" dirty="0"/>
              <a:t>"</a:t>
            </a:r>
            <a:r>
              <a:rPr lang="en-US" dirty="0" smtClean="0">
                <a:effectLst/>
              </a:rPr>
              <a:t>], housing[</a:t>
            </a:r>
            <a:r>
              <a:rPr lang="en-US" dirty="0"/>
              <a:t>"State"</a:t>
            </a:r>
            <a:r>
              <a:rPr lang="en-US" dirty="0" smtClean="0">
                <a:effectLst/>
              </a:rPr>
              <a:t>], </a:t>
            </a:r>
            <a:r>
              <a:rPr lang="en-US" dirty="0"/>
              <a:t>FUN=</a:t>
            </a:r>
            <a:r>
              <a:rPr lang="en-US" dirty="0" smtClean="0">
                <a:effectLst/>
              </a:rPr>
              <a:t>mean)</a:t>
            </a:r>
            <a:r>
              <a:rPr lang="en-US" dirty="0" smtClean="0"/>
              <a:t> </a:t>
            </a:r>
            <a:r>
              <a:rPr lang="en-US" b="1" dirty="0" err="1"/>
              <a:t>rbind</a:t>
            </a:r>
            <a:r>
              <a:rPr lang="en-US" dirty="0" smtClean="0">
                <a:effectLst/>
              </a:rPr>
              <a:t>(</a:t>
            </a:r>
            <a:r>
              <a:rPr lang="en-US" b="1" dirty="0"/>
              <a:t>head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housing.sum</a:t>
            </a:r>
            <a:r>
              <a:rPr lang="en-US" dirty="0" smtClean="0">
                <a:effectLst/>
              </a:rPr>
              <a:t>), </a:t>
            </a:r>
            <a:r>
              <a:rPr lang="en-US" b="1" dirty="0"/>
              <a:t>tail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housing.sum</a:t>
            </a:r>
            <a:r>
              <a:rPr lang="en-US" dirty="0" smtClean="0">
                <a:effectLst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Scales: Controlling Aesthetic Mapping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" y="2667000"/>
            <a:ext cx="78867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20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Faceting is ggplot2 parlance for </a:t>
            </a:r>
            <a:r>
              <a:rPr lang="en-US" b="1" dirty="0"/>
              <a:t>small multiples</a:t>
            </a:r>
            <a:endParaRPr lang="en-US" dirty="0"/>
          </a:p>
          <a:p>
            <a:r>
              <a:rPr lang="en-US" dirty="0"/>
              <a:t>The idea is to create separate graphs for subsets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5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Is The Grammar Of Graphics? </vt:lpstr>
      <vt:lpstr>PowerPoint Presentation</vt:lpstr>
      <vt:lpstr>PowerPoint Presentation</vt:lpstr>
      <vt:lpstr>PowerPoint Presentation</vt:lpstr>
      <vt:lpstr>scatter</vt:lpstr>
      <vt:lpstr>PowerPoint Presentation</vt:lpstr>
      <vt:lpstr>Statistical Transformation </vt:lpstr>
      <vt:lpstr>PowerPoint Presentation</vt:lpstr>
      <vt:lpstr>Faceting </vt:lpstr>
      <vt:lpstr>Faceting before</vt:lpstr>
      <vt:lpstr>Faceting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Grammar Of Graphics? </dc:title>
  <dc:creator>radha</dc:creator>
  <cp:lastModifiedBy>radha</cp:lastModifiedBy>
  <cp:revision>9</cp:revision>
  <dcterms:created xsi:type="dcterms:W3CDTF">2018-10-03T05:23:57Z</dcterms:created>
  <dcterms:modified xsi:type="dcterms:W3CDTF">2018-10-03T05:47:12Z</dcterms:modified>
</cp:coreProperties>
</file>