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2" r:id="rId3"/>
    <p:sldId id="333" r:id="rId4"/>
    <p:sldId id="334" r:id="rId5"/>
    <p:sldId id="257" r:id="rId6"/>
    <p:sldId id="258" r:id="rId7"/>
    <p:sldId id="259" r:id="rId8"/>
    <p:sldId id="260" r:id="rId9"/>
    <p:sldId id="266" r:id="rId10"/>
    <p:sldId id="262" r:id="rId11"/>
    <p:sldId id="263" r:id="rId12"/>
    <p:sldId id="264" r:id="rId13"/>
    <p:sldId id="265" r:id="rId14"/>
    <p:sldId id="267" r:id="rId15"/>
    <p:sldId id="268" r:id="rId16"/>
    <p:sldId id="261"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5" r:id="rId33"/>
    <p:sldId id="286" r:id="rId34"/>
    <p:sldId id="287" r:id="rId35"/>
    <p:sldId id="289" r:id="rId36"/>
    <p:sldId id="290" r:id="rId37"/>
    <p:sldId id="291" r:id="rId38"/>
    <p:sldId id="293" r:id="rId39"/>
    <p:sldId id="292" r:id="rId40"/>
    <p:sldId id="294" r:id="rId41"/>
    <p:sldId id="295" r:id="rId42"/>
    <p:sldId id="296" r:id="rId43"/>
    <p:sldId id="288" r:id="rId44"/>
    <p:sldId id="298" r:id="rId45"/>
    <p:sldId id="299" r:id="rId46"/>
    <p:sldId id="300" r:id="rId47"/>
    <p:sldId id="301" r:id="rId48"/>
    <p:sldId id="297"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5E97E09-4A32-4CFE-9C64-58B7CFC9E49D}" type="datetimeFigureOut">
              <a:rPr lang="en-US" smtClean="0"/>
              <a:t>8/2/2018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4D31172-761E-43E8-BCCA-28F2703102B9}"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97E09-4A32-4CFE-9C64-58B7CFC9E49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97E09-4A32-4CFE-9C64-58B7CFC9E49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E97E09-4A32-4CFE-9C64-58B7CFC9E49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E97E09-4A32-4CFE-9C64-58B7CFC9E49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5E97E09-4A32-4CFE-9C64-58B7CFC9E49D}"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31172-761E-43E8-BCCA-28F2703102B9}"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E97E09-4A32-4CFE-9C64-58B7CFC9E49D}" type="datetimeFigureOut">
              <a:rPr lang="en-US" smtClean="0"/>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E97E09-4A32-4CFE-9C64-58B7CFC9E49D}" type="datetimeFigureOut">
              <a:rPr lang="en-US" smtClean="0"/>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97E09-4A32-4CFE-9C64-58B7CFC9E49D}" type="datetimeFigureOut">
              <a:rPr lang="en-US" smtClean="0"/>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5E97E09-4A32-4CFE-9C64-58B7CFC9E49D}" type="datetimeFigureOut">
              <a:rPr lang="en-US" smtClean="0"/>
              <a:t>8/2/2018</a:t>
            </a:fld>
            <a:endParaRPr lang="en-US"/>
          </a:p>
        </p:txBody>
      </p:sp>
      <p:sp>
        <p:nvSpPr>
          <p:cNvPr id="7" name="Slide Number Placeholder 6"/>
          <p:cNvSpPr>
            <a:spLocks noGrp="1"/>
          </p:cNvSpPr>
          <p:nvPr>
            <p:ph type="sldNum" sz="quarter" idx="12"/>
          </p:nvPr>
        </p:nvSpPr>
        <p:spPr/>
        <p:txBody>
          <a:bodyPr/>
          <a:lstStyle/>
          <a:p>
            <a:fld id="{84D31172-761E-43E8-BCCA-28F2703102B9}"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97E09-4A32-4CFE-9C64-58B7CFC9E49D}" type="datetimeFigureOut">
              <a:rPr lang="en-US" smtClean="0"/>
              <a:t>8/2/2018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5E97E09-4A32-4CFE-9C64-58B7CFC9E49D}" type="datetimeFigureOut">
              <a:rPr lang="en-US" smtClean="0"/>
              <a:t>8/2/2018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4D31172-761E-43E8-BCCA-28F2703102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Statistics</a:t>
            </a:r>
            <a:endParaRPr lang="en-US" dirty="0"/>
          </a:p>
        </p:txBody>
      </p:sp>
      <p:sp>
        <p:nvSpPr>
          <p:cNvPr id="3" name="Subtitle 2"/>
          <p:cNvSpPr>
            <a:spLocks noGrp="1"/>
          </p:cNvSpPr>
          <p:nvPr>
            <p:ph type="subTitle" idx="1"/>
          </p:nvPr>
        </p:nvSpPr>
        <p:spPr/>
        <p:txBody>
          <a:bodyPr/>
          <a:lstStyle/>
          <a:p>
            <a:r>
              <a:rPr lang="en-US" dirty="0" smtClean="0">
                <a:solidFill>
                  <a:srgbClr val="FF0000"/>
                </a:solidFill>
                <a:effectLst/>
                <a:latin typeface="arial"/>
              </a:rPr>
              <a:t>Basic Probability and Terms</a:t>
            </a:r>
            <a:endParaRPr lang="en-US" dirty="0"/>
          </a:p>
        </p:txBody>
      </p:sp>
    </p:spTree>
    <p:extLst>
      <p:ext uri="{BB962C8B-B14F-4D97-AF65-F5344CB8AC3E}">
        <p14:creationId xmlns:p14="http://schemas.microsoft.com/office/powerpoint/2010/main" val="3275276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lstStyle/>
          <a:p>
            <a:r>
              <a:rPr lang="en-US" dirty="0" smtClean="0"/>
              <a:t> we define an experiment as a process that </a:t>
            </a:r>
            <a:r>
              <a:rPr lang="en-US" b="1" dirty="0" smtClean="0">
                <a:solidFill>
                  <a:srgbClr val="0070C0"/>
                </a:solidFill>
              </a:rPr>
              <a:t>generates  well-defined outcomes</a:t>
            </a:r>
            <a:r>
              <a:rPr lang="en-US" dirty="0" smtClean="0"/>
              <a:t>.  </a:t>
            </a:r>
          </a:p>
          <a:p>
            <a:endParaRPr lang="en-US" dirty="0"/>
          </a:p>
          <a:p>
            <a:r>
              <a:rPr lang="en-US" dirty="0" smtClean="0"/>
              <a:t>On any single repetition of an experiment, </a:t>
            </a:r>
          </a:p>
          <a:p>
            <a:r>
              <a:rPr lang="en-US" b="1" dirty="0" smtClean="0">
                <a:solidFill>
                  <a:srgbClr val="0070C0"/>
                </a:solidFill>
              </a:rPr>
              <a:t>one and only one of the possible experimental </a:t>
            </a:r>
            <a:r>
              <a:rPr lang="en-US" dirty="0" smtClean="0"/>
              <a:t>outcomes will occur. </a:t>
            </a:r>
          </a:p>
          <a:p>
            <a:endParaRPr lang="en-US" dirty="0"/>
          </a:p>
        </p:txBody>
      </p:sp>
    </p:spTree>
    <p:extLst>
      <p:ext uri="{BB962C8B-B14F-4D97-AF65-F5344CB8AC3E}">
        <p14:creationId xmlns:p14="http://schemas.microsoft.com/office/powerpoint/2010/main" val="2564507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 Outcome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178212"/>
            <a:ext cx="6777037" cy="18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9225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space</a:t>
            </a:r>
            <a:endParaRPr lang="en-US" dirty="0"/>
          </a:p>
        </p:txBody>
      </p:sp>
      <p:sp>
        <p:nvSpPr>
          <p:cNvPr id="3" name="Content Placeholder 2"/>
          <p:cNvSpPr>
            <a:spLocks noGrp="1"/>
          </p:cNvSpPr>
          <p:nvPr>
            <p:ph idx="1"/>
          </p:nvPr>
        </p:nvSpPr>
        <p:spPr/>
        <p:txBody>
          <a:bodyPr/>
          <a:lstStyle/>
          <a:p>
            <a:r>
              <a:rPr lang="en-US" dirty="0" smtClean="0"/>
              <a:t>By specifying all possible experimental outcomes, we identify the </a:t>
            </a:r>
            <a:r>
              <a:rPr lang="en-US" b="1" dirty="0" smtClean="0">
                <a:solidFill>
                  <a:srgbClr val="0070C0"/>
                </a:solidFill>
              </a:rPr>
              <a:t>sample space </a:t>
            </a:r>
            <a:r>
              <a:rPr lang="en-US" dirty="0" smtClean="0"/>
              <a:t>for an experiment.</a:t>
            </a:r>
          </a:p>
          <a:p>
            <a:r>
              <a:rPr lang="en-US" b="1" i="1" dirty="0" smtClean="0">
                <a:solidFill>
                  <a:srgbClr val="FF0000"/>
                </a:solidFill>
              </a:rPr>
              <a:t>The sample space for an experiment is the set of all experimental outcomes.</a:t>
            </a:r>
          </a:p>
          <a:p>
            <a:r>
              <a:rPr lang="en-US" dirty="0" smtClean="0"/>
              <a:t>Experimental outcomes are also called </a:t>
            </a:r>
            <a:r>
              <a:rPr lang="en-US" b="1" dirty="0" smtClean="0">
                <a:solidFill>
                  <a:srgbClr val="FF0000"/>
                </a:solidFill>
              </a:rPr>
              <a:t>sample points</a:t>
            </a:r>
          </a:p>
          <a:p>
            <a:pPr algn="ctr"/>
            <a:r>
              <a:rPr lang="en-US" b="1" dirty="0" smtClean="0"/>
              <a:t>Space and Points</a:t>
            </a:r>
            <a:endParaRPr lang="en-US" b="1" dirty="0"/>
          </a:p>
        </p:txBody>
      </p:sp>
    </p:spTree>
    <p:extLst>
      <p:ext uri="{BB962C8B-B14F-4D97-AF65-F5344CB8AC3E}">
        <p14:creationId xmlns:p14="http://schemas.microsoft.com/office/powerpoint/2010/main" val="1183552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tossing a coin.  Sample space with Head and Tail</a:t>
            </a:r>
          </a:p>
          <a:p>
            <a:pPr algn="ctr"/>
            <a:r>
              <a:rPr lang="en-US" b="1" dirty="0" smtClean="0">
                <a:solidFill>
                  <a:srgbClr val="FF0000"/>
                </a:solidFill>
              </a:rPr>
              <a:t>S = {Head, Tail}</a:t>
            </a:r>
          </a:p>
          <a:p>
            <a:r>
              <a:rPr lang="en-US" dirty="0" smtClean="0"/>
              <a:t>Rolling die</a:t>
            </a:r>
          </a:p>
          <a:p>
            <a:pPr algn="ctr"/>
            <a:r>
              <a:rPr lang="en-US" dirty="0" smtClean="0">
                <a:solidFill>
                  <a:srgbClr val="FF0000"/>
                </a:solidFill>
              </a:rPr>
              <a:t>S = {1, 2, 3, 4, 5, 6}</a:t>
            </a:r>
          </a:p>
          <a:p>
            <a:endParaRPr lang="en-US" dirty="0"/>
          </a:p>
        </p:txBody>
      </p:sp>
    </p:spTree>
    <p:extLst>
      <p:ext uri="{BB962C8B-B14F-4D97-AF65-F5344CB8AC3E}">
        <p14:creationId xmlns:p14="http://schemas.microsoft.com/office/powerpoint/2010/main" val="2321345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t>
            </a:r>
            <a:r>
              <a:rPr lang="en-US" dirty="0" smtClean="0"/>
              <a:t>ounting rules </a:t>
            </a:r>
          </a:p>
          <a:p>
            <a:r>
              <a:rPr lang="en-US" dirty="0" smtClean="0"/>
              <a:t>Combinations</a:t>
            </a:r>
          </a:p>
          <a:p>
            <a:r>
              <a:rPr lang="en-US" dirty="0" smtClean="0"/>
              <a:t>Permutations </a:t>
            </a:r>
          </a:p>
          <a:p>
            <a:endParaRPr lang="en-US" dirty="0"/>
          </a:p>
        </p:txBody>
      </p:sp>
    </p:spTree>
    <p:extLst>
      <p:ext uri="{BB962C8B-B14F-4D97-AF65-F5344CB8AC3E}">
        <p14:creationId xmlns:p14="http://schemas.microsoft.com/office/powerpoint/2010/main" val="1753139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rules</a:t>
            </a:r>
            <a:endParaRPr lang="en-US" dirty="0"/>
          </a:p>
        </p:txBody>
      </p:sp>
      <p:sp>
        <p:nvSpPr>
          <p:cNvPr id="3" name="Content Placeholder 2"/>
          <p:cNvSpPr>
            <a:spLocks noGrp="1"/>
          </p:cNvSpPr>
          <p:nvPr>
            <p:ph idx="1"/>
          </p:nvPr>
        </p:nvSpPr>
        <p:spPr/>
        <p:txBody>
          <a:bodyPr/>
          <a:lstStyle/>
          <a:p>
            <a:r>
              <a:rPr lang="en-US" dirty="0" smtClean="0"/>
              <a:t>Multiple-step experiments </a:t>
            </a:r>
            <a:endParaRPr lang="en-US" dirty="0"/>
          </a:p>
        </p:txBody>
      </p:sp>
    </p:spTree>
    <p:extLst>
      <p:ext uri="{BB962C8B-B14F-4D97-AF65-F5344CB8AC3E}">
        <p14:creationId xmlns:p14="http://schemas.microsoft.com/office/powerpoint/2010/main" val="343730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Multiple-step experiments </a:t>
            </a:r>
            <a:endParaRPr lang="en-US" dirty="0"/>
          </a:p>
        </p:txBody>
      </p:sp>
      <p:sp>
        <p:nvSpPr>
          <p:cNvPr id="3" name="Content Placeholder 2"/>
          <p:cNvSpPr>
            <a:spLocks noGrp="1"/>
          </p:cNvSpPr>
          <p:nvPr>
            <p:ph idx="1"/>
          </p:nvPr>
        </p:nvSpPr>
        <p:spPr/>
        <p:txBody>
          <a:bodyPr>
            <a:normAutofit lnSpcReduction="10000"/>
          </a:bodyPr>
          <a:lstStyle/>
          <a:p>
            <a:r>
              <a:rPr lang="en-US" dirty="0" smtClean="0"/>
              <a:t>Experiment of </a:t>
            </a:r>
            <a:r>
              <a:rPr lang="en-US" b="1" dirty="0" smtClean="0">
                <a:solidFill>
                  <a:srgbClr val="FF0000"/>
                </a:solidFill>
              </a:rPr>
              <a:t>tossing two coins.</a:t>
            </a:r>
          </a:p>
          <a:p>
            <a:r>
              <a:rPr lang="pt-BR" b="1" dirty="0" smtClean="0">
                <a:solidFill>
                  <a:srgbClr val="FF0000"/>
                </a:solidFill>
              </a:rPr>
              <a:t>S = {(H, H ), (H, T ), (T, H ), (T, T )}</a:t>
            </a:r>
          </a:p>
          <a:p>
            <a:endParaRPr lang="pt-BR" b="1" dirty="0" smtClean="0"/>
          </a:p>
          <a:p>
            <a:r>
              <a:rPr lang="en-US" dirty="0" smtClean="0"/>
              <a:t>Thus, we see that </a:t>
            </a:r>
            <a:r>
              <a:rPr lang="en-US" b="1" dirty="0" smtClean="0"/>
              <a:t>four experimental </a:t>
            </a:r>
            <a:r>
              <a:rPr lang="en-US" dirty="0" smtClean="0"/>
              <a:t>outcomes are possible.</a:t>
            </a:r>
          </a:p>
          <a:p>
            <a:r>
              <a:rPr lang="en-US" dirty="0" smtClean="0"/>
              <a:t>The counting rule for multiple-step experiments makes it possible to determine the number of experimental outcomes without listing them.</a:t>
            </a:r>
          </a:p>
          <a:p>
            <a:endParaRPr lang="en-US" b="1" dirty="0">
              <a:solidFill>
                <a:srgbClr val="FF0000"/>
              </a:solidFill>
            </a:endParaRPr>
          </a:p>
        </p:txBody>
      </p:sp>
    </p:spTree>
    <p:extLst>
      <p:ext uri="{BB962C8B-B14F-4D97-AF65-F5344CB8AC3E}">
        <p14:creationId xmlns:p14="http://schemas.microsoft.com/office/powerpoint/2010/main" val="1737207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COUNTING RULE FOR MULTIPLE-STEP EXPERIMENTS </a:t>
            </a:r>
          </a:p>
          <a:p>
            <a:r>
              <a:rPr lang="en-US" dirty="0" smtClean="0"/>
              <a:t>If an experiment can be described as a </a:t>
            </a:r>
          </a:p>
          <a:p>
            <a:r>
              <a:rPr lang="en-US" dirty="0" smtClean="0"/>
              <a:t>sequence of k steps with n1 possible outcomes on the first step, </a:t>
            </a:r>
          </a:p>
          <a:p>
            <a:r>
              <a:rPr lang="en-US" dirty="0" smtClean="0"/>
              <a:t>n2 possible outcomes on the second step, </a:t>
            </a:r>
          </a:p>
          <a:p>
            <a:r>
              <a:rPr lang="en-US" dirty="0" smtClean="0"/>
              <a:t>and so on, then the total number of experimental outcomes is given by (n1) (n2)...(</a:t>
            </a:r>
            <a:r>
              <a:rPr lang="en-US" dirty="0" err="1" smtClean="0"/>
              <a:t>nk</a:t>
            </a:r>
            <a:r>
              <a:rPr lang="en-US" dirty="0" smtClean="0"/>
              <a:t>).</a:t>
            </a:r>
          </a:p>
          <a:p>
            <a:endParaRPr lang="en-US" dirty="0"/>
          </a:p>
        </p:txBody>
      </p:sp>
    </p:spTree>
    <p:extLst>
      <p:ext uri="{BB962C8B-B14F-4D97-AF65-F5344CB8AC3E}">
        <p14:creationId xmlns:p14="http://schemas.microsoft.com/office/powerpoint/2010/main" val="1626422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Eg</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Viewing the experiment of </a:t>
            </a:r>
            <a:r>
              <a:rPr lang="en-US" b="1" dirty="0" smtClean="0"/>
              <a:t>tossing two coins </a:t>
            </a:r>
            <a:r>
              <a:rPr lang="en-US" dirty="0" smtClean="0"/>
              <a:t>as a sequence of </a:t>
            </a:r>
          </a:p>
          <a:p>
            <a:r>
              <a:rPr lang="en-US" dirty="0" smtClean="0"/>
              <a:t>first tossing one coin (n1 = 2) and then tossing the other coin (n2 = 2), we can see from the counting rule that (2)(2)  4 distinct experimental outcomes are possible. </a:t>
            </a:r>
          </a:p>
          <a:p>
            <a:r>
              <a:rPr lang="en-US" dirty="0" smtClean="0"/>
              <a:t>As shown, they are S = {(H, H), (H, T), (T, H), (T, T)}. The number of experimental outcomes in an experiment </a:t>
            </a:r>
            <a:r>
              <a:rPr lang="en-US" b="1" dirty="0" smtClean="0">
                <a:solidFill>
                  <a:srgbClr val="FF0000"/>
                </a:solidFill>
              </a:rPr>
              <a:t>involving tossing six coins </a:t>
            </a:r>
            <a:r>
              <a:rPr lang="en-US" dirty="0" smtClean="0"/>
              <a:t>is (2)(2)(2)(2)(2)(2) = 64. = 2^6</a:t>
            </a:r>
            <a:endParaRPr lang="en-US" dirty="0"/>
          </a:p>
        </p:txBody>
      </p:sp>
    </p:spTree>
    <p:extLst>
      <p:ext uri="{BB962C8B-B14F-4D97-AF65-F5344CB8AC3E}">
        <p14:creationId xmlns:p14="http://schemas.microsoft.com/office/powerpoint/2010/main" val="166843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84581" y="2324100"/>
            <a:ext cx="6093850"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050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in Probability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Probability</a:t>
            </a:r>
          </a:p>
          <a:p>
            <a:r>
              <a:rPr lang="en-US" dirty="0" err="1" smtClean="0"/>
              <a:t>Uncertainity</a:t>
            </a:r>
            <a:endParaRPr lang="en-US" dirty="0" smtClean="0"/>
          </a:p>
          <a:p>
            <a:r>
              <a:rPr lang="en-US" dirty="0" err="1" smtClean="0"/>
              <a:t>Likehood</a:t>
            </a:r>
            <a:endParaRPr lang="en-US" dirty="0" smtClean="0"/>
          </a:p>
          <a:p>
            <a:r>
              <a:rPr lang="en-US" dirty="0" smtClean="0"/>
              <a:t>Experiment</a:t>
            </a:r>
          </a:p>
          <a:p>
            <a:r>
              <a:rPr lang="en-US" dirty="0" smtClean="0"/>
              <a:t>Outcome</a:t>
            </a:r>
          </a:p>
          <a:p>
            <a:r>
              <a:rPr lang="en-US" dirty="0" smtClean="0"/>
              <a:t>Sample-Population</a:t>
            </a:r>
          </a:p>
          <a:p>
            <a:r>
              <a:rPr lang="en-US" dirty="0" smtClean="0"/>
              <a:t>Sample space</a:t>
            </a:r>
          </a:p>
          <a:p>
            <a:r>
              <a:rPr lang="en-US" dirty="0" smtClean="0"/>
              <a:t>Sample Points</a:t>
            </a:r>
            <a:endParaRPr lang="en-US" dirty="0"/>
          </a:p>
        </p:txBody>
      </p:sp>
    </p:spTree>
    <p:extLst>
      <p:ext uri="{BB962C8B-B14F-4D97-AF65-F5344CB8AC3E}">
        <p14:creationId xmlns:p14="http://schemas.microsoft.com/office/powerpoint/2010/main" val="2898063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sz="2400" dirty="0" smtClean="0"/>
              <a:t>Let us now see how the counting rule for multiple-step experiments can be used in the analysis of a </a:t>
            </a:r>
            <a:r>
              <a:rPr lang="en-US" sz="2400" b="1" dirty="0" smtClean="0">
                <a:solidFill>
                  <a:srgbClr val="FF0000"/>
                </a:solidFill>
              </a:rPr>
              <a:t>capacity expansion project</a:t>
            </a:r>
            <a:r>
              <a:rPr lang="en-US" sz="2400" dirty="0" smtClean="0"/>
              <a:t> for the Kentucky Power &amp; Light Company (KP&amp;L). </a:t>
            </a:r>
          </a:p>
          <a:p>
            <a:r>
              <a:rPr lang="en-US" sz="2400" dirty="0" smtClean="0"/>
              <a:t> two sequential stages or steps: stage 1 (design) and stage 2 (construction)</a:t>
            </a:r>
          </a:p>
          <a:p>
            <a:r>
              <a:rPr lang="en-US" sz="2400" dirty="0" smtClean="0"/>
              <a:t>Design = 2,3,4 - # 3 outcomes</a:t>
            </a:r>
          </a:p>
          <a:p>
            <a:r>
              <a:rPr lang="en-US" sz="2400" dirty="0" smtClean="0"/>
              <a:t>Construction =  6,7,8 </a:t>
            </a:r>
            <a:r>
              <a:rPr lang="en-US" sz="2400" dirty="0" smtClean="0"/>
              <a:t>- # 3 outcomes</a:t>
            </a:r>
            <a:endParaRPr lang="en-US" sz="2400" dirty="0" smtClean="0"/>
          </a:p>
          <a:p>
            <a:r>
              <a:rPr lang="en-US" sz="2400" dirty="0" smtClean="0"/>
              <a:t> – Possible output in 10 months, with Power constraint.</a:t>
            </a:r>
          </a:p>
          <a:p>
            <a:r>
              <a:rPr lang="en-US" sz="2400" dirty="0" smtClean="0"/>
              <a:t> total of (3)(3)  9 experimental outcomes.</a:t>
            </a:r>
          </a:p>
          <a:p>
            <a:pPr algn="ctr"/>
            <a:r>
              <a:rPr lang="en-US" sz="2400" i="1" u="sng" dirty="0" smtClean="0">
                <a:solidFill>
                  <a:srgbClr val="FF0000"/>
                </a:solidFill>
              </a:rPr>
              <a:t>(3)(3) = 9 ways of outcome</a:t>
            </a:r>
            <a:endParaRPr lang="en-US" sz="2400" i="1" u="sng" dirty="0">
              <a:solidFill>
                <a:srgbClr val="FF0000"/>
              </a:solidFill>
            </a:endParaRPr>
          </a:p>
        </p:txBody>
      </p:sp>
    </p:spTree>
    <p:extLst>
      <p:ext uri="{BB962C8B-B14F-4D97-AF65-F5344CB8AC3E}">
        <p14:creationId xmlns:p14="http://schemas.microsoft.com/office/powerpoint/2010/main" val="408007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(2, 6) = Design, Construction = 8 Months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8382000"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2372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485298" y="2324100"/>
            <a:ext cx="3892416"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921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see that the project will be completed in 8 to 12 months, with six of the nine experimental outcomes providing the desired completion time of 10 months or less</a:t>
            </a:r>
            <a:endParaRPr lang="en-US" dirty="0"/>
          </a:p>
        </p:txBody>
      </p:sp>
    </p:spTree>
    <p:extLst>
      <p:ext uri="{BB962C8B-B14F-4D97-AF65-F5344CB8AC3E}">
        <p14:creationId xmlns:p14="http://schemas.microsoft.com/office/powerpoint/2010/main" val="3195555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lstStyle/>
          <a:p>
            <a:r>
              <a:rPr lang="en-US" sz="2400" dirty="0" smtClean="0"/>
              <a:t>experiment involves </a:t>
            </a:r>
            <a:r>
              <a:rPr lang="en-US" sz="2400" b="1" dirty="0" smtClean="0">
                <a:solidFill>
                  <a:srgbClr val="FF0000"/>
                </a:solidFill>
              </a:rPr>
              <a:t>selecting n objects </a:t>
            </a:r>
            <a:r>
              <a:rPr lang="en-US" sz="2400" dirty="0" smtClean="0"/>
              <a:t>from a (usually larger) </a:t>
            </a:r>
            <a:r>
              <a:rPr lang="en-US" sz="2400" dirty="0" smtClean="0">
                <a:solidFill>
                  <a:srgbClr val="FF0000"/>
                </a:solidFill>
              </a:rPr>
              <a:t>set of N objects</a:t>
            </a:r>
            <a:r>
              <a:rPr lang="en-US" sz="2400" dirty="0" smtClean="0"/>
              <a:t>. It is called the </a:t>
            </a:r>
            <a:r>
              <a:rPr lang="en-US" sz="2400" b="1" dirty="0" smtClean="0">
                <a:solidFill>
                  <a:srgbClr val="FF0000"/>
                </a:solidFill>
              </a:rPr>
              <a:t>counting rule for combinations.</a:t>
            </a:r>
          </a:p>
          <a:p>
            <a:endParaRPr lang="en-US" b="1" dirty="0">
              <a:solidFill>
                <a:srgbClr val="FF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99" y="3124200"/>
            <a:ext cx="78771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951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notation ! means factorial; for example, 5 factorial is 5! </a:t>
            </a:r>
            <a:r>
              <a:rPr lang="en-US" dirty="0"/>
              <a:t>=</a:t>
            </a:r>
            <a:r>
              <a:rPr lang="en-US" dirty="0" smtClean="0"/>
              <a:t> (5)(4)(3)(2)(1) = 120. </a:t>
            </a:r>
          </a:p>
          <a:p>
            <a:r>
              <a:rPr lang="en-US" dirty="0"/>
              <a:t>I</a:t>
            </a:r>
            <a:r>
              <a:rPr lang="en-US" dirty="0" smtClean="0"/>
              <a:t>nspector randomly selects two of five parts to test for defects – 2 out of 5</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4191000"/>
            <a:ext cx="76866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38200" y="5181600"/>
            <a:ext cx="7467600" cy="923330"/>
          </a:xfrm>
          <a:prstGeom prst="rect">
            <a:avLst/>
          </a:prstGeom>
        </p:spPr>
        <p:txBody>
          <a:bodyPr wrap="square">
            <a:spAutoFit/>
          </a:bodyPr>
          <a:lstStyle/>
          <a:p>
            <a:r>
              <a:rPr lang="en-US" dirty="0" smtClean="0"/>
              <a:t>In a group of five parts, </a:t>
            </a:r>
            <a:r>
              <a:rPr lang="en-US" b="1" dirty="0" smtClean="0"/>
              <a:t>how many combinations of two parts can be selected? </a:t>
            </a:r>
            <a:r>
              <a:rPr lang="en-US" dirty="0" smtClean="0"/>
              <a:t>The counting rule in equation shows that with N = 5 and n=2, we have. </a:t>
            </a:r>
            <a:r>
              <a:rPr lang="en-US" b="1" dirty="0" smtClean="0"/>
              <a:t>10 outcomes are possible </a:t>
            </a:r>
            <a:endParaRPr lang="en-US" b="1" dirty="0"/>
          </a:p>
        </p:txBody>
      </p:sp>
    </p:spTree>
    <p:extLst>
      <p:ext uri="{BB962C8B-B14F-4D97-AF65-F5344CB8AC3E}">
        <p14:creationId xmlns:p14="http://schemas.microsoft.com/office/powerpoint/2010/main" val="3991025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we label the five parts as A, B, C, D, and E, the 10 combinations or experimental outcomes can be identified as AB, AC, AD, AE, BC, BD, BE, CD, CE, and DE.</a:t>
            </a:r>
            <a:endParaRPr lang="en-US" dirty="0"/>
          </a:p>
        </p:txBody>
      </p:sp>
    </p:spTree>
    <p:extLst>
      <p:ext uri="{BB962C8B-B14F-4D97-AF65-F5344CB8AC3E}">
        <p14:creationId xmlns:p14="http://schemas.microsoft.com/office/powerpoint/2010/main" val="274198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Lottery example</a:t>
            </a:r>
            <a:br>
              <a:rPr lang="en-US" dirty="0" smtClean="0"/>
            </a:br>
            <a:r>
              <a:rPr lang="en-US" dirty="0" smtClean="0"/>
              <a:t>6 Integers – from group of 53</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851270"/>
            <a:ext cx="6777037" cy="2454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436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A third counting rule </a:t>
            </a:r>
          </a:p>
          <a:p>
            <a:r>
              <a:rPr lang="en-US" dirty="0" smtClean="0"/>
              <a:t>outcomes when n objects are to be selected from a set of N objects </a:t>
            </a:r>
            <a:r>
              <a:rPr lang="en-US" b="1" dirty="0" smtClean="0">
                <a:solidFill>
                  <a:srgbClr val="FF0000"/>
                </a:solidFill>
              </a:rPr>
              <a:t>where the order of selection Is important .</a:t>
            </a:r>
          </a:p>
          <a:p>
            <a:endParaRPr lang="en-US" b="1" dirty="0">
              <a:solidFill>
                <a:srgbClr val="FF0000"/>
              </a:solidFill>
            </a:endParaRPr>
          </a:p>
          <a:p>
            <a:r>
              <a:rPr lang="en-US" b="1" dirty="0" smtClean="0"/>
              <a:t>The same n objects selected in a different order are considered a different experimental outcome.</a:t>
            </a:r>
          </a:p>
          <a:p>
            <a:r>
              <a:rPr lang="en-US" b="1" dirty="0" smtClean="0"/>
              <a:t>AB and BA are different – Order is different</a:t>
            </a:r>
            <a:endParaRPr lang="en-US" b="1" dirty="0"/>
          </a:p>
        </p:txBody>
      </p:sp>
    </p:spTree>
    <p:extLst>
      <p:ext uri="{BB962C8B-B14F-4D97-AF65-F5344CB8AC3E}">
        <p14:creationId xmlns:p14="http://schemas.microsoft.com/office/powerpoint/2010/main" val="1504046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More Permutations than combinations</a:t>
            </a:r>
            <a:endParaRPr lang="en-US" sz="2800"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48805" y="2324100"/>
            <a:ext cx="6165402"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56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Counting Rules</a:t>
            </a:r>
          </a:p>
          <a:p>
            <a:r>
              <a:rPr lang="en-US" dirty="0" smtClean="0"/>
              <a:t>Combinations</a:t>
            </a:r>
          </a:p>
          <a:p>
            <a:r>
              <a:rPr lang="en-US" dirty="0" smtClean="0"/>
              <a:t>Permutations</a:t>
            </a:r>
          </a:p>
          <a:p>
            <a:r>
              <a:rPr lang="en-US" dirty="0" smtClean="0"/>
              <a:t>Multi step experiments</a:t>
            </a:r>
          </a:p>
          <a:p>
            <a:r>
              <a:rPr lang="en-US" dirty="0" smtClean="0"/>
              <a:t>Assigning </a:t>
            </a:r>
            <a:r>
              <a:rPr lang="en-US" dirty="0" err="1" smtClean="0"/>
              <a:t>probablities</a:t>
            </a:r>
            <a:endParaRPr lang="en-US" dirty="0" smtClean="0"/>
          </a:p>
          <a:p>
            <a:r>
              <a:rPr lang="en-US" dirty="0" smtClean="0"/>
              <a:t>Classical / Relative/ subjective</a:t>
            </a:r>
          </a:p>
        </p:txBody>
      </p:sp>
    </p:spTree>
    <p:extLst>
      <p:ext uri="{BB962C8B-B14F-4D97-AF65-F5344CB8AC3E}">
        <p14:creationId xmlns:p14="http://schemas.microsoft.com/office/powerpoint/2010/main" val="2872229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we label the parts A, B, C, D, and E, </a:t>
            </a:r>
          </a:p>
          <a:p>
            <a:r>
              <a:rPr lang="en-US" dirty="0" smtClean="0"/>
              <a:t>the 20 permutations are AB, BA, AC, CA, AD, DA, AE, EA, BC, CB, BD, DB, BE, EB, CD, DC, CE, EC, DE, and ED.</a:t>
            </a:r>
            <a:endParaRPr lang="en-US" dirty="0"/>
          </a:p>
        </p:txBody>
      </p:sp>
    </p:spTree>
    <p:extLst>
      <p:ext uri="{BB962C8B-B14F-4D97-AF65-F5344CB8AC3E}">
        <p14:creationId xmlns:p14="http://schemas.microsoft.com/office/powerpoint/2010/main" val="35252661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Probabilities</a:t>
            </a:r>
            <a:endParaRPr lang="en-US" dirty="0"/>
          </a:p>
        </p:txBody>
      </p:sp>
      <p:sp>
        <p:nvSpPr>
          <p:cNvPr id="3" name="Content Placeholder 2"/>
          <p:cNvSpPr>
            <a:spLocks noGrp="1"/>
          </p:cNvSpPr>
          <p:nvPr>
            <p:ph idx="1"/>
          </p:nvPr>
        </p:nvSpPr>
        <p:spPr/>
        <p:txBody>
          <a:bodyPr/>
          <a:lstStyle/>
          <a:p>
            <a:r>
              <a:rPr lang="en-US" dirty="0" smtClean="0"/>
              <a:t>How probabilities can be assigned to experimental outcomes?</a:t>
            </a:r>
          </a:p>
          <a:p>
            <a:endParaRPr lang="en-US" dirty="0"/>
          </a:p>
        </p:txBody>
      </p:sp>
    </p:spTree>
    <p:extLst>
      <p:ext uri="{BB962C8B-B14F-4D97-AF65-F5344CB8AC3E}">
        <p14:creationId xmlns:p14="http://schemas.microsoft.com/office/powerpoint/2010/main" val="3522476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 0 to 1 Or Sum = 1</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504159"/>
            <a:ext cx="6777037" cy="3148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5081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three approaches most frequently used are the </a:t>
            </a:r>
          </a:p>
          <a:p>
            <a:r>
              <a:rPr lang="en-US" dirty="0" smtClean="0"/>
              <a:t>classical,</a:t>
            </a:r>
          </a:p>
          <a:p>
            <a:r>
              <a:rPr lang="en-US" dirty="0" smtClean="0"/>
              <a:t>Relative frequency</a:t>
            </a:r>
          </a:p>
          <a:p>
            <a:r>
              <a:rPr lang="en-US" dirty="0" smtClean="0"/>
              <a:t>subjective methods</a:t>
            </a:r>
            <a:endParaRPr lang="en-US" dirty="0"/>
          </a:p>
        </p:txBody>
      </p:sp>
    </p:spTree>
    <p:extLst>
      <p:ext uri="{BB962C8B-B14F-4D97-AF65-F5344CB8AC3E}">
        <p14:creationId xmlns:p14="http://schemas.microsoft.com/office/powerpoint/2010/main" val="1312840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method</a:t>
            </a:r>
            <a:endParaRPr lang="en-US" dirty="0"/>
          </a:p>
        </p:txBody>
      </p:sp>
      <p:sp>
        <p:nvSpPr>
          <p:cNvPr id="3" name="Content Placeholder 2"/>
          <p:cNvSpPr>
            <a:spLocks noGrp="1"/>
          </p:cNvSpPr>
          <p:nvPr>
            <p:ph idx="1"/>
          </p:nvPr>
        </p:nvSpPr>
        <p:spPr/>
        <p:txBody>
          <a:bodyPr>
            <a:normAutofit fontScale="70000" lnSpcReduction="20000"/>
          </a:bodyPr>
          <a:lstStyle/>
          <a:p>
            <a:r>
              <a:rPr lang="en-US" sz="2400" dirty="0" smtClean="0"/>
              <a:t>The classical method of assigning probabilities is appropriate when all the experimental outcomes are equally likely. If n experimental outcomes are possible, a probability of 1/n is assigned to each experimental outcome. </a:t>
            </a:r>
          </a:p>
          <a:p>
            <a:endParaRPr lang="en-US" sz="2400" dirty="0"/>
          </a:p>
          <a:p>
            <a:r>
              <a:rPr lang="en-US" sz="2400" dirty="0" smtClean="0"/>
              <a:t>For an example, consider the experiment of </a:t>
            </a:r>
            <a:r>
              <a:rPr lang="en-US" sz="2400" b="1" dirty="0" smtClean="0">
                <a:solidFill>
                  <a:srgbClr val="FF0000"/>
                </a:solidFill>
              </a:rPr>
              <a:t>tossing a fair coin</a:t>
            </a:r>
            <a:r>
              <a:rPr lang="en-US" sz="2400" dirty="0" smtClean="0"/>
              <a:t>; the two experimental </a:t>
            </a:r>
            <a:r>
              <a:rPr lang="en-US" sz="2400" b="1" dirty="0" smtClean="0">
                <a:solidFill>
                  <a:srgbClr val="FF0000"/>
                </a:solidFill>
              </a:rPr>
              <a:t>outcomes—head and tail—are equally likely</a:t>
            </a:r>
            <a:r>
              <a:rPr lang="en-US" sz="2400" dirty="0" smtClean="0"/>
              <a:t>. Because one of the two equally likely outcomes is a head, the probability of observing a head is 1/2, or .50. Similarly, the probability of observing a tail is </a:t>
            </a:r>
            <a:r>
              <a:rPr lang="en-US" sz="2400" b="1" dirty="0" smtClean="0">
                <a:solidFill>
                  <a:srgbClr val="FF0000"/>
                </a:solidFill>
              </a:rPr>
              <a:t>also 1/2, or .50. </a:t>
            </a:r>
          </a:p>
          <a:p>
            <a:endParaRPr lang="en-US" sz="2400" b="1" dirty="0">
              <a:solidFill>
                <a:srgbClr val="FF0000"/>
              </a:solidFill>
            </a:endParaRPr>
          </a:p>
          <a:p>
            <a:r>
              <a:rPr lang="en-US" sz="2400" b="1" dirty="0" smtClean="0">
                <a:solidFill>
                  <a:srgbClr val="00B050"/>
                </a:solidFill>
              </a:rPr>
              <a:t>Rolling dies each number 1/6 chance</a:t>
            </a:r>
            <a:endParaRPr lang="en-US" sz="2400" b="1" dirty="0">
              <a:solidFill>
                <a:srgbClr val="00B050"/>
              </a:solidFill>
            </a:endParaRPr>
          </a:p>
        </p:txBody>
      </p:sp>
    </p:spTree>
    <p:extLst>
      <p:ext uri="{BB962C8B-B14F-4D97-AF65-F5344CB8AC3E}">
        <p14:creationId xmlns:p14="http://schemas.microsoft.com/office/powerpoint/2010/main" val="3590494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elative Frequency</a:t>
            </a:r>
            <a:endParaRPr lang="en-US" dirty="0"/>
          </a:p>
        </p:txBody>
      </p:sp>
      <p:sp>
        <p:nvSpPr>
          <p:cNvPr id="3" name="Content Placeholder 2"/>
          <p:cNvSpPr>
            <a:spLocks noGrp="1"/>
          </p:cNvSpPr>
          <p:nvPr>
            <p:ph idx="1"/>
          </p:nvPr>
        </p:nvSpPr>
        <p:spPr/>
        <p:txBody>
          <a:bodyPr/>
          <a:lstStyle/>
          <a:p>
            <a:r>
              <a:rPr lang="en-US" sz="2400" dirty="0" smtClean="0"/>
              <a:t>The relative frequency method of assigning probabilities is appropriate when data are available to estimate the proportion of the time the experimental outcome will occur if the experiment is repeated a large number of times.</a:t>
            </a:r>
          </a:p>
          <a:p>
            <a:endParaRPr lang="en-US" dirty="0"/>
          </a:p>
        </p:txBody>
      </p:sp>
    </p:spTree>
    <p:extLst>
      <p:ext uri="{BB962C8B-B14F-4D97-AF65-F5344CB8AC3E}">
        <p14:creationId xmlns:p14="http://schemas.microsoft.com/office/powerpoint/2010/main" val="60910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Relative Frequency </a:t>
            </a:r>
            <a:br>
              <a:rPr lang="en-US" sz="3200" dirty="0" smtClean="0"/>
            </a:br>
            <a:r>
              <a:rPr lang="en-US" sz="3200" dirty="0" err="1" smtClean="0"/>
              <a:t>Eg</a:t>
            </a:r>
            <a:r>
              <a:rPr lang="en-US" sz="3200" dirty="0" smtClean="0"/>
              <a:t>: Patient waiting time</a:t>
            </a:r>
            <a:endParaRPr lang="en-US" sz="3200"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12516" y="2324100"/>
            <a:ext cx="5437981"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1339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Subjective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smtClean="0"/>
              <a:t>subjective method </a:t>
            </a:r>
            <a:r>
              <a:rPr lang="en-US" dirty="0" smtClean="0"/>
              <a:t>of assigning probabilities is most appropriate when one </a:t>
            </a:r>
            <a:r>
              <a:rPr lang="en-US" b="1" dirty="0" smtClean="0">
                <a:solidFill>
                  <a:srgbClr val="00B050"/>
                </a:solidFill>
              </a:rPr>
              <a:t>cannot </a:t>
            </a:r>
            <a:r>
              <a:rPr lang="en-US" dirty="0" smtClean="0"/>
              <a:t>realistically assume that the experimental outcomes </a:t>
            </a:r>
            <a:r>
              <a:rPr lang="en-US" b="1" dirty="0" smtClean="0">
                <a:solidFill>
                  <a:srgbClr val="00B050"/>
                </a:solidFill>
              </a:rPr>
              <a:t>are equally likely </a:t>
            </a:r>
            <a:r>
              <a:rPr lang="en-US" dirty="0" smtClean="0"/>
              <a:t>and when little relevant data are available.  </a:t>
            </a:r>
          </a:p>
          <a:p>
            <a:r>
              <a:rPr lang="en-US" dirty="0" smtClean="0"/>
              <a:t>such </a:t>
            </a:r>
            <a:r>
              <a:rPr lang="en-US" b="1" dirty="0" smtClean="0">
                <a:solidFill>
                  <a:srgbClr val="00B050"/>
                </a:solidFill>
              </a:rPr>
              <a:t>as our experience or intuition</a:t>
            </a:r>
            <a:r>
              <a:rPr lang="en-US" dirty="0" smtClean="0"/>
              <a:t>. After considering all available information, a probability value that expresses our </a:t>
            </a:r>
            <a:r>
              <a:rPr lang="en-US" b="1" i="1" dirty="0" smtClean="0">
                <a:solidFill>
                  <a:srgbClr val="00B050"/>
                </a:solidFill>
              </a:rPr>
              <a:t>degree of belief (on a scale from 0 to 1</a:t>
            </a:r>
            <a:r>
              <a:rPr lang="en-US" dirty="0" smtClean="0"/>
              <a:t>) that the experimental outcome will occur is specified.</a:t>
            </a:r>
            <a:endParaRPr lang="en-US" dirty="0"/>
          </a:p>
        </p:txBody>
      </p:sp>
    </p:spTree>
    <p:extLst>
      <p:ext uri="{BB962C8B-B14F-4D97-AF65-F5344CB8AC3E}">
        <p14:creationId xmlns:p14="http://schemas.microsoft.com/office/powerpoint/2010/main" val="14324553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Consider the case in which Tom and Judy </a:t>
            </a:r>
            <a:r>
              <a:rPr lang="en-US" dirty="0" err="1" smtClean="0"/>
              <a:t>Elsbernd</a:t>
            </a:r>
            <a:r>
              <a:rPr lang="en-US" dirty="0" smtClean="0"/>
              <a:t> make an offer to purchase a house. Two outcomes are possible:</a:t>
            </a:r>
          </a:p>
          <a:p>
            <a:r>
              <a:rPr lang="en-US" dirty="0" smtClean="0"/>
              <a:t>E1 =  their offer is accepted </a:t>
            </a:r>
          </a:p>
          <a:p>
            <a:r>
              <a:rPr lang="en-US" dirty="0" smtClean="0"/>
              <a:t>E2 </a:t>
            </a:r>
            <a:r>
              <a:rPr lang="en-US" dirty="0"/>
              <a:t>=</a:t>
            </a:r>
            <a:r>
              <a:rPr lang="en-US" dirty="0" smtClean="0"/>
              <a:t> their offer is rejected</a:t>
            </a:r>
          </a:p>
          <a:p>
            <a:r>
              <a:rPr lang="en-US" dirty="0" smtClean="0"/>
              <a:t>Judy believes that the probability their offer will be accepted is .8; thus, Judy would set P(E1) = .8 and P(E2) = .2. </a:t>
            </a:r>
          </a:p>
          <a:p>
            <a:r>
              <a:rPr lang="en-US" dirty="0" smtClean="0"/>
              <a:t>Tom, however, believes that the probability that their offer will be accepted is .6; hence, Tom would set P(E1) = .6 and P(E2) = .4. </a:t>
            </a:r>
          </a:p>
          <a:p>
            <a:r>
              <a:rPr lang="en-US" dirty="0" smtClean="0"/>
              <a:t>Note that Tom’s probability estimate for E1 reflects a greater pessimism that their offer will be accepted.</a:t>
            </a:r>
            <a:endParaRPr lang="en-US" dirty="0"/>
          </a:p>
        </p:txBody>
      </p:sp>
    </p:spTree>
    <p:extLst>
      <p:ext uri="{BB962C8B-B14F-4D97-AF65-F5344CB8AC3E}">
        <p14:creationId xmlns:p14="http://schemas.microsoft.com/office/powerpoint/2010/main" val="17664401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Bayes’theorem</a:t>
            </a:r>
            <a:r>
              <a:rPr lang="en-US" dirty="0" smtClean="0"/>
              <a:t> provides a means for combining subjectively determined prior probabilities with probabilities obtained by other means to obtain revised, or posterior, probabilities. </a:t>
            </a:r>
          </a:p>
          <a:p>
            <a:r>
              <a:rPr lang="en-US" dirty="0" smtClean="0"/>
              <a:t>Will discuss later ..</a:t>
            </a:r>
          </a:p>
          <a:p>
            <a:r>
              <a:rPr lang="en-US" dirty="0" smtClean="0"/>
              <a:t>Combinations of all 3 methods</a:t>
            </a:r>
          </a:p>
          <a:p>
            <a:endParaRPr lang="en-US" dirty="0"/>
          </a:p>
        </p:txBody>
      </p:sp>
    </p:spTree>
    <p:extLst>
      <p:ext uri="{BB962C8B-B14F-4D97-AF65-F5344CB8AC3E}">
        <p14:creationId xmlns:p14="http://schemas.microsoft.com/office/powerpoint/2010/main" val="3904975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Events</a:t>
            </a:r>
          </a:p>
          <a:p>
            <a:r>
              <a:rPr lang="en-US" dirty="0" smtClean="0"/>
              <a:t>Probability of Event </a:t>
            </a:r>
          </a:p>
          <a:p>
            <a:r>
              <a:rPr lang="en-US" dirty="0" smtClean="0"/>
              <a:t>Complement</a:t>
            </a:r>
          </a:p>
          <a:p>
            <a:r>
              <a:rPr lang="en-US" dirty="0" smtClean="0"/>
              <a:t>Addition Law , Multiplication Law</a:t>
            </a:r>
          </a:p>
          <a:p>
            <a:r>
              <a:rPr lang="en-US" dirty="0" smtClean="0"/>
              <a:t>Mutually Exclusive, Conditional Probability, Joint </a:t>
            </a:r>
            <a:r>
              <a:rPr lang="en-US" dirty="0" err="1" smtClean="0"/>
              <a:t>prob</a:t>
            </a:r>
            <a:r>
              <a:rPr lang="en-US" dirty="0" smtClean="0"/>
              <a:t>, Independent Events </a:t>
            </a:r>
          </a:p>
          <a:p>
            <a:r>
              <a:rPr lang="en-US" dirty="0" smtClean="0"/>
              <a:t>Bayes theorem – Prior, Posterior Probability.</a:t>
            </a:r>
            <a:endParaRPr lang="en-US" dirty="0"/>
          </a:p>
        </p:txBody>
      </p:sp>
    </p:spTree>
    <p:extLst>
      <p:ext uri="{BB962C8B-B14F-4D97-AF65-F5344CB8AC3E}">
        <p14:creationId xmlns:p14="http://schemas.microsoft.com/office/powerpoint/2010/main" val="1996384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KP&amp;Lproject</a:t>
            </a:r>
            <a:r>
              <a:rPr lang="en-US" dirty="0" smtClean="0"/>
              <a:t> Probabilities</a:t>
            </a:r>
            <a:endParaRPr lang="en-US" dirty="0"/>
          </a:p>
        </p:txBody>
      </p:sp>
      <p:sp>
        <p:nvSpPr>
          <p:cNvPr id="3" name="Content Placeholder 2"/>
          <p:cNvSpPr>
            <a:spLocks noGrp="1"/>
          </p:cNvSpPr>
          <p:nvPr>
            <p:ph idx="1"/>
          </p:nvPr>
        </p:nvSpPr>
        <p:spPr/>
        <p:txBody>
          <a:bodyPr/>
          <a:lstStyle/>
          <a:p>
            <a:r>
              <a:rPr lang="en-US" dirty="0" smtClean="0"/>
              <a:t>All experimental outcomes were not equally likely. – so </a:t>
            </a:r>
            <a:r>
              <a:rPr lang="en-US" b="1" dirty="0" smtClean="0">
                <a:solidFill>
                  <a:srgbClr val="00B050"/>
                </a:solidFill>
              </a:rPr>
              <a:t>No classical method</a:t>
            </a:r>
            <a:r>
              <a:rPr lang="en-US" dirty="0" smtClean="0"/>
              <a:t>.</a:t>
            </a:r>
          </a:p>
          <a:p>
            <a:r>
              <a:rPr lang="en-US" dirty="0" smtClean="0"/>
              <a:t>Study of the completion times for similar projects undertaken by KP&amp;L over the past three years. - </a:t>
            </a:r>
            <a:r>
              <a:rPr lang="en-US" b="1" dirty="0" smtClean="0">
                <a:solidFill>
                  <a:srgbClr val="00B050"/>
                </a:solidFill>
              </a:rPr>
              <a:t>Relative frequency</a:t>
            </a:r>
          </a:p>
          <a:p>
            <a:endParaRPr lang="en-US" dirty="0" smtClean="0"/>
          </a:p>
          <a:p>
            <a:endParaRPr lang="en-US" dirty="0"/>
          </a:p>
        </p:txBody>
      </p:sp>
    </p:spTree>
    <p:extLst>
      <p:ext uri="{BB962C8B-B14F-4D97-AF65-F5344CB8AC3E}">
        <p14:creationId xmlns:p14="http://schemas.microsoft.com/office/powerpoint/2010/main" val="39490875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503185"/>
            <a:ext cx="6777037" cy="315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297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429918"/>
            <a:ext cx="6777037" cy="329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63322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statistics, the notion of an experiment differs somewhat from the notion of an experiment in the physical sciences.</a:t>
            </a:r>
          </a:p>
          <a:p>
            <a:r>
              <a:rPr lang="en-US" dirty="0" smtClean="0"/>
              <a:t> In the physical sciences, researchers usually conduct an experiment in a laboratory or a controlled environment in order to learn about cause and effect. </a:t>
            </a:r>
          </a:p>
          <a:p>
            <a:r>
              <a:rPr lang="en-US" dirty="0" smtClean="0"/>
              <a:t>In statistical experiments, probability determines outcomes. </a:t>
            </a:r>
          </a:p>
          <a:p>
            <a:r>
              <a:rPr lang="en-US" dirty="0" smtClean="0"/>
              <a:t>Even though the experiment is repeated in exactly the same way, an entirely different outcome may occur. Because of this influence of probability on the outcome, the experiments of statistics are sometimes called </a:t>
            </a:r>
            <a:r>
              <a:rPr lang="en-US" b="1" dirty="0" smtClean="0">
                <a:solidFill>
                  <a:srgbClr val="00B050"/>
                </a:solidFill>
              </a:rPr>
              <a:t>random experiments</a:t>
            </a:r>
            <a:endParaRPr lang="en-US" b="1" dirty="0">
              <a:solidFill>
                <a:srgbClr val="00B050"/>
              </a:solidFill>
            </a:endParaRPr>
          </a:p>
        </p:txBody>
      </p:sp>
    </p:spTree>
    <p:extLst>
      <p:ext uri="{BB962C8B-B14F-4D97-AF65-F5344CB8AC3E}">
        <p14:creationId xmlns:p14="http://schemas.microsoft.com/office/powerpoint/2010/main" val="30273827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probability</a:t>
            </a:r>
            <a:endParaRPr lang="en-US" dirty="0"/>
          </a:p>
        </p:txBody>
      </p:sp>
      <p:sp>
        <p:nvSpPr>
          <p:cNvPr id="3" name="Content Placeholder 2"/>
          <p:cNvSpPr>
            <a:spLocks noGrp="1"/>
          </p:cNvSpPr>
          <p:nvPr>
            <p:ph idx="1"/>
          </p:nvPr>
        </p:nvSpPr>
        <p:spPr/>
        <p:txBody>
          <a:bodyPr/>
          <a:lstStyle/>
          <a:p>
            <a:r>
              <a:rPr lang="en-US" dirty="0" smtClean="0"/>
              <a:t>EVENT </a:t>
            </a:r>
          </a:p>
          <a:p>
            <a:r>
              <a:rPr lang="en-US" dirty="0" smtClean="0"/>
              <a:t>An event is a collection of sample points. </a:t>
            </a:r>
          </a:p>
          <a:p>
            <a:endParaRPr lang="en-US" dirty="0"/>
          </a:p>
          <a:p>
            <a:r>
              <a:rPr lang="en-US" dirty="0" smtClean="0"/>
              <a:t>Sample points and events provide the foundation for the study of probability.</a:t>
            </a:r>
            <a:endParaRPr lang="en-US" dirty="0"/>
          </a:p>
        </p:txBody>
      </p:sp>
    </p:spTree>
    <p:extLst>
      <p:ext uri="{BB962C8B-B14F-4D97-AF65-F5344CB8AC3E}">
        <p14:creationId xmlns:p14="http://schemas.microsoft.com/office/powerpoint/2010/main" val="668367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For an example, let us return to the KP&amp;L project and assume that the project manager is interested in the </a:t>
            </a:r>
          </a:p>
          <a:p>
            <a:r>
              <a:rPr lang="en-US" dirty="0" smtClean="0"/>
              <a:t>event that the entire project can be completed in 10 months or less. </a:t>
            </a:r>
          </a:p>
          <a:p>
            <a:r>
              <a:rPr lang="en-US" dirty="0" smtClean="0"/>
              <a:t>Referring to Table, we see that six sample points—(2, 6), (2, 7), (2, 8), (3, 6), (3, 7), and (4, 6)—provide a project completion time of 10 months or less. </a:t>
            </a:r>
          </a:p>
          <a:p>
            <a:r>
              <a:rPr lang="en-US" dirty="0" smtClean="0"/>
              <a:t>Let C denote the event that the project is completed in 10 months or less;</a:t>
            </a:r>
            <a:endParaRPr lang="en-US" dirty="0"/>
          </a:p>
        </p:txBody>
      </p:sp>
    </p:spTree>
    <p:extLst>
      <p:ext uri="{BB962C8B-B14F-4D97-AF65-F5344CB8AC3E}">
        <p14:creationId xmlns:p14="http://schemas.microsoft.com/office/powerpoint/2010/main" val="29132130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 = {(2, 6), (2, 7), (2, 8), (3, 6), (3, 7), (4, 6)} </a:t>
            </a:r>
          </a:p>
          <a:p>
            <a:endParaRPr lang="en-US" dirty="0"/>
          </a:p>
          <a:p>
            <a:r>
              <a:rPr lang="en-US" dirty="0" smtClean="0"/>
              <a:t>L = The event that the project is completed in less than 10 months </a:t>
            </a:r>
          </a:p>
          <a:p>
            <a:r>
              <a:rPr lang="en-US" dirty="0" smtClean="0"/>
              <a:t>M = The event that the project is completed in more than 10 months .</a:t>
            </a:r>
          </a:p>
          <a:p>
            <a:endParaRPr lang="en-US" dirty="0" smtClean="0"/>
          </a:p>
          <a:p>
            <a:endParaRPr lang="en-US" dirty="0" smtClean="0"/>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876800"/>
            <a:ext cx="39052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347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lstStyle/>
          <a:p>
            <a:r>
              <a:rPr lang="en-US" dirty="0" smtClean="0"/>
              <a:t>The probability of any event is </a:t>
            </a:r>
            <a:r>
              <a:rPr lang="en-US" b="1" dirty="0" smtClean="0">
                <a:solidFill>
                  <a:srgbClr val="00B050"/>
                </a:solidFill>
              </a:rPr>
              <a:t>equal to the sum of the probabilities </a:t>
            </a:r>
            <a:r>
              <a:rPr lang="en-US" dirty="0" smtClean="0"/>
              <a:t>of the sample points in the event. </a:t>
            </a:r>
          </a:p>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3429000"/>
            <a:ext cx="76771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4704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P(L) = 0.4</a:t>
            </a:r>
          </a:p>
          <a:p>
            <a:r>
              <a:rPr lang="en-US" dirty="0" smtClean="0"/>
              <a:t>P(M) = 0.3 </a:t>
            </a:r>
          </a:p>
          <a:p>
            <a:r>
              <a:rPr lang="en-US" dirty="0" smtClean="0"/>
              <a:t>Using these probability results, we can now tell KP&amp;L management that </a:t>
            </a:r>
          </a:p>
          <a:p>
            <a:r>
              <a:rPr lang="en-US" dirty="0" smtClean="0"/>
              <a:t>there is a .70 probability that the project will be completed in 10 months or less,</a:t>
            </a:r>
          </a:p>
          <a:p>
            <a:r>
              <a:rPr lang="en-US" dirty="0" smtClean="0"/>
              <a:t> a .40 probability that the project will be completed in less than 10 months, </a:t>
            </a:r>
          </a:p>
          <a:p>
            <a:r>
              <a:rPr lang="en-US" dirty="0" smtClean="0"/>
              <a:t>and a .30 probability that the project will be completed in more than 10 months.</a:t>
            </a:r>
          </a:p>
          <a:p>
            <a:r>
              <a:rPr lang="en-US" dirty="0" smtClean="0"/>
              <a:t>This procedure of computing event probabilities can be repeated for any event of interest to the KP&amp;L management.</a:t>
            </a:r>
            <a:endParaRPr lang="en-US" dirty="0"/>
          </a:p>
        </p:txBody>
      </p:sp>
    </p:spTree>
    <p:extLst>
      <p:ext uri="{BB962C8B-B14F-4D97-AF65-F5344CB8AC3E}">
        <p14:creationId xmlns:p14="http://schemas.microsoft.com/office/powerpoint/2010/main" val="20986346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Relationship of Probability</a:t>
            </a:r>
            <a:endParaRPr lang="en-US" dirty="0"/>
          </a:p>
        </p:txBody>
      </p:sp>
      <p:sp>
        <p:nvSpPr>
          <p:cNvPr id="3" name="Content Placeholder 2"/>
          <p:cNvSpPr>
            <a:spLocks noGrp="1"/>
          </p:cNvSpPr>
          <p:nvPr>
            <p:ph idx="1"/>
          </p:nvPr>
        </p:nvSpPr>
        <p:spPr/>
        <p:txBody>
          <a:bodyPr/>
          <a:lstStyle/>
          <a:p>
            <a:r>
              <a:rPr lang="en-US" dirty="0" smtClean="0"/>
              <a:t>complement of an Event</a:t>
            </a:r>
          </a:p>
          <a:p>
            <a:r>
              <a:rPr lang="en-US" dirty="0" smtClean="0"/>
              <a:t>Given an event A, the complement of A is defined to be the event consisting of all sample points that </a:t>
            </a:r>
            <a:r>
              <a:rPr lang="en-US" b="1" dirty="0" smtClean="0">
                <a:solidFill>
                  <a:srgbClr val="00B050"/>
                </a:solidFill>
              </a:rPr>
              <a:t>are not in A</a:t>
            </a:r>
            <a:r>
              <a:rPr lang="en-US" dirty="0" smtClean="0"/>
              <a:t>.</a:t>
            </a:r>
            <a:endParaRPr lang="en-US" dirty="0"/>
          </a:p>
        </p:txBody>
      </p:sp>
    </p:spTree>
    <p:extLst>
      <p:ext uri="{BB962C8B-B14F-4D97-AF65-F5344CB8AC3E}">
        <p14:creationId xmlns:p14="http://schemas.microsoft.com/office/powerpoint/2010/main" val="2219712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p:sp>
        <p:nvSpPr>
          <p:cNvPr id="3" name="Content Placeholder 2"/>
          <p:cNvSpPr>
            <a:spLocks noGrp="1"/>
          </p:cNvSpPr>
          <p:nvPr>
            <p:ph idx="1"/>
          </p:nvPr>
        </p:nvSpPr>
        <p:spPr/>
        <p:txBody>
          <a:bodyPr/>
          <a:lstStyle/>
          <a:p>
            <a:r>
              <a:rPr lang="en-US" dirty="0" smtClean="0"/>
              <a:t>Probability and statistical information are used for both operational and marketing decisions. </a:t>
            </a:r>
          </a:p>
          <a:p>
            <a:endParaRPr lang="en-US" dirty="0"/>
          </a:p>
        </p:txBody>
      </p:sp>
    </p:spTree>
    <p:extLst>
      <p:ext uri="{BB962C8B-B14F-4D97-AF65-F5344CB8AC3E}">
        <p14:creationId xmlns:p14="http://schemas.microsoft.com/office/powerpoint/2010/main" val="27381725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complement of A is denoted by Ac, in  Venn diagram. </a:t>
            </a:r>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286000"/>
            <a:ext cx="278130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90825"/>
            <a:ext cx="8010526"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583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510773"/>
            <a:ext cx="6777037" cy="1135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3" y="2286000"/>
            <a:ext cx="41814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61650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law</a:t>
            </a:r>
            <a:endParaRPr lang="en-US" dirty="0"/>
          </a:p>
        </p:txBody>
      </p:sp>
      <p:sp>
        <p:nvSpPr>
          <p:cNvPr id="3" name="Content Placeholder 2"/>
          <p:cNvSpPr>
            <a:spLocks noGrp="1"/>
          </p:cNvSpPr>
          <p:nvPr>
            <p:ph idx="1"/>
          </p:nvPr>
        </p:nvSpPr>
        <p:spPr/>
        <p:txBody>
          <a:bodyPr/>
          <a:lstStyle/>
          <a:p>
            <a:r>
              <a:rPr lang="en-US" dirty="0" smtClean="0"/>
              <a:t>A+B</a:t>
            </a:r>
          </a:p>
          <a:p>
            <a:r>
              <a:rPr lang="en-US" dirty="0" smtClean="0"/>
              <a:t>the union of events - AUB</a:t>
            </a:r>
          </a:p>
          <a:p>
            <a:r>
              <a:rPr lang="en-US" dirty="0" smtClean="0"/>
              <a:t>the intersection of events – A intersection – B </a:t>
            </a:r>
          </a:p>
          <a:p>
            <a:r>
              <a:rPr lang="en-US" dirty="0" smtClean="0"/>
              <a:t>UNION OF TWO EVENTS The union of A and B is the event containing </a:t>
            </a:r>
            <a:r>
              <a:rPr lang="en-US" b="1" dirty="0" smtClean="0">
                <a:solidFill>
                  <a:srgbClr val="00B050"/>
                </a:solidFill>
              </a:rPr>
              <a:t>all sample points belonging to A or B or both</a:t>
            </a:r>
            <a:r>
              <a:rPr lang="en-US" dirty="0" smtClean="0"/>
              <a:t>. The union is denoted by </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876800"/>
            <a:ext cx="94297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1419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808068"/>
            <a:ext cx="6777037" cy="254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8355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INTERSECTION OF TWO EVENTS Given two events A and B, the intersection of A and B is the event containing the sample points belonging to both A and B. The intersection is denoted by </a:t>
            </a:r>
          </a:p>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648075"/>
            <a:ext cx="11239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075339"/>
            <a:ext cx="5157107" cy="2155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17165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600795"/>
            <a:ext cx="6777037" cy="95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78316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Addition Law</a:t>
            </a:r>
            <a:endParaRPr lang="en-US"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776484"/>
            <a:ext cx="6777037" cy="2603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129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068775"/>
            <a:ext cx="6777037" cy="2019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6872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u D</a:t>
            </a:r>
            <a:endParaRPr lang="en-US" dirty="0"/>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430659"/>
            <a:ext cx="6777037" cy="3295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9754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mutually exclusive events</a:t>
            </a:r>
            <a:endParaRPr lang="en-US" dirty="0"/>
          </a:p>
        </p:txBody>
      </p:sp>
      <p:sp>
        <p:nvSpPr>
          <p:cNvPr id="3" name="Content Placeholder 2"/>
          <p:cNvSpPr>
            <a:spLocks noGrp="1"/>
          </p:cNvSpPr>
          <p:nvPr>
            <p:ph idx="1"/>
          </p:nvPr>
        </p:nvSpPr>
        <p:spPr/>
        <p:txBody>
          <a:bodyPr/>
          <a:lstStyle/>
          <a:p>
            <a:r>
              <a:rPr lang="en-US" dirty="0" smtClean="0"/>
              <a:t>Two events are said to be mutually exclusive if the events have </a:t>
            </a:r>
            <a:r>
              <a:rPr lang="en-US" i="1" dirty="0" smtClean="0">
                <a:solidFill>
                  <a:srgbClr val="00B050"/>
                </a:solidFill>
              </a:rPr>
              <a:t>no sample points in common.</a:t>
            </a:r>
          </a:p>
          <a:p>
            <a:r>
              <a:rPr lang="en-US" i="1" dirty="0" err="1" smtClean="0">
                <a:solidFill>
                  <a:srgbClr val="00B050"/>
                </a:solidFill>
              </a:rPr>
              <a:t>Thus,a</a:t>
            </a:r>
            <a:r>
              <a:rPr lang="en-US" i="1" dirty="0" smtClean="0">
                <a:solidFill>
                  <a:srgbClr val="00B050"/>
                </a:solidFill>
              </a:rPr>
              <a:t> requirement for A and B to be mutually exclusive is that their intersection must contain no sample points.</a:t>
            </a:r>
          </a:p>
          <a:p>
            <a:endParaRPr lang="en-US" i="1" dirty="0" smtClean="0">
              <a:solidFill>
                <a:srgbClr val="00B050"/>
              </a:solidFill>
            </a:endParaRPr>
          </a:p>
          <a:p>
            <a:endParaRPr lang="en-US" i="1" dirty="0">
              <a:solidFill>
                <a:srgbClr val="00B050"/>
              </a:solidFill>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4419600"/>
            <a:ext cx="772477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2519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rgbClr val="00B050"/>
                </a:solidFill>
              </a:rPr>
              <a:t>uncertainties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Managers often base their </a:t>
            </a:r>
            <a:r>
              <a:rPr lang="en-US" b="1" i="1" u="sng" dirty="0" smtClean="0">
                <a:solidFill>
                  <a:srgbClr val="00B050"/>
                </a:solidFill>
              </a:rPr>
              <a:t>decisions on an analysis of uncertainties</a:t>
            </a:r>
            <a:r>
              <a:rPr lang="en-US" dirty="0" smtClean="0"/>
              <a:t> such as the following: </a:t>
            </a:r>
          </a:p>
          <a:p>
            <a:r>
              <a:rPr lang="en-US" dirty="0" smtClean="0"/>
              <a:t>1. </a:t>
            </a:r>
            <a:r>
              <a:rPr lang="en-US" b="1" dirty="0" smtClean="0">
                <a:solidFill>
                  <a:srgbClr val="FF0000"/>
                </a:solidFill>
              </a:rPr>
              <a:t>What are the chances that sales will decrease if we increase prices? </a:t>
            </a:r>
          </a:p>
          <a:p>
            <a:r>
              <a:rPr lang="en-US" dirty="0" smtClean="0"/>
              <a:t>2. </a:t>
            </a:r>
            <a:r>
              <a:rPr lang="en-US" b="1" dirty="0" smtClean="0">
                <a:solidFill>
                  <a:srgbClr val="00B050"/>
                </a:solidFill>
              </a:rPr>
              <a:t>What is the likelihood a new assembly method will increase productivity?</a:t>
            </a:r>
          </a:p>
          <a:p>
            <a:r>
              <a:rPr lang="en-US" dirty="0" smtClean="0"/>
              <a:t> 3. </a:t>
            </a:r>
            <a:r>
              <a:rPr lang="en-US" b="1" dirty="0" smtClean="0">
                <a:solidFill>
                  <a:srgbClr val="FF0000"/>
                </a:solidFill>
              </a:rPr>
              <a:t>How likely is it that the project will be finished on time?</a:t>
            </a:r>
          </a:p>
          <a:p>
            <a:r>
              <a:rPr lang="en-US" dirty="0" smtClean="0"/>
              <a:t> 4. </a:t>
            </a:r>
            <a:r>
              <a:rPr lang="en-US" b="1" dirty="0" smtClean="0">
                <a:solidFill>
                  <a:srgbClr val="00B050"/>
                </a:solidFill>
              </a:rPr>
              <a:t>What is the chance that a new investment will be profitable?</a:t>
            </a:r>
          </a:p>
          <a:p>
            <a:endParaRPr lang="en-US" dirty="0"/>
          </a:p>
        </p:txBody>
      </p:sp>
    </p:spTree>
    <p:extLst>
      <p:ext uri="{BB962C8B-B14F-4D97-AF65-F5344CB8AC3E}">
        <p14:creationId xmlns:p14="http://schemas.microsoft.com/office/powerpoint/2010/main" val="36792888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lstStyle/>
          <a:p>
            <a:r>
              <a:rPr lang="en-US" dirty="0" smtClean="0"/>
              <a:t>This new probability of event A is called a conditional probability and is written P(A | B). We use the notation to indicate that we are considering the </a:t>
            </a:r>
            <a:r>
              <a:rPr lang="en-US" dirty="0" smtClean="0">
                <a:solidFill>
                  <a:srgbClr val="00B050"/>
                </a:solidFill>
              </a:rPr>
              <a:t>probability of event A</a:t>
            </a:r>
            <a:r>
              <a:rPr lang="en-US" dirty="0" smtClean="0"/>
              <a:t> </a:t>
            </a:r>
            <a:r>
              <a:rPr lang="en-US" b="1" dirty="0" smtClean="0">
                <a:solidFill>
                  <a:srgbClr val="FF0000"/>
                </a:solidFill>
              </a:rPr>
              <a:t>given the condition that event B has occurred</a:t>
            </a:r>
            <a:r>
              <a:rPr lang="en-US" dirty="0" smtClean="0"/>
              <a:t>. Hence, the notation P(A | B) reads “the probability of A given B.”</a:t>
            </a:r>
            <a:endParaRPr lang="en-US" dirty="0"/>
          </a:p>
        </p:txBody>
      </p:sp>
    </p:spTree>
    <p:extLst>
      <p:ext uri="{BB962C8B-B14F-4D97-AF65-F5344CB8AC3E}">
        <p14:creationId xmlns:p14="http://schemas.microsoft.com/office/powerpoint/2010/main" val="2081493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88395" y="2324100"/>
            <a:ext cx="4686222"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1856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539293"/>
            <a:ext cx="6777037" cy="3077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33446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57249" y="2324100"/>
            <a:ext cx="6548514"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98641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812115"/>
            <a:ext cx="6777037" cy="2532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08419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What conclusion do you draw? The probability of a promotion given that the </a:t>
            </a:r>
            <a:r>
              <a:rPr lang="en-US" b="1" dirty="0" smtClean="0">
                <a:solidFill>
                  <a:srgbClr val="FF0000"/>
                </a:solidFill>
              </a:rPr>
              <a:t>officer is a man is .30, twice the .15 probability of a promotion given that the officer is a woman</a:t>
            </a:r>
            <a:r>
              <a:rPr lang="en-US" dirty="0" smtClean="0"/>
              <a:t>. Although the use of conditional probability does not in itself prove that discrimination exists in this case, the conditional probability values support the argument presented by the female officers.</a:t>
            </a:r>
            <a:endParaRPr lang="en-US" dirty="0"/>
          </a:p>
        </p:txBody>
      </p:sp>
    </p:spTree>
    <p:extLst>
      <p:ext uri="{BB962C8B-B14F-4D97-AF65-F5344CB8AC3E}">
        <p14:creationId xmlns:p14="http://schemas.microsoft.com/office/powerpoint/2010/main" val="20830988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events</a:t>
            </a:r>
            <a:endParaRPr lang="en-US" dirty="0"/>
          </a:p>
        </p:txBody>
      </p:sp>
      <p:sp>
        <p:nvSpPr>
          <p:cNvPr id="3" name="Content Placeholder 2"/>
          <p:cNvSpPr>
            <a:spLocks noGrp="1"/>
          </p:cNvSpPr>
          <p:nvPr>
            <p:ph idx="1"/>
          </p:nvPr>
        </p:nvSpPr>
        <p:spPr>
          <a:xfrm>
            <a:off x="457200" y="1600201"/>
            <a:ext cx="8229600" cy="4267200"/>
          </a:xfrm>
        </p:spPr>
        <p:txBody>
          <a:bodyPr/>
          <a:lstStyle/>
          <a:p>
            <a:endParaRPr lang="en-US" dirty="0" smtClean="0"/>
          </a:p>
          <a:p>
            <a:r>
              <a:rPr lang="en-US" dirty="0" smtClean="0"/>
              <a:t>However, if the probability of event </a:t>
            </a:r>
          </a:p>
          <a:p>
            <a:r>
              <a:rPr lang="en-US" dirty="0" smtClean="0"/>
              <a:t>A is not changed by the existence of event M—that is, P(A | M) , P(A)—we would say that events A and M are independent events. </a:t>
            </a:r>
          </a:p>
          <a:p>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33800"/>
            <a:ext cx="5681663" cy="2099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3744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law</a:t>
            </a:r>
            <a:endParaRPr lang="en-US" dirty="0"/>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159299"/>
            <a:ext cx="6777037" cy="1837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486400"/>
            <a:ext cx="585787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47406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445268"/>
            <a:ext cx="6777037" cy="1266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1676400"/>
            <a:ext cx="78962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66508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Do not confuse the notion of </a:t>
            </a:r>
          </a:p>
          <a:p>
            <a:r>
              <a:rPr lang="en-US" dirty="0" smtClean="0"/>
              <a:t>mutually exclusive events with that of independent events. </a:t>
            </a:r>
          </a:p>
          <a:p>
            <a:r>
              <a:rPr lang="en-US" dirty="0" smtClean="0"/>
              <a:t>Two events with nonzero probabilities cannot be both mutually exclusive and independent. </a:t>
            </a:r>
          </a:p>
          <a:p>
            <a:r>
              <a:rPr lang="en-US" dirty="0" smtClean="0"/>
              <a:t>If one mutually exclusive event is known to occur, the other cannot occur; thus, the probability of the other event occurring is reduced to zero. They are therefore dependent.</a:t>
            </a:r>
          </a:p>
          <a:p>
            <a:endParaRPr lang="en-US" dirty="0"/>
          </a:p>
        </p:txBody>
      </p:sp>
    </p:spTree>
    <p:extLst>
      <p:ext uri="{BB962C8B-B14F-4D97-AF65-F5344CB8AC3E}">
        <p14:creationId xmlns:p14="http://schemas.microsoft.com/office/powerpoint/2010/main" val="3730109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Likehood</a:t>
            </a:r>
            <a:endParaRPr lang="en-US" dirty="0"/>
          </a:p>
        </p:txBody>
      </p:sp>
      <p:sp>
        <p:nvSpPr>
          <p:cNvPr id="3" name="Content Placeholder 2"/>
          <p:cNvSpPr>
            <a:spLocks noGrp="1"/>
          </p:cNvSpPr>
          <p:nvPr>
            <p:ph idx="1"/>
          </p:nvPr>
        </p:nvSpPr>
        <p:spPr/>
        <p:txBody>
          <a:bodyPr>
            <a:normAutofit fontScale="85000" lnSpcReduction="10000"/>
          </a:bodyPr>
          <a:lstStyle/>
          <a:p>
            <a:r>
              <a:rPr lang="en-US" dirty="0"/>
              <a:t>P</a:t>
            </a:r>
            <a:r>
              <a:rPr lang="en-US" dirty="0" smtClean="0"/>
              <a:t>robability originated in a series of letters between </a:t>
            </a:r>
            <a:r>
              <a:rPr lang="en-US" b="1" dirty="0" smtClean="0"/>
              <a:t>Pierre de Fermat </a:t>
            </a:r>
            <a:r>
              <a:rPr lang="en-US" dirty="0" smtClean="0"/>
              <a:t>and </a:t>
            </a:r>
            <a:r>
              <a:rPr lang="en-US" dirty="0" smtClean="0">
                <a:solidFill>
                  <a:srgbClr val="FF0000"/>
                </a:solidFill>
              </a:rPr>
              <a:t>Blaise Pascal </a:t>
            </a:r>
            <a:r>
              <a:rPr lang="en-US" dirty="0" smtClean="0"/>
              <a:t>in the 1650s.</a:t>
            </a:r>
          </a:p>
          <a:p>
            <a:endParaRPr lang="en-US" dirty="0" smtClean="0"/>
          </a:p>
          <a:p>
            <a:r>
              <a:rPr lang="en-US" dirty="0" smtClean="0"/>
              <a:t>Probability is </a:t>
            </a:r>
            <a:r>
              <a:rPr lang="en-US" b="1" dirty="0" smtClean="0">
                <a:solidFill>
                  <a:srgbClr val="FF0000"/>
                </a:solidFill>
              </a:rPr>
              <a:t>a numerical measure of the likelihood that an event will occur</a:t>
            </a:r>
            <a:r>
              <a:rPr lang="en-US" dirty="0" smtClean="0"/>
              <a:t>. </a:t>
            </a:r>
          </a:p>
          <a:p>
            <a:r>
              <a:rPr lang="en-US" dirty="0" smtClean="0"/>
              <a:t>Thus, probabilities can be used as measures of the </a:t>
            </a:r>
            <a:r>
              <a:rPr lang="en-US" dirty="0" smtClean="0">
                <a:solidFill>
                  <a:srgbClr val="FF0000"/>
                </a:solidFill>
              </a:rPr>
              <a:t>degree of uncertainty associated </a:t>
            </a:r>
            <a:r>
              <a:rPr lang="en-US" dirty="0" smtClean="0"/>
              <a:t>with the four events previously listed. </a:t>
            </a:r>
          </a:p>
          <a:p>
            <a:r>
              <a:rPr lang="en-US" dirty="0" smtClean="0"/>
              <a:t>If probabilities are available, we can determine the likelihood of each event occurring</a:t>
            </a:r>
            <a:endParaRPr lang="en-US" dirty="0"/>
          </a:p>
        </p:txBody>
      </p:sp>
    </p:spTree>
    <p:extLst>
      <p:ext uri="{BB962C8B-B14F-4D97-AF65-F5344CB8AC3E}">
        <p14:creationId xmlns:p14="http://schemas.microsoft.com/office/powerpoint/2010/main" val="33970869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Often, we begin the analysis with </a:t>
            </a:r>
            <a:r>
              <a:rPr lang="en-US" b="1" dirty="0" smtClean="0">
                <a:solidFill>
                  <a:srgbClr val="FF0000"/>
                </a:solidFill>
              </a:rPr>
              <a:t>initial or prior probability</a:t>
            </a:r>
            <a:r>
              <a:rPr lang="en-US" dirty="0" smtClean="0"/>
              <a:t> estimates for specific events of interest. </a:t>
            </a:r>
          </a:p>
          <a:p>
            <a:r>
              <a:rPr lang="en-US" dirty="0" smtClean="0"/>
              <a:t>Then, from sources such as a sample, a special report, or a product test, we obtain additional information about the events.</a:t>
            </a:r>
          </a:p>
          <a:p>
            <a:r>
              <a:rPr lang="en-US" dirty="0" smtClean="0"/>
              <a:t> Given this new information, we update the prior probability values by calculating revised probabilities, referred to as </a:t>
            </a:r>
            <a:r>
              <a:rPr lang="en-US" b="1" dirty="0" smtClean="0">
                <a:solidFill>
                  <a:srgbClr val="FF0000"/>
                </a:solidFill>
              </a:rPr>
              <a:t>posterior probabilities.</a:t>
            </a:r>
            <a:endParaRPr lang="en-US" b="1" dirty="0">
              <a:solidFill>
                <a:srgbClr val="FF0000"/>
              </a:solidFill>
            </a:endParaRPr>
          </a:p>
        </p:txBody>
      </p:sp>
    </p:spTree>
    <p:extLst>
      <p:ext uri="{BB962C8B-B14F-4D97-AF65-F5344CB8AC3E}">
        <p14:creationId xmlns:p14="http://schemas.microsoft.com/office/powerpoint/2010/main" val="10874922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4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226589"/>
            <a:ext cx="6777037" cy="1703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84655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As an application of </a:t>
            </a:r>
            <a:r>
              <a:rPr lang="en-US" dirty="0" err="1" smtClean="0"/>
              <a:t>Bayes’theorem</a:t>
            </a:r>
            <a:r>
              <a:rPr lang="en-US" dirty="0" smtClean="0"/>
              <a:t>, consider a manufacturing firm that receives shipments of parts from two different suppliers. Let A1 denote the event that a part is from supplier 1 and A2 denote the event that a part is from supplier 2. Currently, 65% of the parts purchased by the company are from supplier 1 and the remaining 35% are from supplier 2. Hence, if a part is selected at random, we would assign the prior probabilities </a:t>
            </a:r>
            <a:r>
              <a:rPr lang="en-US" b="1" dirty="0" smtClean="0">
                <a:solidFill>
                  <a:srgbClr val="FF0000"/>
                </a:solidFill>
              </a:rPr>
              <a:t>P(A1) = .65 and P(A2) = .35.</a:t>
            </a:r>
            <a:endParaRPr lang="en-US" b="1" dirty="0">
              <a:solidFill>
                <a:srgbClr val="FF0000"/>
              </a:solidFill>
            </a:endParaRPr>
          </a:p>
        </p:txBody>
      </p:sp>
    </p:spTree>
    <p:extLst>
      <p:ext uri="{BB962C8B-B14F-4D97-AF65-F5344CB8AC3E}">
        <p14:creationId xmlns:p14="http://schemas.microsoft.com/office/powerpoint/2010/main" val="6479433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5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6679" y="2324100"/>
            <a:ext cx="6009655"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4610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68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27857" y="2324100"/>
            <a:ext cx="5607298"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7491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099018"/>
            <a:ext cx="6777037" cy="1958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03365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7034" y="2324100"/>
            <a:ext cx="6008944"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79577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3371"/>
            <a:ext cx="7643812" cy="2633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98602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Bayes theorem applicable in Bidding any projects.</a:t>
            </a:r>
          </a:p>
          <a:p>
            <a:endParaRPr lang="en-US" dirty="0"/>
          </a:p>
        </p:txBody>
      </p:sp>
    </p:spTree>
    <p:extLst>
      <p:ext uri="{BB962C8B-B14F-4D97-AF65-F5344CB8AC3E}">
        <p14:creationId xmlns:p14="http://schemas.microsoft.com/office/powerpoint/2010/main" val="2309349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and meaning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Probability values are always assigned on a scale from </a:t>
            </a:r>
            <a:r>
              <a:rPr lang="en-US" b="1" dirty="0" smtClean="0">
                <a:solidFill>
                  <a:srgbClr val="FF0000"/>
                </a:solidFill>
              </a:rPr>
              <a:t>0 to 1</a:t>
            </a:r>
            <a:r>
              <a:rPr lang="en-US" dirty="0" smtClean="0"/>
              <a:t>. </a:t>
            </a:r>
          </a:p>
          <a:p>
            <a:r>
              <a:rPr lang="en-US" dirty="0" smtClean="0"/>
              <a:t>A probability </a:t>
            </a:r>
            <a:r>
              <a:rPr lang="en-US" dirty="0" smtClean="0">
                <a:solidFill>
                  <a:srgbClr val="FF0000"/>
                </a:solidFill>
              </a:rPr>
              <a:t>near zero </a:t>
            </a:r>
            <a:r>
              <a:rPr lang="en-US" dirty="0" smtClean="0"/>
              <a:t>indicates an event is </a:t>
            </a:r>
            <a:r>
              <a:rPr lang="en-US" b="1" dirty="0" smtClean="0">
                <a:solidFill>
                  <a:srgbClr val="FF0000"/>
                </a:solidFill>
              </a:rPr>
              <a:t>unlikely to occur</a:t>
            </a:r>
            <a:r>
              <a:rPr lang="en-US" dirty="0" smtClean="0"/>
              <a:t>; </a:t>
            </a:r>
          </a:p>
          <a:p>
            <a:r>
              <a:rPr lang="en-US" dirty="0" smtClean="0"/>
              <a:t>a probability </a:t>
            </a:r>
            <a:r>
              <a:rPr lang="en-US" b="1" dirty="0" smtClean="0">
                <a:solidFill>
                  <a:srgbClr val="00B050"/>
                </a:solidFill>
              </a:rPr>
              <a:t>near 1 </a:t>
            </a:r>
            <a:r>
              <a:rPr lang="en-US" dirty="0" smtClean="0"/>
              <a:t>indicates an event is </a:t>
            </a:r>
            <a:r>
              <a:rPr lang="en-US" b="1" dirty="0" smtClean="0">
                <a:solidFill>
                  <a:srgbClr val="00B050"/>
                </a:solidFill>
              </a:rPr>
              <a:t>almost certain to occur</a:t>
            </a:r>
            <a:r>
              <a:rPr lang="en-US" dirty="0" smtClean="0"/>
              <a:t>. </a:t>
            </a:r>
          </a:p>
          <a:p>
            <a:r>
              <a:rPr lang="en-US" dirty="0" smtClean="0"/>
              <a:t>Other probabilities between 0 and 1 represent </a:t>
            </a:r>
            <a:r>
              <a:rPr lang="en-US" b="1" dirty="0" smtClean="0">
                <a:solidFill>
                  <a:srgbClr val="0070C0"/>
                </a:solidFill>
              </a:rPr>
              <a:t>degrees of likelihood that an event will occur.</a:t>
            </a:r>
          </a:p>
          <a:p>
            <a:r>
              <a:rPr lang="en-US" b="1" dirty="0" err="1" smtClean="0">
                <a:solidFill>
                  <a:srgbClr val="0070C0"/>
                </a:solidFill>
              </a:rPr>
              <a:t>Eg</a:t>
            </a:r>
            <a:r>
              <a:rPr lang="en-US" b="1" dirty="0" smtClean="0">
                <a:solidFill>
                  <a:srgbClr val="0070C0"/>
                </a:solidFill>
              </a:rPr>
              <a:t>: Probability of Rain by Report, 0.9,0.5,0.2etc.</a:t>
            </a:r>
            <a:endParaRPr lang="en-US" b="1" dirty="0">
              <a:solidFill>
                <a:srgbClr val="0070C0"/>
              </a:solidFill>
            </a:endParaRPr>
          </a:p>
        </p:txBody>
      </p:sp>
    </p:spTree>
    <p:extLst>
      <p:ext uri="{BB962C8B-B14F-4D97-AF65-F5344CB8AC3E}">
        <p14:creationId xmlns:p14="http://schemas.microsoft.com/office/powerpoint/2010/main" val="2675401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923709"/>
            <a:ext cx="6777037" cy="2309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60919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438</TotalTime>
  <Words>2485</Words>
  <Application>Microsoft Office PowerPoint</Application>
  <PresentationFormat>On-screen Show (4:3)</PresentationFormat>
  <Paragraphs>196</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Austin</vt:lpstr>
      <vt:lpstr>Statistics</vt:lpstr>
      <vt:lpstr>Terms in Probability</vt:lpstr>
      <vt:lpstr>PowerPoint Presentation</vt:lpstr>
      <vt:lpstr>PowerPoint Presentation</vt:lpstr>
      <vt:lpstr>Probability</vt:lpstr>
      <vt:lpstr>uncertainties</vt:lpstr>
      <vt:lpstr>Likehood</vt:lpstr>
      <vt:lpstr>Range and meaning</vt:lpstr>
      <vt:lpstr>PowerPoint Presentation</vt:lpstr>
      <vt:lpstr>Experiment</vt:lpstr>
      <vt:lpstr>Experiment - Outcome</vt:lpstr>
      <vt:lpstr>sample space</vt:lpstr>
      <vt:lpstr>PowerPoint Presentation</vt:lpstr>
      <vt:lpstr>PowerPoint Presentation</vt:lpstr>
      <vt:lpstr>counting rules</vt:lpstr>
      <vt:lpstr>Multiple-step experiments </vt:lpstr>
      <vt:lpstr>PowerPoint Presentation</vt:lpstr>
      <vt:lpstr>Eg:</vt:lpstr>
      <vt:lpstr>PowerPoint Presentation</vt:lpstr>
      <vt:lpstr>PowerPoint Presentation</vt:lpstr>
      <vt:lpstr>PowerPoint Presentation</vt:lpstr>
      <vt:lpstr>PowerPoint Presentation</vt:lpstr>
      <vt:lpstr>PowerPoint Presentation</vt:lpstr>
      <vt:lpstr>Combinations</vt:lpstr>
      <vt:lpstr>PowerPoint Presentation</vt:lpstr>
      <vt:lpstr>PowerPoint Presentation</vt:lpstr>
      <vt:lpstr>Lottery example 6 Integers – from group of 53</vt:lpstr>
      <vt:lpstr>Permutations</vt:lpstr>
      <vt:lpstr>More Permutations than combinations</vt:lpstr>
      <vt:lpstr>PowerPoint Presentation</vt:lpstr>
      <vt:lpstr>Assigning Probabilities</vt:lpstr>
      <vt:lpstr>P = 0 to 1 Or Sum = 1</vt:lpstr>
      <vt:lpstr>PowerPoint Presentation</vt:lpstr>
      <vt:lpstr>classical method</vt:lpstr>
      <vt:lpstr>Relative Frequency</vt:lpstr>
      <vt:lpstr>Relative Frequency  Eg: Patient waiting time</vt:lpstr>
      <vt:lpstr>Subjective method</vt:lpstr>
      <vt:lpstr>PowerPoint Presentation</vt:lpstr>
      <vt:lpstr>PowerPoint Presentation</vt:lpstr>
      <vt:lpstr>KP&amp;Lproject Probabilities</vt:lpstr>
      <vt:lpstr>PowerPoint Presentation</vt:lpstr>
      <vt:lpstr>PowerPoint Presentation</vt:lpstr>
      <vt:lpstr>Experiment</vt:lpstr>
      <vt:lpstr>Events and probability</vt:lpstr>
      <vt:lpstr>PowerPoint Presentation</vt:lpstr>
      <vt:lpstr>PowerPoint Presentation</vt:lpstr>
      <vt:lpstr>PROBABILITY OF AN EVENT</vt:lpstr>
      <vt:lpstr>Conclusions</vt:lpstr>
      <vt:lpstr>Basic Relationship of Probability</vt:lpstr>
      <vt:lpstr>PowerPoint Presentation</vt:lpstr>
      <vt:lpstr>PowerPoint Presentation</vt:lpstr>
      <vt:lpstr>Addition law</vt:lpstr>
      <vt:lpstr>PowerPoint Presentation</vt:lpstr>
      <vt:lpstr>PowerPoint Presentation</vt:lpstr>
      <vt:lpstr>PowerPoint Presentation</vt:lpstr>
      <vt:lpstr>Example of Addition Law</vt:lpstr>
      <vt:lpstr>PowerPoint Presentation</vt:lpstr>
      <vt:lpstr>L u D</vt:lpstr>
      <vt:lpstr>mutually exclusive events</vt:lpstr>
      <vt:lpstr>conditional probability</vt:lpstr>
      <vt:lpstr>PowerPoint Presentation</vt:lpstr>
      <vt:lpstr>PowerPoint Presentation</vt:lpstr>
      <vt:lpstr>PowerPoint Presentation</vt:lpstr>
      <vt:lpstr>PowerPoint Presentation</vt:lpstr>
      <vt:lpstr>PowerPoint Presentation</vt:lpstr>
      <vt:lpstr>independent events</vt:lpstr>
      <vt:lpstr>multiplication law</vt:lpstr>
      <vt:lpstr>PowerPoint Presentation</vt:lpstr>
      <vt:lpstr>PowerPoint Presentation</vt:lpstr>
      <vt:lpstr>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radha</dc:creator>
  <cp:lastModifiedBy>radha</cp:lastModifiedBy>
  <cp:revision>164</cp:revision>
  <dcterms:created xsi:type="dcterms:W3CDTF">2018-08-03T06:13:57Z</dcterms:created>
  <dcterms:modified xsi:type="dcterms:W3CDTF">2018-08-03T13:32:37Z</dcterms:modified>
</cp:coreProperties>
</file>