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9A170D2-550B-4D2F-B5D6-DA23F1D125A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probability-and-statistics/probability-main-index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multiplication-rule-probability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answers.com/node/63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answers.com/node/4974" TargetMode="External"/><Relationship Id="rId2" Type="http://schemas.openxmlformats.org/officeDocument/2006/relationships/hyperlink" Target="https://www.investinganswers.com/node/5331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confidence-level/" TargetMode="External"/><Relationship Id="rId2" Type="http://schemas.openxmlformats.org/officeDocument/2006/relationships/hyperlink" Target="http://www.gallup.com/poll/105850/ownership-may-good-wellbeing.aspx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22150"/>
            <a:ext cx="6777037" cy="291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9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013" y="2324100"/>
            <a:ext cx="55869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4872" y="2324100"/>
            <a:ext cx="571326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Three important cases are the</a:t>
            </a:r>
          </a:p>
          <a:p>
            <a:r>
              <a:rPr lang="en-US" dirty="0" smtClean="0"/>
              <a:t> binomial,</a:t>
            </a:r>
          </a:p>
          <a:p>
            <a:r>
              <a:rPr lang="en-US" dirty="0" smtClean="0"/>
              <a:t>Poisson, and </a:t>
            </a:r>
          </a:p>
          <a:p>
            <a:r>
              <a:rPr lang="en-US" dirty="0" smtClean="0"/>
              <a:t>hypergeometric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value, or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value, or mean, of a random variable is a measure of the </a:t>
            </a:r>
            <a:r>
              <a:rPr lang="en-US" b="1" dirty="0" smtClean="0"/>
              <a:t>central location for the random variable.</a:t>
            </a:r>
          </a:p>
          <a:p>
            <a:r>
              <a:rPr lang="en-US" b="1" dirty="0" smtClean="0"/>
              <a:t>Mu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781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variability, or dispersion </a:t>
            </a:r>
          </a:p>
          <a:p>
            <a:r>
              <a:rPr lang="en-US" dirty="0" smtClean="0"/>
              <a:t>The notations </a:t>
            </a:r>
            <a:r>
              <a:rPr lang="en-US" dirty="0" err="1" smtClean="0"/>
              <a:t>Var</a:t>
            </a:r>
            <a:r>
              <a:rPr lang="en-US" dirty="0" smtClean="0"/>
              <a:t>(x) andσ2 are both used to denote the variance of a random variable. 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819400"/>
            <a:ext cx="793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(x * </a:t>
            </a:r>
            <a:r>
              <a:rPr lang="en-US" dirty="0"/>
              <a:t>f</a:t>
            </a:r>
            <a:r>
              <a:rPr lang="en-US" dirty="0" smtClean="0"/>
              <a:t>(x))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11403"/>
            <a:ext cx="6777037" cy="31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Variance, standard Deviation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58819"/>
            <a:ext cx="6777037" cy="303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We see that the variance is 1.25. The standard deviation, </a:t>
            </a:r>
            <a:r>
              <a:rPr lang="en-US" sz="2600" dirty="0" smtClean="0">
                <a:solidFill>
                  <a:srgbClr val="00B050"/>
                </a:solidFill>
              </a:rPr>
              <a:t>σ, is defined as the positive square root of the variance</a:t>
            </a:r>
            <a:r>
              <a:rPr lang="en-US" sz="2600" dirty="0" smtClean="0"/>
              <a:t>. Thus, the standard deviation for the number of automobiles sold during a day is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The standard deviation is measured in the </a:t>
            </a:r>
            <a:r>
              <a:rPr lang="en-US" sz="2600" b="1" dirty="0" smtClean="0">
                <a:solidFill>
                  <a:srgbClr val="00B050"/>
                </a:solidFill>
              </a:rPr>
              <a:t>same units </a:t>
            </a:r>
            <a:r>
              <a:rPr lang="en-US" sz="2600" dirty="0" smtClean="0"/>
              <a:t>as the random variable and therefore is often preferred in describing the variability of a random variable. </a:t>
            </a:r>
          </a:p>
          <a:p>
            <a:r>
              <a:rPr lang="en-US" sz="2600" dirty="0" smtClean="0"/>
              <a:t>The variance σ2 is measured in </a:t>
            </a:r>
            <a:r>
              <a:rPr lang="en-US" sz="2600" b="1" dirty="0" smtClean="0">
                <a:solidFill>
                  <a:srgbClr val="00B050"/>
                </a:solidFill>
              </a:rPr>
              <a:t>squared units </a:t>
            </a:r>
            <a:r>
              <a:rPr lang="en-US" sz="2600" dirty="0" smtClean="0"/>
              <a:t>and is thus more difficult to interpret.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3133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</a:t>
            </a:r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probability distribution is a discrete probability distribution that provides</a:t>
            </a:r>
          </a:p>
          <a:p>
            <a:r>
              <a:rPr lang="en-US" dirty="0"/>
              <a:t>many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associated with a multiple-step experiment that we call the </a:t>
            </a:r>
            <a:r>
              <a:rPr lang="en-US" dirty="0" smtClean="0"/>
              <a:t>binomial experiment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random variable </a:t>
            </a:r>
            <a:r>
              <a:rPr lang="en-US" dirty="0" smtClean="0"/>
              <a:t>is a numerical description of the outcome of an experiment.  </a:t>
            </a:r>
          </a:p>
          <a:p>
            <a:r>
              <a:rPr lang="en-US" dirty="0" smtClean="0"/>
              <a:t> A random variable can be classified as being either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depending on the numerical values it assumes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82860"/>
            <a:ext cx="6777037" cy="31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properties 2, 3, and 4 are present, we say the trials are generated by a Bernoulli process.</a:t>
            </a:r>
          </a:p>
          <a:p>
            <a:r>
              <a:rPr lang="en-US" dirty="0"/>
              <a:t>If, in addition, property 1 is present, we say we have a binomial </a:t>
            </a:r>
            <a:r>
              <a:rPr lang="en-US" dirty="0" smtClean="0"/>
              <a:t>experiment.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binomial experiment, our interest is in the </a:t>
            </a:r>
            <a:r>
              <a:rPr lang="en-US" b="1" i="1" dirty="0"/>
              <a:t>number of successes </a:t>
            </a:r>
            <a:r>
              <a:rPr lang="en-US" i="1" dirty="0" smtClean="0"/>
              <a:t>occurring </a:t>
            </a:r>
            <a:r>
              <a:rPr lang="en-US" i="1" dirty="0"/>
              <a:t>in the </a:t>
            </a:r>
            <a:r>
              <a:rPr lang="en-US" b="1" i="1" dirty="0" smtClean="0"/>
              <a:t>n trials.</a:t>
            </a:r>
          </a:p>
          <a:p>
            <a:r>
              <a:rPr lang="en-US" dirty="0"/>
              <a:t>If we let </a:t>
            </a:r>
            <a:r>
              <a:rPr lang="en-US" i="1" dirty="0"/>
              <a:t>x </a:t>
            </a:r>
            <a:r>
              <a:rPr lang="en-US" dirty="0"/>
              <a:t>denote the number of successes occurring in the </a:t>
            </a:r>
            <a:r>
              <a:rPr lang="en-US" i="1" dirty="0"/>
              <a:t>n </a:t>
            </a:r>
            <a:r>
              <a:rPr lang="en-US" dirty="0" smtClean="0"/>
              <a:t>trials , x is </a:t>
            </a:r>
            <a:r>
              <a:rPr lang="en-US" dirty="0"/>
              <a:t>a </a:t>
            </a:r>
            <a:r>
              <a:rPr lang="en-US" i="1" dirty="0" smtClean="0"/>
              <a:t>discrete </a:t>
            </a:r>
            <a:r>
              <a:rPr lang="en-US" dirty="0" smtClean="0"/>
              <a:t>random </a:t>
            </a:r>
            <a:r>
              <a:rPr lang="en-US" dirty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0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experiment consists </a:t>
            </a:r>
            <a:r>
              <a:rPr lang="en-US" b="1" dirty="0">
                <a:solidFill>
                  <a:srgbClr val="FF0000"/>
                </a:solidFill>
              </a:rPr>
              <a:t>of five identical trials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i="1" u="sng" dirty="0" smtClean="0">
                <a:solidFill>
                  <a:srgbClr val="FF0000"/>
                </a:solidFill>
              </a:rPr>
              <a:t>each </a:t>
            </a:r>
            <a:r>
              <a:rPr lang="en-US" b="1" i="1" u="sng" dirty="0">
                <a:solidFill>
                  <a:srgbClr val="FF0000"/>
                </a:solidFill>
              </a:rPr>
              <a:t>trial involves the tossing </a:t>
            </a:r>
            <a:r>
              <a:rPr lang="en-US" b="1" i="1" u="sng" dirty="0" smtClean="0">
                <a:solidFill>
                  <a:srgbClr val="FF0000"/>
                </a:solidFill>
              </a:rPr>
              <a:t>of one </a:t>
            </a:r>
            <a:r>
              <a:rPr lang="en-US" b="1" i="1" u="sng" dirty="0">
                <a:solidFill>
                  <a:srgbClr val="FF0000"/>
                </a:solidFill>
              </a:rPr>
              <a:t>coin</a:t>
            </a:r>
            <a:r>
              <a:rPr lang="en-US" dirty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outcomes are possible for each trial: a head or a tail. We can designate head </a:t>
            </a:r>
            <a:r>
              <a:rPr lang="en-US" dirty="0" smtClean="0"/>
              <a:t>a success </a:t>
            </a:r>
            <a:r>
              <a:rPr lang="en-US" dirty="0"/>
              <a:t>and tail a failure.</a:t>
            </a:r>
          </a:p>
          <a:p>
            <a:r>
              <a:rPr lang="en-US" b="1" dirty="0" smtClean="0"/>
              <a:t> </a:t>
            </a:r>
            <a:r>
              <a:rPr lang="en-US" dirty="0"/>
              <a:t>The probability of a head and the probability of a tail are the same for each trial,</a:t>
            </a:r>
          </a:p>
          <a:p>
            <a:r>
              <a:rPr lang="en-US" dirty="0"/>
              <a:t>with </a:t>
            </a:r>
            <a:r>
              <a:rPr lang="en-US" i="1" dirty="0"/>
              <a:t>p </a:t>
            </a:r>
            <a:r>
              <a:rPr lang="en-US" dirty="0"/>
              <a:t> .5 and 1  </a:t>
            </a:r>
            <a:r>
              <a:rPr lang="en-US" i="1" dirty="0"/>
              <a:t>p </a:t>
            </a:r>
            <a:r>
              <a:rPr lang="en-US" dirty="0"/>
              <a:t> .5.</a:t>
            </a:r>
          </a:p>
          <a:p>
            <a:r>
              <a:rPr lang="en-US" dirty="0" smtClean="0"/>
              <a:t>The </a:t>
            </a:r>
            <a:r>
              <a:rPr lang="en-US" dirty="0"/>
              <a:t>trials or tosses are </a:t>
            </a:r>
            <a:r>
              <a:rPr lang="en-US" b="1" dirty="0">
                <a:solidFill>
                  <a:srgbClr val="FF0000"/>
                </a:solidFill>
              </a:rPr>
              <a:t>independen</a:t>
            </a:r>
            <a:r>
              <a:rPr lang="en-US" dirty="0"/>
              <a:t>t because the outcome on any one trial is </a:t>
            </a:r>
            <a:r>
              <a:rPr lang="en-US" dirty="0" smtClean="0"/>
              <a:t>not affected </a:t>
            </a:r>
            <a:r>
              <a:rPr lang="en-US" dirty="0"/>
              <a:t>by what happens on other trials or tosses</a:t>
            </a:r>
          </a:p>
        </p:txBody>
      </p:sp>
    </p:spTree>
    <p:extLst>
      <p:ext uri="{BB962C8B-B14F-4D97-AF65-F5344CB8AC3E}">
        <p14:creationId xmlns:p14="http://schemas.microsoft.com/office/powerpoint/2010/main" val="4377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62452"/>
            <a:ext cx="6777037" cy="303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binomial probability function, </a:t>
            </a:r>
            <a:r>
              <a:rPr lang="en-US" dirty="0"/>
              <a:t>can be used to compute the probability of </a:t>
            </a:r>
            <a:r>
              <a:rPr lang="en-US" i="1" dirty="0"/>
              <a:t>x </a:t>
            </a:r>
            <a:r>
              <a:rPr lang="en-US" dirty="0" smtClean="0"/>
              <a:t>successes in </a:t>
            </a:r>
            <a:r>
              <a:rPr lang="en-US" dirty="0"/>
              <a:t>the </a:t>
            </a:r>
            <a:r>
              <a:rPr lang="en-US" i="1" dirty="0"/>
              <a:t>n </a:t>
            </a:r>
            <a:r>
              <a:rPr lang="en-US" dirty="0"/>
              <a:t>trials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42811"/>
            <a:ext cx="6777037" cy="30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0631" y="3511550"/>
            <a:ext cx="6381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0744"/>
            <a:ext cx="6777037" cy="25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008" y="2324100"/>
            <a:ext cx="670099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4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random variable that may assume either a finite number of values or an infinite sequence of values such as 0, 1, 2,...is referred to as a discrete random variable.  </a:t>
            </a:r>
          </a:p>
          <a:p>
            <a:r>
              <a:rPr lang="en-US" dirty="0" smtClean="0"/>
              <a:t>Countable</a:t>
            </a:r>
          </a:p>
          <a:p>
            <a:r>
              <a:rPr lang="en-US" dirty="0" smtClean="0"/>
              <a:t>How many</a:t>
            </a:r>
          </a:p>
          <a:p>
            <a:r>
              <a:rPr lang="en-US" dirty="0" err="1" smtClean="0"/>
              <a:t>Eg:discrete</a:t>
            </a:r>
            <a:r>
              <a:rPr lang="en-US" dirty="0" smtClean="0"/>
              <a:t> random variable, consider the experiment of cars arriving at a toll booth.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48449"/>
            <a:ext cx="6777037" cy="325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Poisson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the number </a:t>
            </a:r>
            <a:r>
              <a:rPr lang="en-US" dirty="0"/>
              <a:t>of occurrences over a specified interval of time or </a:t>
            </a:r>
            <a:r>
              <a:rPr lang="en-US" dirty="0" smtClean="0"/>
              <a:t>space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17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1552"/>
            <a:ext cx="6777037" cy="253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of cars arriving </a:t>
            </a:r>
            <a:r>
              <a:rPr lang="en-US" dirty="0" smtClean="0"/>
              <a:t>in a </a:t>
            </a:r>
            <a:r>
              <a:rPr lang="en-US" dirty="0"/>
              <a:t>15-minute period of time is 10;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86600" cy="22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property of the </a:t>
            </a:r>
            <a:r>
              <a:rPr lang="en-US" i="1" dirty="0" smtClean="0"/>
              <a:t>Poisson distribution </a:t>
            </a:r>
            <a:r>
              <a:rPr lang="en-US" i="1" dirty="0"/>
              <a:t>is that </a:t>
            </a:r>
            <a:r>
              <a:rPr lang="en-US" i="1" dirty="0" smtClean="0"/>
              <a:t>the mean </a:t>
            </a:r>
            <a:r>
              <a:rPr lang="en-US" i="1" dirty="0"/>
              <a:t>and variance </a:t>
            </a:r>
            <a:r>
              <a:rPr lang="en-US" i="1" dirty="0" smtClean="0"/>
              <a:t>are equal.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hypergeometric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hypergeometric probability distribution </a:t>
            </a:r>
            <a:r>
              <a:rPr lang="en-US" dirty="0"/>
              <a:t>is closely related to the binomial distribution.</a:t>
            </a:r>
          </a:p>
          <a:p>
            <a:r>
              <a:rPr lang="en-US" dirty="0"/>
              <a:t>The two probability distributions differ in two key ways. With the </a:t>
            </a:r>
            <a:r>
              <a:rPr lang="en-US" dirty="0" smtClean="0"/>
              <a:t>hypergeometric distribution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trials are not independent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probability of success changes from</a:t>
            </a:r>
          </a:p>
          <a:p>
            <a:r>
              <a:rPr lang="en-US" b="1" dirty="0">
                <a:solidFill>
                  <a:srgbClr val="FF0000"/>
                </a:solidFill>
              </a:rPr>
              <a:t>trial to trial.</a:t>
            </a:r>
          </a:p>
        </p:txBody>
      </p:sp>
    </p:spTree>
    <p:extLst>
      <p:ext uri="{BB962C8B-B14F-4D97-AF65-F5344CB8AC3E}">
        <p14:creationId xmlns:p14="http://schemas.microsoft.com/office/powerpoint/2010/main" val="2506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9588"/>
            <a:ext cx="6777037" cy="333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015" y="2324100"/>
            <a:ext cx="534298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679240"/>
            <a:ext cx="6777037" cy="7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uniform,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normal, and</a:t>
            </a:r>
          </a:p>
          <a:p>
            <a:r>
              <a:rPr lang="en-US" dirty="0"/>
              <a:t>the </a:t>
            </a:r>
            <a:r>
              <a:rPr lang="en-US" dirty="0" smtClean="0"/>
              <a:t>exponential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customers who place an order  </a:t>
            </a:r>
          </a:p>
          <a:p>
            <a:r>
              <a:rPr lang="en-US" dirty="0" smtClean="0"/>
              <a:t>Number of defective radios  </a:t>
            </a:r>
          </a:p>
          <a:p>
            <a:r>
              <a:rPr lang="en-US" dirty="0" smtClean="0"/>
              <a:t>Number of customers</a:t>
            </a:r>
          </a:p>
          <a:p>
            <a:r>
              <a:rPr lang="en-US" dirty="0" smtClean="0"/>
              <a:t>Gender of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5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uniform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Whenever the probability </a:t>
            </a:r>
            <a:r>
              <a:rPr lang="en-US" i="1" dirty="0" smtClean="0"/>
              <a:t>is proportional </a:t>
            </a:r>
            <a:r>
              <a:rPr lang="en-US" i="1" dirty="0"/>
              <a:t>to the </a:t>
            </a:r>
            <a:r>
              <a:rPr lang="en-US" i="1" dirty="0" smtClean="0"/>
              <a:t>length of </a:t>
            </a:r>
            <a:r>
              <a:rPr lang="en-US" i="1" dirty="0"/>
              <a:t>the interval, the </a:t>
            </a:r>
            <a:r>
              <a:rPr lang="en-US" i="1" dirty="0" smtClean="0"/>
              <a:t>random variable </a:t>
            </a:r>
            <a:r>
              <a:rPr lang="en-US" i="1" dirty="0"/>
              <a:t>is </a:t>
            </a:r>
            <a:r>
              <a:rPr lang="en-US" i="1" dirty="0" smtClean="0"/>
              <a:t>uniformly distributed. </a:t>
            </a:r>
          </a:p>
          <a:p>
            <a:r>
              <a:rPr lang="en-US" dirty="0"/>
              <a:t>Consider the random variable </a:t>
            </a:r>
            <a:r>
              <a:rPr lang="en-US" i="1" dirty="0"/>
              <a:t>x </a:t>
            </a:r>
            <a:r>
              <a:rPr lang="en-US" dirty="0"/>
              <a:t>representing the </a:t>
            </a:r>
            <a:r>
              <a:rPr lang="en-US" dirty="0">
                <a:solidFill>
                  <a:srgbClr val="FF0000"/>
                </a:solidFill>
              </a:rPr>
              <a:t>flight time of an airplane </a:t>
            </a:r>
            <a:r>
              <a:rPr lang="en-US" dirty="0"/>
              <a:t>traveling from</a:t>
            </a:r>
          </a:p>
          <a:p>
            <a:r>
              <a:rPr lang="en-US" dirty="0"/>
              <a:t>Chicago to New York. Suppose the flight time can be </a:t>
            </a:r>
            <a:r>
              <a:rPr lang="en-US" b="1" dirty="0">
                <a:solidFill>
                  <a:srgbClr val="FF0000"/>
                </a:solidFill>
              </a:rPr>
              <a:t>any value in the interval from 120 </a:t>
            </a:r>
            <a:r>
              <a:rPr lang="en-US" b="1" dirty="0" smtClean="0">
                <a:solidFill>
                  <a:srgbClr val="FF0000"/>
                </a:solidFill>
              </a:rPr>
              <a:t>minutes to </a:t>
            </a:r>
            <a:r>
              <a:rPr lang="en-US" b="1" dirty="0">
                <a:solidFill>
                  <a:srgbClr val="FF0000"/>
                </a:solidFill>
              </a:rPr>
              <a:t>140 minutes.</a:t>
            </a:r>
          </a:p>
        </p:txBody>
      </p:sp>
    </p:spTree>
    <p:extLst>
      <p:ext uri="{BB962C8B-B14F-4D97-AF65-F5344CB8AC3E}">
        <p14:creationId xmlns:p14="http://schemas.microsoft.com/office/powerpoint/2010/main" val="4031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9963" y="2324100"/>
            <a:ext cx="57030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normal probability distribution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94467"/>
            <a:ext cx="6777037" cy="29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make several observations about the characteristics of the normal distribution.</a:t>
            </a:r>
          </a:p>
          <a:p>
            <a:r>
              <a:rPr lang="en-US" b="1" dirty="0"/>
              <a:t>1. </a:t>
            </a:r>
            <a:r>
              <a:rPr lang="en-US" dirty="0"/>
              <a:t>The entire family of normal distributions is differentiated by two parameters: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mean </a:t>
            </a:r>
            <a:r>
              <a:rPr lang="en-US" i="1" dirty="0">
                <a:solidFill>
                  <a:srgbClr val="FF0000"/>
                </a:solidFill>
              </a:rPr>
              <a:t>μ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standard deviation </a:t>
            </a:r>
            <a:r>
              <a:rPr lang="en-US" i="1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highest point on the normal curve is at the mean</a:t>
            </a:r>
            <a:r>
              <a:rPr lang="en-US" dirty="0"/>
              <a:t>, which is also the median </a:t>
            </a:r>
            <a:r>
              <a:rPr lang="en-US" dirty="0" smtClean="0"/>
              <a:t>and mode </a:t>
            </a:r>
            <a:r>
              <a:rPr lang="en-US" dirty="0"/>
              <a:t>of the distribution.</a:t>
            </a:r>
          </a:p>
          <a:p>
            <a:r>
              <a:rPr lang="en-US" b="1" dirty="0"/>
              <a:t>3. </a:t>
            </a:r>
            <a:r>
              <a:rPr lang="en-US" dirty="0"/>
              <a:t>The mean of the distribution can be any numerical value: </a:t>
            </a:r>
            <a:r>
              <a:rPr lang="en-US" b="1" dirty="0">
                <a:solidFill>
                  <a:srgbClr val="FF0000"/>
                </a:solidFill>
              </a:rPr>
              <a:t>negative, zero, or positive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1976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4. </a:t>
            </a:r>
            <a:r>
              <a:rPr lang="en-US" dirty="0"/>
              <a:t>The normal distribution is </a:t>
            </a:r>
            <a:r>
              <a:rPr lang="en-US" b="1" dirty="0">
                <a:solidFill>
                  <a:srgbClr val="FF0000"/>
                </a:solidFill>
              </a:rPr>
              <a:t>symmetric</a:t>
            </a:r>
            <a:r>
              <a:rPr lang="en-US" dirty="0"/>
              <a:t>, with the shape of the normal curve to the </a:t>
            </a:r>
            <a:r>
              <a:rPr lang="en-US" dirty="0" smtClean="0"/>
              <a:t>left of </a:t>
            </a:r>
            <a:r>
              <a:rPr lang="en-US" dirty="0"/>
              <a:t>the mean a mirror image of the shape of the normal curve to the right of the mean</a:t>
            </a:r>
            <a:r>
              <a:rPr lang="en-US" dirty="0" smtClean="0"/>
              <a:t>. The </a:t>
            </a:r>
            <a:r>
              <a:rPr lang="en-US" dirty="0"/>
              <a:t>tails of the normal curve extend to infinity in both directions and </a:t>
            </a:r>
            <a:r>
              <a:rPr lang="en-US" dirty="0" smtClean="0"/>
              <a:t>theoretically never </a:t>
            </a:r>
            <a:r>
              <a:rPr lang="en-US" dirty="0"/>
              <a:t>touch the horizontal axis. Because it is symmetric, the normal distribution </a:t>
            </a:r>
            <a:r>
              <a:rPr lang="en-US" dirty="0" smtClean="0"/>
              <a:t>is not </a:t>
            </a:r>
            <a:r>
              <a:rPr lang="en-US" dirty="0"/>
              <a:t>skewed; its skewness measure is zero.</a:t>
            </a:r>
          </a:p>
          <a:p>
            <a:r>
              <a:rPr lang="en-US" b="1" dirty="0"/>
              <a:t>5. </a:t>
            </a:r>
            <a:r>
              <a:rPr lang="en-US" dirty="0"/>
              <a:t>The standard deviation determines how flat and wide the normal curve is. </a:t>
            </a:r>
            <a:r>
              <a:rPr lang="en-US" dirty="0" smtClean="0"/>
              <a:t>Larger values </a:t>
            </a:r>
            <a:r>
              <a:rPr lang="en-US" dirty="0"/>
              <a:t>of the standard deviation result in wider, flatter curves, showing more </a:t>
            </a:r>
            <a:r>
              <a:rPr lang="en-US" dirty="0" smtClean="0"/>
              <a:t>variability in </a:t>
            </a:r>
            <a:r>
              <a:rPr lang="en-US" dirty="0"/>
              <a:t>the data. </a:t>
            </a:r>
          </a:p>
        </p:txBody>
      </p:sp>
    </p:spTree>
    <p:extLst>
      <p:ext uri="{BB962C8B-B14F-4D97-AF65-F5344CB8AC3E}">
        <p14:creationId xmlns:p14="http://schemas.microsoft.com/office/powerpoint/2010/main" val="463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23950"/>
            <a:ext cx="6777037" cy="33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Probabilities for the normal random variable are given by areas under the normal</a:t>
            </a:r>
          </a:p>
          <a:p>
            <a:r>
              <a:rPr lang="en-US" dirty="0"/>
              <a:t>curve. The total area under the curve for the normal distribution is 1. Because the</a:t>
            </a:r>
          </a:p>
          <a:p>
            <a:r>
              <a:rPr lang="en-US" dirty="0"/>
              <a:t>distribution is symmetric, the area under the curve to the left of the mean is .50 </a:t>
            </a:r>
            <a:r>
              <a:rPr lang="en-US" dirty="0" smtClean="0"/>
              <a:t>and the </a:t>
            </a:r>
            <a:r>
              <a:rPr lang="en-US" dirty="0"/>
              <a:t>area under the curve to the right of the mean is .50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7. </a:t>
            </a:r>
            <a:r>
              <a:rPr lang="en-US" dirty="0"/>
              <a:t>The percentage of values in some commonly used intervals are</a:t>
            </a:r>
          </a:p>
          <a:p>
            <a:r>
              <a:rPr lang="en-US" b="1" dirty="0"/>
              <a:t>a. </a:t>
            </a:r>
            <a:r>
              <a:rPr lang="en-US" dirty="0"/>
              <a:t>68.3% of the values of a normal random variable are within plus or minus one</a:t>
            </a:r>
          </a:p>
          <a:p>
            <a:r>
              <a:rPr lang="en-US" dirty="0"/>
              <a:t>standard deviation of its mean.</a:t>
            </a:r>
          </a:p>
          <a:p>
            <a:r>
              <a:rPr lang="en-US" b="1" dirty="0"/>
              <a:t>b. </a:t>
            </a:r>
            <a:r>
              <a:rPr lang="en-US" dirty="0"/>
              <a:t>95.4% of the values of a normal random variable are within plus or minus two</a:t>
            </a:r>
          </a:p>
          <a:p>
            <a:r>
              <a:rPr lang="en-US" dirty="0"/>
              <a:t>standard deviations of its mean.</a:t>
            </a:r>
          </a:p>
          <a:p>
            <a:r>
              <a:rPr lang="en-US" b="1" dirty="0"/>
              <a:t>c. </a:t>
            </a:r>
            <a:r>
              <a:rPr lang="en-US" dirty="0"/>
              <a:t>99.7% of the values of a normal random variable are within plus or minus three</a:t>
            </a:r>
          </a:p>
          <a:p>
            <a:r>
              <a:rPr lang="en-US" dirty="0"/>
              <a:t>standard deviations of its mean.</a:t>
            </a:r>
          </a:p>
        </p:txBody>
      </p:sp>
    </p:spTree>
    <p:extLst>
      <p:ext uri="{BB962C8B-B14F-4D97-AF65-F5344CB8AC3E}">
        <p14:creationId xmlns:p14="http://schemas.microsoft.com/office/powerpoint/2010/main" val="26168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1111"/>
            <a:ext cx="6777037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32525"/>
            <a:ext cx="6777037" cy="12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8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variable that may assume any numerical value in an interval or collection of intervals is called a </a:t>
            </a:r>
            <a:r>
              <a:rPr lang="en-US" b="1" dirty="0" smtClean="0">
                <a:solidFill>
                  <a:srgbClr val="FF0000"/>
                </a:solidFill>
              </a:rPr>
              <a:t>continuous random variable. </a:t>
            </a:r>
          </a:p>
          <a:p>
            <a:r>
              <a:rPr lang="en-US" dirty="0" smtClean="0"/>
              <a:t>Time between customer arrivals x  0 in minutes  </a:t>
            </a:r>
          </a:p>
          <a:p>
            <a:r>
              <a:rPr lang="en-US" dirty="0" smtClean="0"/>
              <a:t>Percentage of project complete after 0  x  100 six months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2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exponential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31022"/>
            <a:ext cx="6777037" cy="22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1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03794"/>
            <a:ext cx="6777037" cy="21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6" y="2587625"/>
            <a:ext cx="48387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0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81" y="2324100"/>
            <a:ext cx="583705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96" y="2324100"/>
            <a:ext cx="603722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4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42" y="2324100"/>
            <a:ext cx="428132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1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08" y="2324100"/>
            <a:ext cx="553099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8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47" y="2324100"/>
            <a:ext cx="660611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0" y="1905000"/>
            <a:ext cx="7236089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Experimental outcomes based on measurement scales such as time, weight, distance, and temperature can be described by continuous random variables.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Between 0 to 1 , all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4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44945"/>
            <a:ext cx="6777037" cy="326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3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74" y="2324100"/>
            <a:ext cx="566446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8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Probability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63" y="2324100"/>
            <a:ext cx="66992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32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&amp; without Replacement ( 5/15, 5/14)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31210"/>
            <a:ext cx="6777037" cy="349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475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Conditional probability is the </a:t>
            </a:r>
            <a:r>
              <a:rPr lang="en-US" dirty="0">
                <a:hlinkClick r:id="rId2"/>
              </a:rPr>
              <a:t>probability</a:t>
            </a:r>
            <a:r>
              <a:rPr lang="en-US" dirty="0"/>
              <a:t> of one event occurring with some relationship to one or more other events. For example: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Event A is that it is raining outside, and it has a 0.3 (30%) chance of raining today.</a:t>
            </a:r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Event B is that you will need to go outside, and that has a probability of 0.5 (50%).</a:t>
            </a:r>
          </a:p>
          <a:p>
            <a:pPr fontAlgn="base"/>
            <a:r>
              <a:rPr lang="en-US" dirty="0"/>
              <a:t>A conditional probability would look at these two events in relationship with one another, such as </a:t>
            </a:r>
            <a:r>
              <a:rPr lang="en-US" b="1" dirty="0"/>
              <a:t>the probability that it is both raining </a:t>
            </a:r>
            <a:r>
              <a:rPr lang="en-US" b="1" i="1" dirty="0"/>
              <a:t>and </a:t>
            </a:r>
            <a:r>
              <a:rPr lang="en-US" b="1" dirty="0"/>
              <a:t>you will need to go outside.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formula for conditional probability is: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P(B|A) = </a:t>
            </a:r>
            <a:r>
              <a:rPr lang="en-US" i="1" dirty="0">
                <a:solidFill>
                  <a:srgbClr val="00B050"/>
                </a:solidFill>
              </a:rPr>
              <a:t>P(A and B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</a:t>
            </a:r>
            <a:r>
              <a:rPr lang="en-US" i="1" dirty="0"/>
              <a:t>/ </a:t>
            </a:r>
            <a:r>
              <a:rPr lang="en-US" b="1" i="1" dirty="0"/>
              <a:t>P(A</a:t>
            </a:r>
            <a:r>
              <a:rPr lang="en-US" b="1" i="1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which you can also rewrite as: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P(B|A) = </a:t>
            </a:r>
            <a:r>
              <a:rPr lang="en-US" b="1" i="1" dirty="0">
                <a:solidFill>
                  <a:srgbClr val="00B050"/>
                </a:solidFill>
              </a:rPr>
              <a:t>P(A∩B) </a:t>
            </a:r>
            <a:r>
              <a:rPr lang="en-US" i="1" dirty="0"/>
              <a:t>/ P(A)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1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53" y="2435225"/>
            <a:ext cx="523210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45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for conditional probability is derived from the probability </a:t>
            </a:r>
            <a:r>
              <a:rPr lang="en-US" dirty="0">
                <a:hlinkClick r:id="rId2"/>
              </a:rPr>
              <a:t>multiplication rule</a:t>
            </a:r>
            <a:r>
              <a:rPr lang="en-US" dirty="0"/>
              <a:t>, P(A and B) = </a:t>
            </a:r>
            <a:r>
              <a:rPr lang="en-US" b="1" dirty="0">
                <a:solidFill>
                  <a:srgbClr val="FF0000"/>
                </a:solidFill>
              </a:rPr>
              <a:t>P(A)*</a:t>
            </a:r>
            <a:r>
              <a:rPr lang="en-US" b="1" dirty="0">
                <a:solidFill>
                  <a:srgbClr val="00B050"/>
                </a:solidFill>
              </a:rPr>
              <a:t>P(B|A</a:t>
            </a:r>
            <a:r>
              <a:rPr lang="en-US" b="1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You may also see this rule as P(A∪B).</a:t>
            </a:r>
          </a:p>
        </p:txBody>
      </p:sp>
    </p:spTree>
    <p:extLst>
      <p:ext uri="{BB962C8B-B14F-4D97-AF65-F5344CB8AC3E}">
        <p14:creationId xmlns:p14="http://schemas.microsoft.com/office/powerpoint/2010/main" val="1527444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88" y="2324100"/>
            <a:ext cx="46116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11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Joint probability</a:t>
            </a:r>
            <a:r>
              <a:rPr lang="en-US" dirty="0"/>
              <a:t> is the likelihood of more than one event occurring at the same time</a:t>
            </a:r>
            <a:r>
              <a:rPr lang="en-US" dirty="0" smtClean="0"/>
              <a:t>. ( = compound Probability)</a:t>
            </a:r>
          </a:p>
          <a:p>
            <a:r>
              <a:rPr lang="en-US" dirty="0"/>
              <a:t>P(A)=0.1666</a:t>
            </a:r>
            <a:br>
              <a:rPr lang="en-US" dirty="0"/>
            </a:br>
            <a:r>
              <a:rPr lang="en-US" dirty="0"/>
              <a:t>P(B)=0.1666</a:t>
            </a:r>
          </a:p>
          <a:p>
            <a:r>
              <a:rPr lang="en-US" dirty="0"/>
              <a:t>P(A,B)=0.1666 </a:t>
            </a:r>
            <a:r>
              <a:rPr lang="en-US" dirty="0">
                <a:hlinkClick r:id="rId2"/>
              </a:rPr>
              <a:t>x</a:t>
            </a:r>
            <a:r>
              <a:rPr lang="en-US" dirty="0"/>
              <a:t> 0.1666)=</a:t>
            </a:r>
            <a:r>
              <a:rPr lang="en-US" dirty="0" smtClean="0"/>
              <a:t>0.02777 </a:t>
            </a:r>
          </a:p>
          <a:p>
            <a:pPr algn="ctr"/>
            <a:r>
              <a:rPr lang="en-US" b="1" dirty="0" smtClean="0"/>
              <a:t>P(A) * P(B)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5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a discrete random variable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the probability distribution is defined by a probability function, denoted by f</a:t>
            </a:r>
            <a:r>
              <a:rPr lang="en-US" b="1" dirty="0" smtClean="0">
                <a:solidFill>
                  <a:srgbClr val="FF0000"/>
                </a:solidFill>
              </a:rPr>
              <a:t>(x).  </a:t>
            </a:r>
          </a:p>
          <a:p>
            <a:r>
              <a:rPr lang="en-US" dirty="0" smtClean="0"/>
              <a:t>The probability function provides the </a:t>
            </a:r>
            <a:r>
              <a:rPr lang="en-US" b="1" i="1" dirty="0" smtClean="0">
                <a:solidFill>
                  <a:srgbClr val="00B050"/>
                </a:solidFill>
              </a:rPr>
              <a:t>probability for </a:t>
            </a:r>
            <a:r>
              <a:rPr lang="en-US" b="1" i="1" u="sng" dirty="0" smtClean="0">
                <a:solidFill>
                  <a:srgbClr val="00B050"/>
                </a:solidFill>
              </a:rPr>
              <a:t>each value </a:t>
            </a:r>
            <a:r>
              <a:rPr lang="en-US" b="1" i="1" dirty="0" smtClean="0">
                <a:solidFill>
                  <a:srgbClr val="00B050"/>
                </a:solidFill>
              </a:rPr>
              <a:t>of the random variable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22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Joint probability</a:t>
            </a:r>
            <a:r>
              <a:rPr lang="en-US" dirty="0"/>
              <a:t> is a useful statistic for </a:t>
            </a:r>
            <a:r>
              <a:rPr lang="en-US" dirty="0">
                <a:hlinkClick r:id="rId2"/>
              </a:rPr>
              <a:t>analysts</a:t>
            </a:r>
            <a:r>
              <a:rPr lang="en-US" dirty="0"/>
              <a:t> and statisticians to use when </a:t>
            </a:r>
            <a:r>
              <a:rPr lang="en-US" b="1" dirty="0">
                <a:solidFill>
                  <a:srgbClr val="FF0000"/>
                </a:solidFill>
              </a:rPr>
              <a:t>two or more observable phenomena can occur simultaneously </a:t>
            </a:r>
            <a:r>
              <a:rPr lang="en-US" dirty="0"/>
              <a:t>(for example</a:t>
            </a:r>
            <a:r>
              <a:rPr lang="en-US" dirty="0">
                <a:solidFill>
                  <a:srgbClr val="FF0000"/>
                </a:solidFill>
              </a:rPr>
              <a:t>, a decline in the Dow Jones </a:t>
            </a:r>
            <a:r>
              <a:rPr lang="en-US" dirty="0"/>
              <a:t>Industrial Average accompanied by a </a:t>
            </a:r>
            <a:r>
              <a:rPr lang="en-US" b="1" dirty="0">
                <a:solidFill>
                  <a:srgbClr val="FF0000"/>
                </a:solidFill>
              </a:rPr>
              <a:t>substantial loss in the value of the dollar</a:t>
            </a:r>
            <a:r>
              <a:rPr lang="en-US" dirty="0"/>
              <a:t>). It indicates the likelihood two separate events </a:t>
            </a:r>
            <a:r>
              <a:rPr lang="en-US" dirty="0">
                <a:hlinkClick r:id="rId3"/>
              </a:rPr>
              <a:t>will</a:t>
            </a:r>
            <a:r>
              <a:rPr lang="en-US" dirty="0"/>
              <a:t> occur simultaneously. 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it is important to know that joint probability cannot be used to determine how much the occurrence of one </a:t>
            </a:r>
            <a:r>
              <a:rPr lang="en-US" b="1" dirty="0">
                <a:solidFill>
                  <a:srgbClr val="FF0000"/>
                </a:solidFill>
              </a:rPr>
              <a:t>event influences </a:t>
            </a:r>
            <a:r>
              <a:rPr lang="en-US" dirty="0"/>
              <a:t>the occurrence of another event.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this, one would need to calculate a </a:t>
            </a:r>
            <a:r>
              <a:rPr lang="en-US" b="1" dirty="0"/>
              <a:t>conditional probability.</a:t>
            </a:r>
          </a:p>
        </p:txBody>
      </p:sp>
    </p:spTree>
    <p:extLst>
      <p:ext uri="{BB962C8B-B14F-4D97-AF65-F5344CB8AC3E}">
        <p14:creationId xmlns:p14="http://schemas.microsoft.com/office/powerpoint/2010/main" val="56095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51" y="2324100"/>
            <a:ext cx="364871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2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Confidence interval </a:t>
            </a:r>
            <a:r>
              <a:rPr lang="en-US" dirty="0"/>
              <a:t>is the range of plausible values in which we want to capture the population parameter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733800"/>
            <a:ext cx="52006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3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7275"/>
            <a:ext cx="6777037" cy="27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281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dirty="0">
                <a:hlinkClick r:id="rId2"/>
              </a:rPr>
              <a:t>2008 Gallup survey found that TV ownership may be good for wellbeing</a:t>
            </a:r>
            <a:r>
              <a:rPr lang="en-US" dirty="0"/>
              <a:t>. The results from the poll stated that the confidence level was 95% +/-3, which means that if Gallup repeated the poll over and over, using the same techniques, 95% of the time the results would fall within the published results. The 95% is the </a:t>
            </a:r>
            <a:r>
              <a:rPr lang="en-US" dirty="0">
                <a:hlinkClick r:id="rId3"/>
              </a:rPr>
              <a:t>confidence level</a:t>
            </a:r>
            <a:r>
              <a:rPr lang="en-US" dirty="0"/>
              <a:t> and the +/-3 is called a margin of error.</a:t>
            </a:r>
          </a:p>
        </p:txBody>
      </p:sp>
    </p:spTree>
    <p:extLst>
      <p:ext uri="{BB962C8B-B14F-4D97-AF65-F5344CB8AC3E}">
        <p14:creationId xmlns:p14="http://schemas.microsoft.com/office/powerpoint/2010/main" val="33269184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 Patients ( </a:t>
            </a:r>
            <a:r>
              <a:rPr lang="en-US" dirty="0" err="1" smtClean="0"/>
              <a:t>Df</a:t>
            </a:r>
            <a:r>
              <a:rPr lang="en-US" dirty="0" smtClean="0"/>
              <a:t>  10-1 = 9)</a:t>
            </a:r>
          </a:p>
          <a:p>
            <a:r>
              <a:rPr lang="en-US" dirty="0" smtClean="0"/>
              <a:t>240 = mean weight</a:t>
            </a:r>
          </a:p>
          <a:p>
            <a:r>
              <a:rPr lang="en-US" dirty="0" smtClean="0"/>
              <a:t>25 = Standard Deviation</a:t>
            </a:r>
          </a:p>
          <a:p>
            <a:r>
              <a:rPr lang="en-US" dirty="0" smtClean="0"/>
              <a:t>Find CI for 95% CI</a:t>
            </a:r>
          </a:p>
          <a:p>
            <a:endParaRPr lang="en-US" dirty="0"/>
          </a:p>
          <a:p>
            <a:r>
              <a:rPr lang="en-US" dirty="0" smtClean="0"/>
              <a:t>(1-0.95)/2 = 0.025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Df</a:t>
            </a:r>
            <a:r>
              <a:rPr lang="en-US" dirty="0" smtClean="0"/>
              <a:t> – 9, at 0.025 </a:t>
            </a:r>
            <a:r>
              <a:rPr lang="en-US" dirty="0"/>
              <a:t>= 2.262 (</a:t>
            </a:r>
            <a:r>
              <a:rPr lang="en-US" dirty="0" smtClean="0"/>
              <a:t>t-distribution-table )</a:t>
            </a:r>
          </a:p>
          <a:p>
            <a:r>
              <a:rPr lang="en-US" dirty="0" smtClean="0"/>
              <a:t>25/ </a:t>
            </a:r>
            <a:r>
              <a:rPr lang="en-US" dirty="0" err="1" smtClean="0"/>
              <a:t>Sqrt</a:t>
            </a:r>
            <a:r>
              <a:rPr lang="en-US" dirty="0" smtClean="0"/>
              <a:t> of 10 = 7.905</a:t>
            </a:r>
          </a:p>
          <a:p>
            <a:r>
              <a:rPr lang="en-US" dirty="0" smtClean="0"/>
              <a:t>2.261 * 7.905 = 18</a:t>
            </a:r>
          </a:p>
          <a:p>
            <a:r>
              <a:rPr lang="en-US" dirty="0" smtClean="0"/>
              <a:t>240 + /- 18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84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21" y="2324100"/>
            <a:ext cx="558277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735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999079"/>
            <a:ext cx="6777037" cy="2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968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797" y="2324100"/>
            <a:ext cx="4531419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x = the number of automobiles sold during a day.</a:t>
            </a:r>
          </a:p>
          <a:p>
            <a:r>
              <a:rPr lang="en-US" dirty="0" smtClean="0"/>
              <a:t>f(0) provides the probability of 0 automobiles sold,</a:t>
            </a:r>
          </a:p>
          <a:p>
            <a:r>
              <a:rPr lang="en-US" dirty="0" smtClean="0"/>
              <a:t>f(1) provides the probability of 1 automobile sold, and so on.</a:t>
            </a:r>
          </a:p>
          <a:p>
            <a:r>
              <a:rPr lang="en-US" dirty="0" smtClean="0"/>
              <a:t>if historical data show 54 of 300 days with 0 automobiles sold, we assign the value 54/300 = </a:t>
            </a:r>
            <a:r>
              <a:rPr lang="en-US" b="1" dirty="0" smtClean="0">
                <a:solidFill>
                  <a:srgbClr val="00B050"/>
                </a:solidFill>
              </a:rPr>
              <a:t>.18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f(0)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367215"/>
            <a:ext cx="6777037" cy="14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0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507</TotalTime>
  <Words>1301</Words>
  <Application>Microsoft Office PowerPoint</Application>
  <PresentationFormat>On-screen Show (4:3)</PresentationFormat>
  <Paragraphs>132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Century Gothic</vt:lpstr>
      <vt:lpstr>Wingdings 2</vt:lpstr>
      <vt:lpstr>Austin</vt:lpstr>
      <vt:lpstr>Statistics</vt:lpstr>
      <vt:lpstr>PowerPoint Presentation</vt:lpstr>
      <vt:lpstr>PowerPoint Presentation</vt:lpstr>
      <vt:lpstr>Example:</vt:lpstr>
      <vt:lpstr>PowerPoint Presentation</vt:lpstr>
      <vt:lpstr>PowerPoint Presentation</vt:lpstr>
      <vt:lpstr>Discrete probability distribution</vt:lpstr>
      <vt:lpstr>Discrete P</vt:lpstr>
      <vt:lpstr>PowerPoint Presentation</vt:lpstr>
      <vt:lpstr>PowerPoint Presentation</vt:lpstr>
      <vt:lpstr>Graph</vt:lpstr>
      <vt:lpstr>PowerPoint Presentation</vt:lpstr>
      <vt:lpstr>PowerPoint Presentation</vt:lpstr>
      <vt:lpstr>expected value, or mean</vt:lpstr>
      <vt:lpstr>variance</vt:lpstr>
      <vt:lpstr>Sum of (x * f(x))</vt:lpstr>
      <vt:lpstr>Variance, standard Deviation</vt:lpstr>
      <vt:lpstr>standard deviation</vt:lpstr>
      <vt:lpstr>Binomial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probability distribution</vt:lpstr>
      <vt:lpstr>PowerPoint Presentation</vt:lpstr>
      <vt:lpstr>PowerPoint Presentation</vt:lpstr>
      <vt:lpstr>PowerPoint Presentation</vt:lpstr>
      <vt:lpstr>hypergeometric probability distribution</vt:lpstr>
      <vt:lpstr>PowerPoint Presentation</vt:lpstr>
      <vt:lpstr>PowerPoint Presentation</vt:lpstr>
      <vt:lpstr>PowerPoint Presentation</vt:lpstr>
      <vt:lpstr>continuous probability distributions</vt:lpstr>
      <vt:lpstr>uniform probability distribution</vt:lpstr>
      <vt:lpstr>PowerPoint Presentation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</vt:lpstr>
      <vt:lpstr>exponential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Compound Probability</vt:lpstr>
      <vt:lpstr>With &amp; without Replacement ( 5/15, 5/14)</vt:lpstr>
      <vt:lpstr>Conditional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Windows User</cp:lastModifiedBy>
  <cp:revision>125</cp:revision>
  <dcterms:created xsi:type="dcterms:W3CDTF">2018-08-03T13:34:20Z</dcterms:created>
  <dcterms:modified xsi:type="dcterms:W3CDTF">2018-08-11T10:51:46Z</dcterms:modified>
</cp:coreProperties>
</file>