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CCCACDB-066A-43AC-8605-9909363E8E0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reshape2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6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 data from DF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[[ ]]</a:t>
            </a:r>
          </a:p>
          <a:p>
            <a:r>
              <a:rPr lang="en-US" dirty="0" err="1" smtClean="0"/>
              <a:t>mtcars</a:t>
            </a:r>
            <a:r>
              <a:rPr lang="en-US" dirty="0"/>
              <a:t>[[9]]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[["am</a:t>
            </a:r>
            <a:r>
              <a:rPr lang="en-US" dirty="0" smtClean="0"/>
              <a:t>"]]</a:t>
            </a:r>
          </a:p>
          <a:p>
            <a:endParaRPr lang="en-US" dirty="0"/>
          </a:p>
          <a:p>
            <a:r>
              <a:rPr lang="en-US" dirty="0" err="1"/>
              <a:t>mtcars</a:t>
            </a:r>
            <a:r>
              <a:rPr lang="en-US" b="1" dirty="0" err="1">
                <a:solidFill>
                  <a:srgbClr val="FF0000"/>
                </a:solidFill>
              </a:rPr>
              <a:t>$</a:t>
            </a:r>
            <a:r>
              <a:rPr lang="en-US" dirty="0" err="1"/>
              <a:t>am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mtcars</a:t>
            </a:r>
            <a:r>
              <a:rPr lang="en-US" dirty="0"/>
              <a:t>[,"am"]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 Vector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8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Column Slice</a:t>
            </a:r>
          </a:p>
          <a:p>
            <a:r>
              <a:rPr lang="en-US" dirty="0" err="1"/>
              <a:t>mtcars</a:t>
            </a:r>
            <a:r>
              <a:rPr lang="en-US" dirty="0"/>
              <a:t>[1]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["mpg"] </a:t>
            </a:r>
            <a:endParaRPr lang="en-US" dirty="0" smtClean="0"/>
          </a:p>
          <a:p>
            <a:r>
              <a:rPr lang="en-US" dirty="0" err="1" smtClean="0"/>
              <a:t>mtcars</a:t>
            </a:r>
            <a:r>
              <a:rPr lang="en-US" dirty="0" smtClean="0"/>
              <a:t>[</a:t>
            </a:r>
            <a:r>
              <a:rPr lang="en-US" b="1" dirty="0" smtClean="0"/>
              <a:t>c</a:t>
            </a:r>
            <a:r>
              <a:rPr lang="en-US" dirty="0"/>
              <a:t>("mpg", "</a:t>
            </a:r>
            <a:r>
              <a:rPr lang="en-US" dirty="0" err="1"/>
              <a:t>hp</a:t>
            </a:r>
            <a:r>
              <a:rPr lang="en-US" dirty="0"/>
              <a:t>")]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Observe diff :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Mtcars</a:t>
            </a:r>
            <a:r>
              <a:rPr lang="en-US" b="1" dirty="0" smtClean="0">
                <a:solidFill>
                  <a:srgbClr val="FF0000"/>
                </a:solidFill>
              </a:rPr>
              <a:t>[[1]] and </a:t>
            </a:r>
            <a:r>
              <a:rPr lang="en-US" b="1" dirty="0" err="1" smtClean="0">
                <a:solidFill>
                  <a:srgbClr val="FF0000"/>
                </a:solidFill>
              </a:rPr>
              <a:t>mtcars</a:t>
            </a:r>
            <a:r>
              <a:rPr lang="en-US" b="1" dirty="0" smtClean="0">
                <a:solidFill>
                  <a:srgbClr val="FF0000"/>
                </a:solidFill>
              </a:rPr>
              <a:t>[1] ( single and double brackets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mtcars</a:t>
            </a:r>
            <a:r>
              <a:rPr lang="en-US" dirty="0"/>
              <a:t>[c(3, 24</a:t>
            </a:r>
            <a:r>
              <a:rPr lang="en-US" b="1" dirty="0">
                <a:solidFill>
                  <a:srgbClr val="FF0000"/>
                </a:solidFill>
              </a:rPr>
              <a:t>),</a:t>
            </a:r>
            <a:r>
              <a:rPr lang="en-US" dirty="0"/>
              <a:t>]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["Camaro Z28",] 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Logical indexing</a:t>
            </a:r>
            <a:endParaRPr lang="en-US" dirty="0" smtClean="0"/>
          </a:p>
          <a:p>
            <a:r>
              <a:rPr lang="en-US" dirty="0"/>
              <a:t>L = </a:t>
            </a:r>
            <a:r>
              <a:rPr lang="en-US" dirty="0" err="1"/>
              <a:t>mtcars$am</a:t>
            </a:r>
            <a:r>
              <a:rPr lang="en-US" dirty="0"/>
              <a:t> == 0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[L,]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Files ( csv , xml) you will get data frame, or you can convert into data frame for further modification in data.</a:t>
            </a:r>
          </a:p>
          <a:p>
            <a:endParaRPr lang="en-US" dirty="0"/>
          </a:p>
          <a:p>
            <a:r>
              <a:rPr lang="en-US" dirty="0"/>
              <a:t># Or just retrieve the names with the `names()` </a:t>
            </a:r>
            <a:r>
              <a:rPr lang="en-US" dirty="0" smtClean="0"/>
              <a:t>function</a:t>
            </a:r>
          </a:p>
          <a:p>
            <a:r>
              <a:rPr lang="en-US" dirty="0"/>
              <a:t>names(</a:t>
            </a:r>
            <a:r>
              <a:rPr lang="en-US" dirty="0" err="1"/>
              <a:t>mtcars</a:t>
            </a:r>
            <a:r>
              <a:rPr lang="en-US" dirty="0" smtClean="0"/>
              <a:t>)</a:t>
            </a:r>
          </a:p>
          <a:p>
            <a:r>
              <a:rPr lang="en-US" dirty="0"/>
              <a:t>[1] "mpg" "</a:t>
            </a:r>
            <a:r>
              <a:rPr lang="en-US" dirty="0" err="1"/>
              <a:t>cyl</a:t>
            </a:r>
            <a:r>
              <a:rPr lang="en-US" dirty="0"/>
              <a:t>" "</a:t>
            </a:r>
            <a:r>
              <a:rPr lang="en-US" dirty="0" err="1"/>
              <a:t>disp</a:t>
            </a:r>
            <a:r>
              <a:rPr lang="en-US" dirty="0"/>
              <a:t>" "</a:t>
            </a:r>
            <a:r>
              <a:rPr lang="en-US" dirty="0" err="1"/>
              <a:t>hp</a:t>
            </a:r>
            <a:r>
              <a:rPr lang="en-US" dirty="0"/>
              <a:t>" "drat" "</a:t>
            </a:r>
            <a:r>
              <a:rPr lang="en-US" dirty="0" err="1"/>
              <a:t>wt</a:t>
            </a:r>
            <a:r>
              <a:rPr lang="en-US" dirty="0"/>
              <a:t>" "</a:t>
            </a:r>
            <a:r>
              <a:rPr lang="en-US" dirty="0" err="1"/>
              <a:t>qsec</a:t>
            </a:r>
            <a:r>
              <a:rPr lang="en-US" dirty="0"/>
              <a:t>" "vs" "am" "gear" "</a:t>
            </a:r>
            <a:r>
              <a:rPr lang="en-US" dirty="0" smtClean="0"/>
              <a:t>carb“</a:t>
            </a:r>
          </a:p>
          <a:p>
            <a:r>
              <a:rPr lang="en-US" dirty="0" smtClean="0"/>
              <a:t>Rename it</a:t>
            </a:r>
          </a:p>
          <a:p>
            <a:r>
              <a:rPr lang="pt-BR" dirty="0"/>
              <a:t>&gt; names(mtcars) &lt;- </a:t>
            </a:r>
            <a:r>
              <a:rPr lang="pt-BR" b="1" dirty="0">
                <a:solidFill>
                  <a:srgbClr val="FF0000"/>
                </a:solidFill>
              </a:rPr>
              <a:t>c</a:t>
            </a:r>
            <a:r>
              <a:rPr lang="pt-BR" dirty="0"/>
              <a:t>("A","B","C","D","E","F","G","H","I","J","K")</a:t>
            </a:r>
          </a:p>
          <a:p>
            <a:r>
              <a:rPr lang="pt-BR" dirty="0"/>
              <a:t>&gt; mtcars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 smtClean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dim</a:t>
            </a:r>
            <a:r>
              <a:rPr lang="en-US" dirty="0" smtClean="0"/>
              <a:t>()</a:t>
            </a:r>
          </a:p>
          <a:p>
            <a:r>
              <a:rPr lang="en-US" dirty="0"/>
              <a:t>&gt; dim(</a:t>
            </a:r>
            <a:r>
              <a:rPr lang="en-US" dirty="0" err="1"/>
              <a:t>mtcars</a:t>
            </a:r>
            <a:r>
              <a:rPr lang="en-US" dirty="0"/>
              <a:t>) [1] 32 </a:t>
            </a:r>
            <a:r>
              <a:rPr lang="en-US" dirty="0" smtClean="0"/>
              <a:t>11</a:t>
            </a:r>
          </a:p>
          <a:p>
            <a:r>
              <a:rPr lang="en-US" dirty="0" smtClean="0"/>
              <a:t>32 Rows, 11 columns</a:t>
            </a:r>
          </a:p>
          <a:p>
            <a:r>
              <a:rPr lang="en-US" dirty="0" err="1" smtClean="0"/>
              <a:t>Nrows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Ncols</a:t>
            </a:r>
            <a:r>
              <a:rPr lang="en-US" dirty="0" smtClean="0"/>
              <a:t>()</a:t>
            </a:r>
          </a:p>
          <a:p>
            <a:r>
              <a:rPr lang="en-US" dirty="0"/>
              <a:t>length</a:t>
            </a:r>
            <a:r>
              <a:rPr lang="en-US" dirty="0" smtClean="0"/>
              <a:t>() – No of columns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2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Access the values</a:t>
            </a:r>
          </a:p>
          <a:p>
            <a:r>
              <a:rPr lang="en-US" dirty="0" err="1"/>
              <a:t>writers_df$Age.As.Writer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Try to change the values</a:t>
            </a:r>
          </a:p>
          <a:p>
            <a:r>
              <a:rPr lang="en-US" dirty="0" err="1"/>
              <a:t>Age.As.Writer</a:t>
            </a:r>
            <a:r>
              <a:rPr lang="en-US" dirty="0"/>
              <a:t>[1] &lt;- 2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typing every time “$” for column access</a:t>
            </a:r>
          </a:p>
          <a:p>
            <a:r>
              <a:rPr lang="en-US" dirty="0"/>
              <a:t># Look up the search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search</a:t>
            </a:r>
            <a:r>
              <a:rPr lang="en-US" dirty="0"/>
              <a:t>()# Attach the `</a:t>
            </a:r>
            <a:r>
              <a:rPr lang="en-US" dirty="0" err="1"/>
              <a:t>writers_df</a:t>
            </a:r>
            <a:r>
              <a:rPr lang="en-US" dirty="0" smtClean="0"/>
              <a:t>`</a:t>
            </a:r>
          </a:p>
          <a:p>
            <a:r>
              <a:rPr lang="en-US" dirty="0" smtClean="0"/>
              <a:t>attach(</a:t>
            </a:r>
            <a:r>
              <a:rPr lang="en-US" dirty="0" err="1" smtClean="0"/>
              <a:t>writers_df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# Alternatively, use `with()` to attach `</a:t>
            </a:r>
            <a:r>
              <a:rPr lang="en-US" dirty="0" err="1"/>
              <a:t>writers_df</a:t>
            </a:r>
            <a:r>
              <a:rPr lang="en-US" dirty="0" smtClean="0"/>
              <a:t>`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with</a:t>
            </a:r>
            <a:r>
              <a:rPr lang="en-US" dirty="0" smtClean="0"/>
              <a:t>(</a:t>
            </a:r>
            <a:r>
              <a:rPr lang="en-US" dirty="0" err="1" smtClean="0"/>
              <a:t>writers_df</a:t>
            </a:r>
            <a:r>
              <a:rPr lang="en-US" dirty="0"/>
              <a:t>, c("</a:t>
            </a:r>
            <a:r>
              <a:rPr lang="en-US" dirty="0" err="1"/>
              <a:t>Age.At.Death</a:t>
            </a:r>
            <a:r>
              <a:rPr lang="en-US" dirty="0"/>
              <a:t>", "</a:t>
            </a:r>
            <a:r>
              <a:rPr lang="en-US" dirty="0" err="1"/>
              <a:t>Age.As.Writer</a:t>
            </a:r>
            <a:r>
              <a:rPr lang="en-US" dirty="0"/>
              <a:t>", "Name", "Surname", "Gender", "Death"))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attach()</a:t>
            </a:r>
          </a:p>
        </p:txBody>
      </p:sp>
    </p:spTree>
    <p:extLst>
      <p:ext uri="{BB962C8B-B14F-4D97-AF65-F5344CB8AC3E}">
        <p14:creationId xmlns:p14="http://schemas.microsoft.com/office/powerpoint/2010/main" val="361329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Apply the median to `Ages</a:t>
            </a:r>
            <a:r>
              <a:rPr lang="en-US" dirty="0" smtClean="0"/>
              <a:t>`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apply</a:t>
            </a:r>
            <a:r>
              <a:rPr lang="en-US" dirty="0" smtClean="0"/>
              <a:t>(Ages</a:t>
            </a:r>
            <a:r>
              <a:rPr lang="en-US" dirty="0"/>
              <a:t>, 2, median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Frame, column Name, Function – Order</a:t>
            </a:r>
          </a:p>
          <a:p>
            <a:r>
              <a:rPr lang="en-US" dirty="0"/>
              <a:t>apply(mtcars,1,sum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apply(mtcars,2,sum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</p:spTree>
    <p:extLst>
      <p:ext uri="{BB962C8B-B14F-4D97-AF65-F5344CB8AC3E}">
        <p14:creationId xmlns:p14="http://schemas.microsoft.com/office/powerpoint/2010/main" val="194645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b="1" dirty="0">
                <a:solidFill>
                  <a:srgbClr val="FF0000"/>
                </a:solidFill>
              </a:rPr>
              <a:t>stack() </a:t>
            </a:r>
            <a:r>
              <a:rPr lang="en-US" dirty="0"/>
              <a:t>function or you can try using the </a:t>
            </a:r>
            <a:r>
              <a:rPr lang="en-US" b="1" dirty="0">
                <a:solidFill>
                  <a:srgbClr val="FF0000"/>
                </a:solidFill>
              </a:rPr>
              <a:t>reshape() </a:t>
            </a:r>
            <a:r>
              <a:rPr lang="en-US" dirty="0"/>
              <a:t>function.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stack() </a:t>
            </a:r>
            <a:r>
              <a:rPr lang="en-US" dirty="0"/>
              <a:t>function </a:t>
            </a:r>
            <a:r>
              <a:rPr lang="en-US" b="1" dirty="0"/>
              <a:t>basically concatenates or combines </a:t>
            </a:r>
            <a:r>
              <a:rPr lang="en-US" dirty="0"/>
              <a:t>multiple vectors into a single vector, </a:t>
            </a:r>
            <a:r>
              <a:rPr lang="en-US" dirty="0" smtClean="0"/>
              <a:t>along </a:t>
            </a:r>
            <a:r>
              <a:rPr lang="en-US" dirty="0"/>
              <a:t>with a factor that indicates where each observation originates from.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you want to </a:t>
            </a:r>
            <a:r>
              <a:rPr lang="en-US" b="1" dirty="0"/>
              <a:t>merge the columns Read, Write and Listen together</a:t>
            </a:r>
            <a:r>
              <a:rPr lang="en-US" b="1" dirty="0" smtClean="0"/>
              <a:t>,</a:t>
            </a:r>
          </a:p>
          <a:p>
            <a:r>
              <a:rPr lang="en-US" dirty="0"/>
              <a:t># Construct the long format</a:t>
            </a:r>
          </a:p>
          <a:p>
            <a:r>
              <a:rPr lang="en-US" dirty="0" err="1"/>
              <a:t>long_format</a:t>
            </a:r>
            <a:r>
              <a:rPr lang="en-US" dirty="0"/>
              <a:t> &lt;- </a:t>
            </a:r>
            <a:r>
              <a:rPr lang="en-US" b="1" dirty="0"/>
              <a:t>stack</a:t>
            </a:r>
            <a:r>
              <a:rPr lang="en-US" b="1" dirty="0" smtClean="0">
                <a:solidFill>
                  <a:srgbClr val="00B0F0"/>
                </a:solidFill>
              </a:rPr>
              <a:t>( </a:t>
            </a:r>
            <a:r>
              <a:rPr lang="en-US" b="1" dirty="0" err="1" smtClean="0">
                <a:solidFill>
                  <a:srgbClr val="00B0F0"/>
                </a:solidFill>
              </a:rPr>
              <a:t>observations_wide</a:t>
            </a:r>
            <a:r>
              <a:rPr lang="en-US" dirty="0"/>
              <a:t>, </a:t>
            </a:r>
          </a:p>
          <a:p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=c(Read, </a:t>
            </a:r>
          </a:p>
          <a:p>
            <a:r>
              <a:rPr lang="en-US" dirty="0"/>
              <a:t>                              Write, </a:t>
            </a:r>
          </a:p>
          <a:p>
            <a:r>
              <a:rPr lang="en-US" dirty="0"/>
              <a:t>                              Listen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/>
              <a:t># Construct the wide </a:t>
            </a:r>
            <a:r>
              <a:rPr lang="en-US" dirty="0" smtClean="0"/>
              <a:t>format</a:t>
            </a:r>
          </a:p>
          <a:p>
            <a:r>
              <a:rPr lang="en-US" dirty="0" err="1" smtClean="0"/>
              <a:t>wide_format</a:t>
            </a:r>
            <a:r>
              <a:rPr lang="en-US" dirty="0" smtClean="0"/>
              <a:t> </a:t>
            </a:r>
            <a:r>
              <a:rPr lang="en-US" dirty="0"/>
              <a:t>&lt;- unstack(</a:t>
            </a:r>
            <a:r>
              <a:rPr lang="en-US" dirty="0" err="1"/>
              <a:t>observations_long</a:t>
            </a:r>
            <a:r>
              <a:rPr lang="en-US" dirty="0"/>
              <a:t>,                        Result ~ Test)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frame is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two-dimensional</a:t>
            </a:r>
            <a:r>
              <a:rPr lang="en-US" dirty="0"/>
              <a:t> array-like </a:t>
            </a:r>
            <a:r>
              <a:rPr lang="en-US" dirty="0" smtClean="0"/>
              <a:t>structure.</a:t>
            </a:r>
          </a:p>
          <a:p>
            <a:r>
              <a:rPr lang="en-US" dirty="0" smtClean="0"/>
              <a:t>Row – Column Type</a:t>
            </a:r>
          </a:p>
          <a:p>
            <a:r>
              <a:rPr lang="en-US" dirty="0" smtClean="0">
                <a:effectLst/>
              </a:rPr>
              <a:t>x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frame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Inform Here using – Editors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+ Notepad++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function is part of the </a:t>
            </a:r>
            <a:r>
              <a:rPr lang="en-US" b="1" dirty="0">
                <a:solidFill>
                  <a:srgbClr val="FF0000"/>
                </a:solidFill>
              </a:rPr>
              <a:t>stats</a:t>
            </a:r>
            <a:r>
              <a:rPr lang="en-US" dirty="0"/>
              <a:t> package. This function is similar to the stack() function, but is a little bit more elaborate.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# Import `reshape2`</a:t>
            </a:r>
          </a:p>
          <a:p>
            <a:r>
              <a:rPr lang="en-US" dirty="0"/>
              <a:t>library(</a:t>
            </a:r>
            <a:r>
              <a:rPr lang="en-US" b="1" dirty="0">
                <a:solidFill>
                  <a:srgbClr val="FF0000"/>
                </a:solidFill>
              </a:rPr>
              <a:t>reshape2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Convert to a wide format with `</a:t>
            </a:r>
            <a:r>
              <a:rPr lang="en-US" dirty="0" err="1"/>
              <a:t>dcast</a:t>
            </a:r>
            <a:r>
              <a:rPr lang="en-US" dirty="0"/>
              <a:t>()`</a:t>
            </a:r>
          </a:p>
          <a:p>
            <a:r>
              <a:rPr lang="en-US" dirty="0"/>
              <a:t>long_reshaped2 &lt;- </a:t>
            </a:r>
            <a:r>
              <a:rPr lang="en-US" b="1" dirty="0" err="1">
                <a:solidFill>
                  <a:srgbClr val="FF0000"/>
                </a:solidFill>
              </a:rPr>
              <a:t>dcast</a:t>
            </a:r>
            <a:r>
              <a:rPr lang="en-US" dirty="0"/>
              <a:t>(</a:t>
            </a:r>
            <a:r>
              <a:rPr lang="en-US" dirty="0" err="1"/>
              <a:t>observations_long</a:t>
            </a:r>
            <a:r>
              <a:rPr lang="en-US" dirty="0"/>
              <a:t>, </a:t>
            </a:r>
          </a:p>
          <a:p>
            <a:r>
              <a:rPr lang="en-US" dirty="0"/>
              <a:t>                        Subject + Gender ~ Test,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value.var</a:t>
            </a:r>
            <a:r>
              <a:rPr lang="en-US" dirty="0"/>
              <a:t>="Result")</a:t>
            </a:r>
          </a:p>
          <a:p>
            <a:endParaRPr lang="en-US" dirty="0"/>
          </a:p>
          <a:p>
            <a:r>
              <a:rPr lang="en-US" dirty="0"/>
              <a:t># Return `long_reshaped2`</a:t>
            </a:r>
          </a:p>
          <a:p>
            <a:r>
              <a:rPr lang="en-US" dirty="0"/>
              <a:t>long_reshaped2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reshape()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4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Reshape to wide format</a:t>
            </a:r>
          </a:p>
          <a:p>
            <a:r>
              <a:rPr lang="en-US" dirty="0" err="1"/>
              <a:t>wide_reshape</a:t>
            </a:r>
            <a:r>
              <a:rPr lang="en-US" dirty="0"/>
              <a:t> &lt;- </a:t>
            </a:r>
            <a:r>
              <a:rPr lang="en-US" b="1" dirty="0">
                <a:solidFill>
                  <a:srgbClr val="FF0000"/>
                </a:solidFill>
              </a:rPr>
              <a:t>reshape</a:t>
            </a:r>
            <a:r>
              <a:rPr lang="en-US" dirty="0"/>
              <a:t>(</a:t>
            </a:r>
            <a:r>
              <a:rPr lang="en-US" dirty="0" err="1"/>
              <a:t>observations_long</a:t>
            </a:r>
            <a:r>
              <a:rPr lang="en-US" dirty="0"/>
              <a:t>,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timevar</a:t>
            </a:r>
            <a:r>
              <a:rPr lang="en-US" dirty="0"/>
              <a:t> = "Test",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idvar</a:t>
            </a:r>
            <a:r>
              <a:rPr lang="en-US" dirty="0"/>
              <a:t> = c("Subject", "Gender"),</a:t>
            </a:r>
          </a:p>
          <a:p>
            <a:r>
              <a:rPr lang="en-US" dirty="0"/>
              <a:t>                        direction = "wide")</a:t>
            </a:r>
          </a:p>
          <a:p>
            <a:endParaRPr lang="en-US" dirty="0"/>
          </a:p>
          <a:p>
            <a:r>
              <a:rPr lang="en-US" dirty="0"/>
              <a:t># Return `</a:t>
            </a:r>
            <a:r>
              <a:rPr lang="en-US" dirty="0" err="1"/>
              <a:t>wide_reshape</a:t>
            </a:r>
            <a:r>
              <a:rPr lang="en-US" dirty="0"/>
              <a:t>`</a:t>
            </a:r>
          </a:p>
          <a:p>
            <a:r>
              <a:rPr lang="en-US" dirty="0" err="1"/>
              <a:t>wide_reshape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spread() and gather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melt() </a:t>
            </a:r>
            <a:endParaRPr lang="en-US" dirty="0" smtClean="0"/>
          </a:p>
          <a:p>
            <a:r>
              <a:rPr lang="en-US" dirty="0"/>
              <a:t>library(reshape2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tidyr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94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Use `order()` to order</a:t>
            </a:r>
          </a:p>
          <a:p>
            <a:r>
              <a:rPr lang="en-US" dirty="0" err="1"/>
              <a:t>writers_df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order(</a:t>
            </a:r>
            <a:r>
              <a:rPr lang="en-US" dirty="0"/>
              <a:t>Name, decreasing=TRUE),]</a:t>
            </a:r>
          </a:p>
          <a:p>
            <a:endParaRPr lang="en-US" dirty="0"/>
          </a:p>
          <a:p>
            <a:r>
              <a:rPr lang="en-US" dirty="0"/>
              <a:t># Use `rev()` to order</a:t>
            </a:r>
          </a:p>
          <a:p>
            <a:r>
              <a:rPr lang="en-US" dirty="0" err="1"/>
              <a:t>writers_df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rev(</a:t>
            </a:r>
            <a:r>
              <a:rPr lang="en-US" dirty="0"/>
              <a:t>order(Name)),]</a:t>
            </a:r>
          </a:p>
          <a:p>
            <a:endParaRPr lang="en-US" dirty="0"/>
          </a:p>
          <a:p>
            <a:r>
              <a:rPr lang="en-US" dirty="0"/>
              <a:t># Order on numeric variable</a:t>
            </a:r>
          </a:p>
          <a:p>
            <a:r>
              <a:rPr lang="en-US" dirty="0" err="1"/>
              <a:t>writers_df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order</a:t>
            </a:r>
            <a:r>
              <a:rPr lang="en-US" dirty="0"/>
              <a:t>(-</a:t>
            </a:r>
            <a:r>
              <a:rPr lang="en-US" dirty="0" err="1"/>
              <a:t>Age.As.Writer</a:t>
            </a:r>
            <a:r>
              <a:rPr lang="en-US" dirty="0"/>
              <a:t>),]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</a:t>
            </a:r>
            <a:r>
              <a:rPr lang="en-US" dirty="0" smtClean="0"/>
              <a:t>()</a:t>
            </a:r>
          </a:p>
          <a:p>
            <a:r>
              <a:rPr lang="en-US" dirty="0"/>
              <a:t>data2 &lt;- </a:t>
            </a:r>
            <a:r>
              <a:rPr lang="en-US" b="1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/>
              <a:t>, </a:t>
            </a:r>
            <a:r>
              <a:rPr lang="en-US" dirty="0" err="1"/>
              <a:t>Age.At.Death</a:t>
            </a:r>
            <a:r>
              <a:rPr lang="en-US" dirty="0"/>
              <a:t>, </a:t>
            </a:r>
            <a:r>
              <a:rPr lang="en-US" dirty="0" err="1"/>
              <a:t>Age.As.Writer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desc_sorted_data</a:t>
            </a:r>
            <a:r>
              <a:rPr lang="en-US" dirty="0"/>
              <a:t> &lt;- </a:t>
            </a:r>
            <a:r>
              <a:rPr lang="en-US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desc</a:t>
            </a:r>
            <a:r>
              <a:rPr lang="en-US" dirty="0" smtClean="0"/>
              <a:t>(</a:t>
            </a:r>
            <a:r>
              <a:rPr lang="en-US" dirty="0" err="1" smtClean="0"/>
              <a:t>Age.At.Death</a:t>
            </a:r>
            <a:r>
              <a:rPr lang="en-US" dirty="0"/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 package</a:t>
            </a:r>
          </a:p>
        </p:txBody>
      </p:sp>
    </p:spTree>
    <p:extLst>
      <p:ext uri="{BB962C8B-B14F-4D97-AF65-F5344CB8AC3E}">
        <p14:creationId xmlns:p14="http://schemas.microsoft.com/office/powerpoint/2010/main" val="74379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Data Frames On Column Names</a:t>
            </a:r>
          </a:p>
          <a:p>
            <a:r>
              <a:rPr lang="en-US" dirty="0"/>
              <a:t>merge()</a:t>
            </a:r>
          </a:p>
          <a:p>
            <a:endParaRPr lang="en-US" dirty="0" smtClean="0"/>
          </a:p>
          <a:p>
            <a:r>
              <a:rPr lang="en-US" dirty="0"/>
              <a:t>To remove all rows that contain NA-values, one of the easiest options is to use the </a:t>
            </a:r>
            <a:r>
              <a:rPr lang="en-US" b="1" dirty="0" err="1">
                <a:solidFill>
                  <a:srgbClr val="FF0000"/>
                </a:solidFill>
              </a:rPr>
              <a:t>na.omit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function, which takes your data frame as an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Wide </a:t>
            </a:r>
            <a:r>
              <a:rPr lang="en-US" dirty="0" smtClean="0"/>
              <a:t>data (</a:t>
            </a:r>
            <a:r>
              <a:rPr lang="en-US" dirty="0"/>
              <a:t>Wide data has a column for each variable</a:t>
            </a:r>
            <a:r>
              <a:rPr lang="en-US" dirty="0" smtClean="0"/>
              <a:t>. )</a:t>
            </a:r>
          </a:p>
          <a:p>
            <a:r>
              <a:rPr lang="en-US" dirty="0"/>
              <a:t>long-format </a:t>
            </a:r>
            <a:r>
              <a:rPr lang="en-US" dirty="0" smtClean="0"/>
              <a:t>data (</a:t>
            </a:r>
            <a:r>
              <a:rPr lang="en-US" dirty="0"/>
              <a:t>No id variables; using all as measure </a:t>
            </a:r>
            <a:r>
              <a:rPr lang="en-US" dirty="0" smtClean="0"/>
              <a:t>variables)</a:t>
            </a:r>
          </a:p>
          <a:p>
            <a:r>
              <a:rPr lang="en-US" dirty="0"/>
              <a:t>Long-format data has a column for possible variable types and a column for the values of those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Airquality</a:t>
            </a:r>
            <a:endParaRPr lang="en-US" dirty="0" smtClean="0"/>
          </a:p>
          <a:p>
            <a:r>
              <a:rPr lang="en-US" dirty="0"/>
              <a:t>&gt; </a:t>
            </a:r>
            <a:r>
              <a:rPr lang="en-US" dirty="0" err="1"/>
              <a:t>airquality</a:t>
            </a:r>
            <a:endParaRPr lang="en-US" dirty="0"/>
          </a:p>
          <a:p>
            <a:r>
              <a:rPr lang="en-US" dirty="0"/>
              <a:t>    Ozone </a:t>
            </a:r>
            <a:r>
              <a:rPr lang="en-US" dirty="0" err="1"/>
              <a:t>Solar.R</a:t>
            </a:r>
            <a:r>
              <a:rPr lang="en-US" dirty="0"/>
              <a:t> Wind Temp Month Day</a:t>
            </a:r>
          </a:p>
          <a:p>
            <a:r>
              <a:rPr lang="en-US" dirty="0"/>
              <a:t>1      41     190  7.4   67     5   1</a:t>
            </a:r>
          </a:p>
          <a:p>
            <a:r>
              <a:rPr lang="en-US" dirty="0"/>
              <a:t>2      36     118  8.0   72     5   2</a:t>
            </a:r>
          </a:p>
          <a:p>
            <a:r>
              <a:rPr lang="en-US" dirty="0"/>
              <a:t>3      12     149 12.6   74     5   3</a:t>
            </a:r>
          </a:p>
          <a:p>
            <a:r>
              <a:rPr lang="en-US" dirty="0"/>
              <a:t>4      18     313 11.5   62     5   4</a:t>
            </a:r>
          </a:p>
          <a:p>
            <a:r>
              <a:rPr lang="en-US" dirty="0"/>
              <a:t>5      NA      </a:t>
            </a:r>
            <a:r>
              <a:rPr lang="en-US" dirty="0" err="1"/>
              <a:t>NA</a:t>
            </a:r>
            <a:r>
              <a:rPr lang="en-US" dirty="0"/>
              <a:t> 14.3   56     5   5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reshape2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62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655888"/>
            <a:ext cx="66675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54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893888"/>
            <a:ext cx="61245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reshape2</a:t>
            </a:r>
            <a:r>
              <a:rPr lang="en-US" dirty="0"/>
              <a:t> is based around two key functions: melt and cast: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melt</a:t>
            </a:r>
            <a:r>
              <a:rPr lang="en-US" dirty="0"/>
              <a:t> takes wide-format data and melts it into long-format data.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cast</a:t>
            </a:r>
            <a:r>
              <a:rPr lang="en-US" dirty="0"/>
              <a:t> takes long-format data and casts it into wide-format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source("C:/Users/</a:t>
            </a:r>
            <a:r>
              <a:rPr lang="en-US" dirty="0" err="1"/>
              <a:t>radha</a:t>
            </a:r>
            <a:r>
              <a:rPr lang="en-US" dirty="0"/>
              <a:t>/Desktop/</a:t>
            </a:r>
            <a:r>
              <a:rPr lang="en-US" dirty="0" err="1"/>
              <a:t>Rtest</a:t>
            </a:r>
            <a:r>
              <a:rPr lang="en-US" dirty="0"/>
              <a:t>/</a:t>
            </a:r>
            <a:r>
              <a:rPr lang="en-US" dirty="0" err="1"/>
              <a:t>dataFrame.r</a:t>
            </a:r>
            <a:r>
              <a:rPr lang="en-US" dirty="0" smtClean="0"/>
              <a:t>")  on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airquality</a:t>
            </a:r>
            <a:endParaRPr lang="en-US" dirty="0"/>
          </a:p>
          <a:p>
            <a:r>
              <a:rPr lang="en-US" dirty="0" smtClean="0"/>
              <a:t>names(</a:t>
            </a:r>
            <a:r>
              <a:rPr lang="en-US" dirty="0" err="1" smtClean="0"/>
              <a:t>airquality</a:t>
            </a:r>
            <a:r>
              <a:rPr lang="en-US" dirty="0"/>
              <a:t>) &lt;- </a:t>
            </a:r>
            <a:r>
              <a:rPr lang="en-US" dirty="0" err="1"/>
              <a:t>tolower</a:t>
            </a:r>
            <a:r>
              <a:rPr lang="en-US" dirty="0"/>
              <a:t>(names(</a:t>
            </a:r>
            <a:r>
              <a:rPr lang="en-US" dirty="0" err="1"/>
              <a:t>airquality</a:t>
            </a:r>
            <a:r>
              <a:rPr lang="en-US" dirty="0" smtClean="0"/>
              <a:t>))</a:t>
            </a:r>
          </a:p>
          <a:p>
            <a:r>
              <a:rPr lang="en-US" dirty="0" err="1"/>
              <a:t>aql</a:t>
            </a:r>
            <a:r>
              <a:rPr lang="en-US" dirty="0"/>
              <a:t> &lt;-</a:t>
            </a:r>
            <a:r>
              <a:rPr lang="en-US" b="1" dirty="0">
                <a:solidFill>
                  <a:srgbClr val="FF0000"/>
                </a:solidFill>
              </a:rPr>
              <a:t> melt(</a:t>
            </a:r>
            <a:r>
              <a:rPr lang="en-US" b="1" dirty="0" err="1">
                <a:solidFill>
                  <a:srgbClr val="FF0000"/>
                </a:solidFill>
              </a:rPr>
              <a:t>airquality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## No id variables; using all as measure </a:t>
            </a:r>
            <a:r>
              <a:rPr lang="en-US" dirty="0" smtClean="0"/>
              <a:t>variables ??</a:t>
            </a:r>
          </a:p>
          <a:p>
            <a:r>
              <a:rPr lang="en-US" dirty="0"/>
              <a:t>head(</a:t>
            </a:r>
            <a:r>
              <a:rPr lang="en-US" dirty="0" err="1"/>
              <a:t>aql</a:t>
            </a:r>
            <a:r>
              <a:rPr lang="en-US" dirty="0" smtClean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aql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aql</a:t>
            </a:r>
            <a:r>
              <a:rPr lang="en-US" dirty="0"/>
              <a:t> &lt;- melt(</a:t>
            </a:r>
            <a:r>
              <a:rPr lang="en-US" dirty="0" err="1"/>
              <a:t>airquality</a:t>
            </a:r>
            <a:r>
              <a:rPr lang="en-US" b="1" dirty="0"/>
              <a:t>, </a:t>
            </a:r>
            <a:r>
              <a:rPr lang="en-US" b="1" dirty="0" err="1"/>
              <a:t>id.vars</a:t>
            </a:r>
            <a:r>
              <a:rPr lang="en-US" b="1" dirty="0"/>
              <a:t> = c("month", "day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 </a:t>
            </a:r>
            <a:r>
              <a:rPr lang="en-US" dirty="0"/>
              <a:t>head(</a:t>
            </a:r>
            <a:r>
              <a:rPr lang="en-US" dirty="0" err="1"/>
              <a:t>aql</a:t>
            </a:r>
            <a:r>
              <a:rPr lang="en-US" dirty="0"/>
              <a:t>)</a:t>
            </a:r>
          </a:p>
          <a:p>
            <a:r>
              <a:rPr lang="en-US" dirty="0"/>
              <a:t>ID variables are the variables that identify individual rows of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aql</a:t>
            </a:r>
            <a:r>
              <a:rPr lang="en-US" dirty="0"/>
              <a:t> &lt;- melt(</a:t>
            </a:r>
            <a:r>
              <a:rPr lang="en-US" dirty="0" err="1"/>
              <a:t>airquality</a:t>
            </a:r>
            <a:r>
              <a:rPr lang="en-US" dirty="0"/>
              <a:t>, </a:t>
            </a:r>
            <a:r>
              <a:rPr lang="en-US" dirty="0" err="1"/>
              <a:t>id.vars</a:t>
            </a:r>
            <a:r>
              <a:rPr lang="en-US" dirty="0"/>
              <a:t> = c("month", "day"),</a:t>
            </a:r>
          </a:p>
          <a:p>
            <a:r>
              <a:rPr lang="en-US" dirty="0"/>
              <a:t>  variable.name = "</a:t>
            </a:r>
            <a:r>
              <a:rPr lang="en-US" dirty="0" err="1"/>
              <a:t>climate_variable</a:t>
            </a:r>
            <a:r>
              <a:rPr lang="en-US" dirty="0"/>
              <a:t>", </a:t>
            </a:r>
          </a:p>
          <a:p>
            <a:r>
              <a:rPr lang="en-US" dirty="0"/>
              <a:t>  value.name = "</a:t>
            </a:r>
            <a:r>
              <a:rPr lang="en-US" dirty="0" err="1"/>
              <a:t>climate_value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0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cast functions</a:t>
            </a:r>
          </a:p>
          <a:p>
            <a:r>
              <a:rPr lang="en-US" b="1" dirty="0"/>
              <a:t>Long- to wide-format data</a:t>
            </a:r>
          </a:p>
          <a:p>
            <a:endParaRPr lang="en-US" dirty="0" smtClean="0"/>
          </a:p>
          <a:p>
            <a:r>
              <a:rPr lang="en-US" dirty="0"/>
              <a:t>&gt; </a:t>
            </a:r>
            <a:r>
              <a:rPr lang="en-US" dirty="0" err="1"/>
              <a:t>aql</a:t>
            </a:r>
            <a:r>
              <a:rPr lang="en-US" dirty="0"/>
              <a:t> &lt;- </a:t>
            </a:r>
            <a:r>
              <a:rPr lang="en-US" b="1" dirty="0">
                <a:solidFill>
                  <a:srgbClr val="FF0000"/>
                </a:solidFill>
              </a:rPr>
              <a:t>melt</a:t>
            </a:r>
            <a:r>
              <a:rPr lang="en-US" dirty="0"/>
              <a:t>(</a:t>
            </a:r>
            <a:r>
              <a:rPr lang="en-US" dirty="0" err="1"/>
              <a:t>airquality</a:t>
            </a:r>
            <a:r>
              <a:rPr lang="en-US" dirty="0"/>
              <a:t>, </a:t>
            </a:r>
            <a:r>
              <a:rPr lang="en-US" dirty="0" err="1"/>
              <a:t>id.vars</a:t>
            </a:r>
            <a:r>
              <a:rPr lang="en-US" dirty="0"/>
              <a:t> = c("month", "day"))</a:t>
            </a:r>
          </a:p>
          <a:p>
            <a:r>
              <a:rPr lang="en-US" dirty="0"/>
              <a:t>&gt; </a:t>
            </a:r>
            <a:r>
              <a:rPr lang="en-US" dirty="0" err="1"/>
              <a:t>aqw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FF0000"/>
                </a:solidFill>
              </a:rPr>
              <a:t>dcast</a:t>
            </a:r>
            <a:r>
              <a:rPr lang="en-US" dirty="0"/>
              <a:t>(</a:t>
            </a:r>
            <a:r>
              <a:rPr lang="en-US" dirty="0" err="1"/>
              <a:t>aql</a:t>
            </a:r>
            <a:r>
              <a:rPr lang="en-US" dirty="0"/>
              <a:t>, month + day ~ variable)</a:t>
            </a:r>
          </a:p>
          <a:p>
            <a:r>
              <a:rPr lang="en-US" dirty="0"/>
              <a:t>&gt; head(</a:t>
            </a:r>
            <a:r>
              <a:rPr lang="en-US" dirty="0" err="1"/>
              <a:t>aqw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2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7" y="1927225"/>
            <a:ext cx="67913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858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&lt;- </a:t>
            </a:r>
            <a:r>
              <a:rPr lang="en-US" dirty="0" err="1"/>
              <a:t>data.frame</a:t>
            </a:r>
            <a:r>
              <a:rPr lang="en-US" dirty="0"/>
              <a:t>(value = c("a", "a", "a", "a", "a", </a:t>
            </a:r>
          </a:p>
          <a:p>
            <a:r>
              <a:rPr lang="en-US" dirty="0"/>
              <a:t>                               "b", "b", "b", </a:t>
            </a:r>
          </a:p>
          <a:p>
            <a:r>
              <a:rPr lang="en-US" dirty="0"/>
              <a:t>                               "c", "c", "c", "c"))</a:t>
            </a:r>
          </a:p>
          <a:p>
            <a:r>
              <a:rPr lang="en-US" dirty="0" err="1"/>
              <a:t>nr.of.appearances</a:t>
            </a:r>
            <a:r>
              <a:rPr lang="en-US" dirty="0"/>
              <a:t> &lt;- </a:t>
            </a:r>
            <a:r>
              <a:rPr lang="en-US" b="1" dirty="0">
                <a:solidFill>
                  <a:srgbClr val="FF0000"/>
                </a:solidFill>
              </a:rPr>
              <a:t>aggregate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values, </a:t>
            </a:r>
          </a:p>
          <a:p>
            <a:r>
              <a:rPr lang="en-US" dirty="0"/>
              <a:t>                              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 = list(</a:t>
            </a:r>
            <a:r>
              <a:rPr lang="en-US" dirty="0" err="1"/>
              <a:t>unique.values</a:t>
            </a:r>
            <a:r>
              <a:rPr lang="en-US" dirty="0"/>
              <a:t> = </a:t>
            </a:r>
            <a:r>
              <a:rPr lang="en-US" dirty="0" err="1"/>
              <a:t>values$value</a:t>
            </a:r>
            <a:r>
              <a:rPr lang="en-US" dirty="0"/>
              <a:t>), </a:t>
            </a:r>
          </a:p>
          <a:p>
            <a:r>
              <a:rPr lang="en-US" dirty="0"/>
              <a:t>                           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FF0000"/>
                </a:solidFill>
              </a:rPr>
              <a:t>FUN</a:t>
            </a:r>
            <a:r>
              <a:rPr lang="en-US" dirty="0"/>
              <a:t> = length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>
                <a:solidFill>
                  <a:srgbClr val="00B050"/>
                </a:solidFill>
              </a:rPr>
              <a:t>aggdata</a:t>
            </a:r>
            <a:r>
              <a:rPr lang="en-US" b="1" dirty="0">
                <a:solidFill>
                  <a:srgbClr val="00B050"/>
                </a:solidFill>
              </a:rPr>
              <a:t> &lt;-aggregate(</a:t>
            </a:r>
            <a:r>
              <a:rPr lang="en-US" b="1" dirty="0" err="1">
                <a:solidFill>
                  <a:srgbClr val="00B050"/>
                </a:solidFill>
              </a:rPr>
              <a:t>mtcars</a:t>
            </a:r>
            <a:r>
              <a:rPr lang="en-US" b="1" dirty="0">
                <a:solidFill>
                  <a:srgbClr val="00B050"/>
                </a:solidFill>
              </a:rPr>
              <a:t>, by=list(</a:t>
            </a:r>
            <a:r>
              <a:rPr lang="en-US" b="1" dirty="0" err="1">
                <a:solidFill>
                  <a:srgbClr val="00B050"/>
                </a:solidFill>
              </a:rPr>
              <a:t>cyl,gear</a:t>
            </a:r>
            <a:r>
              <a:rPr lang="en-US" b="1" dirty="0">
                <a:solidFill>
                  <a:srgbClr val="00B050"/>
                </a:solidFill>
              </a:rPr>
              <a:t>), FUN=mean, na.rm=TRUE)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21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attach(</a:t>
            </a:r>
            <a:r>
              <a:rPr lang="en-US" dirty="0" err="1"/>
              <a:t>airquality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airquality</a:t>
            </a:r>
            <a:r>
              <a:rPr lang="en-US" dirty="0"/>
              <a:t>, by=list(</a:t>
            </a:r>
            <a:r>
              <a:rPr lang="en-US" dirty="0" err="1"/>
              <a:t>ozone,temp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  <a:r>
              <a:rPr lang="en-US" dirty="0" err="1" smtClean="0"/>
              <a:t>aggdata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aggdata</a:t>
            </a:r>
            <a:r>
              <a:rPr lang="en-US" dirty="0"/>
              <a:t> &lt;-</a:t>
            </a:r>
            <a:r>
              <a:rPr lang="en-US" b="1" dirty="0"/>
              <a:t>aggregate</a:t>
            </a:r>
            <a:r>
              <a:rPr lang="en-US" dirty="0"/>
              <a:t>(</a:t>
            </a:r>
            <a:r>
              <a:rPr lang="en-US" b="1" dirty="0" err="1"/>
              <a:t>mtcars</a:t>
            </a:r>
            <a:r>
              <a:rPr lang="en-US" dirty="0"/>
              <a:t>, </a:t>
            </a:r>
            <a:r>
              <a:rPr lang="en-US" b="1" dirty="0"/>
              <a:t>by</a:t>
            </a:r>
            <a:r>
              <a:rPr lang="en-US" dirty="0"/>
              <a:t>=</a:t>
            </a:r>
            <a:r>
              <a:rPr lang="en-US" b="1" dirty="0"/>
              <a:t>list</a:t>
            </a:r>
            <a:r>
              <a:rPr lang="en-US" dirty="0"/>
              <a:t>(</a:t>
            </a:r>
            <a:r>
              <a:rPr lang="en-US" dirty="0" err="1"/>
              <a:t>cyl,gear</a:t>
            </a:r>
            <a:r>
              <a:rPr lang="en-US" dirty="0"/>
              <a:t>), FUN=</a:t>
            </a:r>
            <a:r>
              <a:rPr lang="en-US" b="1" dirty="0"/>
              <a:t>mean</a:t>
            </a:r>
            <a:r>
              <a:rPr lang="en-US" dirty="0"/>
              <a:t>, na.rm=TRUE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by=list(</a:t>
            </a:r>
            <a:r>
              <a:rPr lang="en-US" dirty="0" err="1"/>
              <a:t>Group.cyl</a:t>
            </a:r>
            <a:r>
              <a:rPr lang="en-US" dirty="0"/>
              <a:t>=</a:t>
            </a:r>
            <a:r>
              <a:rPr lang="en-US" dirty="0" err="1"/>
              <a:t>cyl</a:t>
            </a:r>
            <a:r>
              <a:rPr lang="en-US" dirty="0"/>
              <a:t>, </a:t>
            </a:r>
            <a:r>
              <a:rPr lang="en-US" dirty="0" err="1"/>
              <a:t>Group.gears</a:t>
            </a:r>
            <a:r>
              <a:rPr lang="en-US" dirty="0"/>
              <a:t>=gear).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transpose (reversing rows and </a:t>
            </a:r>
            <a:r>
              <a:rPr lang="en-US" dirty="0" smtClean="0"/>
              <a:t>columns)</a:t>
            </a:r>
          </a:p>
          <a:p>
            <a:r>
              <a:rPr lang="en-US" b="1"/>
              <a:t>t</a:t>
            </a:r>
            <a:r>
              <a:rPr lang="en-US"/>
              <a:t>(</a:t>
            </a:r>
            <a:r>
              <a:rPr lang="en-US" b="1"/>
              <a:t>cars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273820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Create the data frame.</a:t>
            </a:r>
          </a:p>
          <a:p>
            <a:r>
              <a:rPr lang="en-US" dirty="0" err="1" smtClean="0"/>
              <a:t>emp.data</a:t>
            </a:r>
            <a:r>
              <a:rPr lang="en-US" dirty="0" smtClean="0"/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data.frame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emp_id</a:t>
            </a:r>
            <a:r>
              <a:rPr lang="en-US" b="1" dirty="0" smtClean="0"/>
              <a:t> </a:t>
            </a:r>
            <a:r>
              <a:rPr lang="en-US" dirty="0" smtClean="0"/>
              <a:t>= c (1001,1002,1003,1004,1005), 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emp_name</a:t>
            </a:r>
            <a:r>
              <a:rPr lang="en-US" dirty="0" smtClean="0"/>
              <a:t> = c("</a:t>
            </a:r>
            <a:r>
              <a:rPr lang="en-US" dirty="0" err="1" smtClean="0"/>
              <a:t>Sachin</a:t>
            </a:r>
            <a:r>
              <a:rPr lang="en-US" dirty="0" smtClean="0"/>
              <a:t>","</a:t>
            </a:r>
            <a:r>
              <a:rPr lang="en-US" dirty="0" err="1" smtClean="0"/>
              <a:t>Dhoni</a:t>
            </a:r>
            <a:r>
              <a:rPr lang="en-US" dirty="0" smtClean="0"/>
              <a:t>", "</a:t>
            </a:r>
            <a:r>
              <a:rPr lang="en-US" dirty="0" err="1" smtClean="0"/>
              <a:t>ganguly</a:t>
            </a:r>
            <a:r>
              <a:rPr lang="en-US" dirty="0" smtClean="0"/>
              <a:t>", "</a:t>
            </a:r>
            <a:r>
              <a:rPr lang="en-US" dirty="0" err="1" smtClean="0"/>
              <a:t>Kohli</a:t>
            </a:r>
            <a:r>
              <a:rPr lang="en-US" dirty="0" smtClean="0"/>
              <a:t>","</a:t>
            </a:r>
            <a:r>
              <a:rPr lang="en-US" dirty="0" err="1" smtClean="0"/>
              <a:t>rohit</a:t>
            </a:r>
            <a:r>
              <a:rPr lang="en-US" dirty="0" smtClean="0"/>
              <a:t>"),</a:t>
            </a:r>
          </a:p>
          <a:p>
            <a:r>
              <a:rPr lang="en-US" dirty="0" smtClean="0"/>
              <a:t>   salary = c(623333,815543,611314,929441,843215),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start_date</a:t>
            </a:r>
            <a:r>
              <a:rPr lang="en-US" dirty="0" smtClean="0"/>
              <a:t> = </a:t>
            </a:r>
            <a:r>
              <a:rPr lang="en-US" dirty="0" err="1" smtClean="0"/>
              <a:t>as.Date</a:t>
            </a:r>
            <a:r>
              <a:rPr lang="en-US" dirty="0" smtClean="0"/>
              <a:t>(c("2012-01-01", "2013-09-23", "2014-11-15", "2014-05-11",</a:t>
            </a:r>
          </a:p>
          <a:p>
            <a:r>
              <a:rPr lang="en-US" dirty="0" smtClean="0"/>
              <a:t>      "2015-03-27")),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stringsAsFactors</a:t>
            </a:r>
            <a:r>
              <a:rPr lang="en-US" b="1" dirty="0" smtClean="0"/>
              <a:t> </a:t>
            </a:r>
            <a:r>
              <a:rPr lang="en-US" dirty="0" smtClean="0"/>
              <a:t>= FALSE</a:t>
            </a:r>
          </a:p>
          <a:p>
            <a:r>
              <a:rPr lang="en-US" dirty="0" smtClean="0"/>
              <a:t>)</a:t>
            </a:r>
          </a:p>
          <a:p>
            <a:r>
              <a:rPr lang="en-US" dirty="0" smtClean="0"/>
              <a:t># Print the data frame.			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print(</a:t>
            </a:r>
            <a:r>
              <a:rPr lang="en-US" b="1" dirty="0" err="1" smtClean="0">
                <a:solidFill>
                  <a:srgbClr val="FF0000"/>
                </a:solidFill>
              </a:rPr>
              <a:t>emp.data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Names – id, name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Get the structure of the data frame.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stringsAsFactors</a:t>
            </a:r>
            <a:r>
              <a:rPr lang="en-US" dirty="0" smtClean="0"/>
              <a:t> = </a:t>
            </a:r>
            <a:r>
              <a:rPr lang="en-US" b="1" dirty="0" smtClean="0"/>
              <a:t>TRUE</a:t>
            </a:r>
          </a:p>
          <a:p>
            <a:endParaRPr lang="en-US" b="1" dirty="0"/>
          </a:p>
          <a:p>
            <a:r>
              <a:rPr lang="en-US" dirty="0"/>
              <a:t>print(</a:t>
            </a:r>
            <a:r>
              <a:rPr lang="en-US" b="1" dirty="0" smtClean="0">
                <a:effectLst/>
              </a:rPr>
              <a:t>summary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dirty="0"/>
              <a:t>))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# Extract Specific columns.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result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frame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$</a:t>
            </a:r>
            <a:r>
              <a:rPr lang="en-US" dirty="0" err="1" smtClean="0">
                <a:effectLst/>
              </a:rPr>
              <a:t>emp_name</a:t>
            </a:r>
            <a:r>
              <a:rPr lang="en-US" dirty="0" err="1"/>
              <a:t>,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$</a:t>
            </a:r>
            <a:r>
              <a:rPr lang="en-US" dirty="0" err="1" smtClean="0">
                <a:effectLst/>
              </a:rPr>
              <a:t>salary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smtClean="0">
                <a:effectLst/>
              </a:rPr>
              <a:t>result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dirty="0"/>
              <a:t># Extract </a:t>
            </a:r>
            <a:r>
              <a:rPr lang="en-US" b="1" dirty="0">
                <a:solidFill>
                  <a:srgbClr val="FF0000"/>
                </a:solidFill>
              </a:rPr>
              <a:t>first two rows.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result </a:t>
            </a:r>
            <a:r>
              <a:rPr lang="en-US" dirty="0"/>
              <a:t>&lt;- </a:t>
            </a:r>
            <a:r>
              <a:rPr lang="en-US" b="1" dirty="0" err="1">
                <a:solidFill>
                  <a:srgbClr val="FF0000"/>
                </a:solidFill>
              </a:rPr>
              <a:t>emp.data</a:t>
            </a:r>
            <a:r>
              <a:rPr lang="en-US" b="1" dirty="0">
                <a:solidFill>
                  <a:srgbClr val="FF0000"/>
                </a:solidFill>
              </a:rPr>
              <a:t>[1:2,]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print(result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frame can be expanded by adding columns and </a:t>
            </a:r>
            <a:r>
              <a:rPr lang="en-US" dirty="0" smtClean="0"/>
              <a:t>row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dept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FF0000"/>
                </a:solidFill>
              </a:rPr>
              <a:t>new column, in this each one represents, corresponding row in that columns !!</a:t>
            </a:r>
          </a:p>
          <a:p>
            <a:endParaRPr lang="en-US" dirty="0"/>
          </a:p>
          <a:p>
            <a:r>
              <a:rPr lang="en-US" dirty="0" err="1"/>
              <a:t>emp.data</a:t>
            </a:r>
            <a:r>
              <a:rPr lang="en-US" b="1" dirty="0" err="1">
                <a:solidFill>
                  <a:srgbClr val="FF0000"/>
                </a:solidFill>
              </a:rPr>
              <a:t>$dept</a:t>
            </a:r>
            <a:r>
              <a:rPr lang="en-US" dirty="0"/>
              <a:t> &lt;- c("</a:t>
            </a:r>
            <a:r>
              <a:rPr lang="en-US" dirty="0" err="1"/>
              <a:t>IT","Operations","IT","HR","Finance</a:t>
            </a:r>
            <a:r>
              <a:rPr lang="en-US" dirty="0"/>
              <a:t>")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# Add the "</a:t>
            </a:r>
            <a:r>
              <a:rPr lang="en-US" dirty="0" err="1"/>
              <a:t>dept</a:t>
            </a:r>
            <a:r>
              <a:rPr lang="en-US" dirty="0"/>
              <a:t>" </a:t>
            </a:r>
            <a:r>
              <a:rPr lang="en-US" dirty="0" err="1"/>
              <a:t>coulmn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emp.data$dept</a:t>
            </a:r>
            <a:r>
              <a:rPr lang="en-US" dirty="0" smtClean="0"/>
              <a:t> </a:t>
            </a:r>
            <a:r>
              <a:rPr lang="en-US" dirty="0"/>
              <a:t>&lt;- c("</a:t>
            </a:r>
            <a:r>
              <a:rPr lang="en-US" dirty="0" err="1"/>
              <a:t>IT","Operations","IT","HR","Finance</a:t>
            </a:r>
            <a:r>
              <a:rPr lang="en-US" dirty="0"/>
              <a:t>") </a:t>
            </a:r>
            <a:endParaRPr lang="en-US" dirty="0" smtClean="0"/>
          </a:p>
          <a:p>
            <a:r>
              <a:rPr lang="en-US" dirty="0" smtClean="0"/>
              <a:t>v </a:t>
            </a:r>
            <a:r>
              <a:rPr lang="en-US" dirty="0"/>
              <a:t>&lt;- </a:t>
            </a:r>
            <a:r>
              <a:rPr lang="en-US" dirty="0" err="1"/>
              <a:t>emp.data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print(v)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column/Rows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Row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rbind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 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Merge 2 data frames. Both must have Equal column size and order.</a:t>
            </a:r>
          </a:p>
          <a:p>
            <a:r>
              <a:rPr lang="en-US" dirty="0"/>
              <a:t># Bind the two data frames. 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emp.finaldata</a:t>
            </a:r>
            <a:r>
              <a:rPr lang="en-US" dirty="0" smtClean="0"/>
              <a:t> </a:t>
            </a:r>
            <a:r>
              <a:rPr lang="en-US" dirty="0"/>
              <a:t>&lt;-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rbind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emp.data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emp.newdata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emp.finaldata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8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 n = c(2, 3, 5) </a:t>
            </a:r>
            <a:br>
              <a:rPr lang="en-US" dirty="0"/>
            </a:br>
            <a:r>
              <a:rPr lang="en-US" dirty="0"/>
              <a:t>&gt; s = c("aa", "bb", "cc") </a:t>
            </a:r>
            <a:br>
              <a:rPr lang="en-US" dirty="0"/>
            </a:br>
            <a:r>
              <a:rPr lang="en-US" dirty="0"/>
              <a:t>&gt; b = c(TRUE, FALSE, TRUE) </a:t>
            </a:r>
            <a:br>
              <a:rPr lang="en-US" dirty="0"/>
            </a:br>
            <a:r>
              <a:rPr lang="en-US" dirty="0"/>
              <a:t>&gt; </a:t>
            </a:r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n, s, b)</a:t>
            </a:r>
            <a:r>
              <a:rPr lang="en-US" dirty="0"/>
              <a:t>       # </a:t>
            </a:r>
            <a:r>
              <a:rPr lang="en-US" dirty="0" err="1"/>
              <a:t>df</a:t>
            </a:r>
            <a:r>
              <a:rPr lang="en-US" dirty="0"/>
              <a:t> is a data </a:t>
            </a:r>
            <a:r>
              <a:rPr lang="en-US" dirty="0" smtClean="0"/>
              <a:t>frame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/>
              <a:t>mtcars</a:t>
            </a:r>
            <a:r>
              <a:rPr lang="en-US" dirty="0"/>
              <a:t> </a:t>
            </a:r>
            <a:r>
              <a:rPr lang="en-US" dirty="0" smtClean="0"/>
              <a:t> _ Example, Default with R</a:t>
            </a:r>
          </a:p>
          <a:p>
            <a:r>
              <a:rPr lang="en-US" dirty="0"/>
              <a:t>The top line of the table, called the </a:t>
            </a:r>
            <a:r>
              <a:rPr lang="en-US" b="1" dirty="0"/>
              <a:t>header</a:t>
            </a:r>
            <a:r>
              <a:rPr lang="en-US" dirty="0"/>
              <a:t>, contains the column names. Each horizontal line afterward denotes a </a:t>
            </a:r>
            <a:r>
              <a:rPr lang="en-US" b="1" dirty="0"/>
              <a:t>data row</a:t>
            </a:r>
            <a:r>
              <a:rPr lang="en-US" dirty="0"/>
              <a:t>, which begins with the name of the row, and then followed by the actual data. Each data member of a row is called a </a:t>
            </a:r>
            <a:r>
              <a:rPr lang="en-US" b="1" dirty="0"/>
              <a:t>cell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mtcars</a:t>
            </a:r>
            <a:r>
              <a:rPr lang="en-US" dirty="0"/>
              <a:t>[1, 2] 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Row, Column – Order []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mtcars</a:t>
            </a:r>
            <a:r>
              <a:rPr lang="en-US" dirty="0"/>
              <a:t>["Mazda RX4", "</a:t>
            </a:r>
            <a:r>
              <a:rPr lang="en-US" dirty="0" err="1"/>
              <a:t>cyl</a:t>
            </a:r>
            <a:r>
              <a:rPr lang="en-US" dirty="0"/>
              <a:t>"] </a:t>
            </a:r>
            <a:endParaRPr lang="en-US" dirty="0" smtClean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err="1"/>
              <a:t>ncol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head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head(mtcars,10)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6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231</TotalTime>
  <Words>956</Words>
  <Application>Microsoft Office PowerPoint</Application>
  <PresentationFormat>On-screen Show (4:3)</PresentationFormat>
  <Paragraphs>241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Grid</vt:lpstr>
      <vt:lpstr>R</vt:lpstr>
      <vt:lpstr>PowerPoint Presentation</vt:lpstr>
      <vt:lpstr>PowerPoint Presentation</vt:lpstr>
      <vt:lpstr>Column Names – id, name etc.</vt:lpstr>
      <vt:lpstr>PowerPoint Presentation</vt:lpstr>
      <vt:lpstr>Add column/Rows</vt:lpstr>
      <vt:lpstr>Row</vt:lpstr>
      <vt:lpstr>PowerPoint Presentation</vt:lpstr>
      <vt:lpstr>PowerPoint Presentation</vt:lpstr>
      <vt:lpstr>Column Vector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attach()</vt:lpstr>
      <vt:lpstr>apply()</vt:lpstr>
      <vt:lpstr>PowerPoint Presentation</vt:lpstr>
      <vt:lpstr>PowerPoint Presentation</vt:lpstr>
      <vt:lpstr>reshape() </vt:lpstr>
      <vt:lpstr>PowerPoint Presentation</vt:lpstr>
      <vt:lpstr>tidyr </vt:lpstr>
      <vt:lpstr>PowerPoint Presentation</vt:lpstr>
      <vt:lpstr>dplyr package</vt:lpstr>
      <vt:lpstr>PowerPoint Presentation</vt:lpstr>
      <vt:lpstr>reshape2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</vt:lpstr>
      <vt:lpstr>PowerPoint Presentation</vt:lpstr>
      <vt:lpstr>transpose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101</cp:revision>
  <dcterms:created xsi:type="dcterms:W3CDTF">2018-06-23T11:17:17Z</dcterms:created>
  <dcterms:modified xsi:type="dcterms:W3CDTF">2018-07-03T15:21:54Z</dcterms:modified>
</cp:coreProperties>
</file>