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58"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1C6FEDF6-DA86-483F-9B23-AACCAA7F9FF9}" type="datetimeFigureOut">
              <a:rPr lang="en-US" smtClean="0"/>
              <a:t>7/23/2018</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5B87D363-55DD-4A46-9014-98CEEC7DBA5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C6FEDF6-DA86-483F-9B23-AACCAA7F9FF9}" type="datetimeFigureOut">
              <a:rPr lang="en-US" smtClean="0"/>
              <a:t>7/23/2018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87D363-55DD-4A46-9014-98CEEC7DBA5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C6FEDF6-DA86-483F-9B23-AACCAA7F9FF9}" type="datetimeFigureOut">
              <a:rPr lang="en-US" smtClean="0"/>
              <a:t>7/23/2018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87D363-55DD-4A46-9014-98CEEC7DBA5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C6FEDF6-DA86-483F-9B23-AACCAA7F9FF9}" type="datetimeFigureOut">
              <a:rPr lang="en-US" smtClean="0"/>
              <a:t>7/23/2018</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5B87D363-55DD-4A46-9014-98CEEC7DBA5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1C6FEDF6-DA86-483F-9B23-AACCAA7F9FF9}" type="datetimeFigureOut">
              <a:rPr lang="en-US" smtClean="0"/>
              <a:t>7/23/2018</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5B87D363-55DD-4A46-9014-98CEEC7DBA56}" type="slidenum">
              <a:rPr lang="en-US" smtClean="0"/>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1C6FEDF6-DA86-483F-9B23-AACCAA7F9FF9}" type="datetimeFigureOut">
              <a:rPr lang="en-US" smtClean="0"/>
              <a:t>7/23/2018</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5B87D363-55DD-4A46-9014-98CEEC7DBA5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1C6FEDF6-DA86-483F-9B23-AACCAA7F9FF9}" type="datetimeFigureOut">
              <a:rPr lang="en-US" smtClean="0"/>
              <a:t>7/23/2018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5B87D363-55DD-4A46-9014-98CEEC7DBA56}" type="slidenum">
              <a:rPr lang="en-US" smtClean="0"/>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C6FEDF6-DA86-483F-9B23-AACCAA7F9FF9}" type="datetimeFigureOut">
              <a:rPr lang="en-US" smtClean="0"/>
              <a:t>7/23/2018</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87D363-55DD-4A46-9014-98CEEC7DBA5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C6FEDF6-DA86-483F-9B23-AACCAA7F9FF9}" type="datetimeFigureOut">
              <a:rPr lang="en-US" smtClean="0"/>
              <a:t>7/23/2018</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87D363-55DD-4A46-9014-98CEEC7DBA5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C6FEDF6-DA86-483F-9B23-AACCAA7F9FF9}" type="datetimeFigureOut">
              <a:rPr lang="en-US" smtClean="0"/>
              <a:t>7/23/2018</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87D363-55DD-4A46-9014-98CEEC7DBA5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1C6FEDF6-DA86-483F-9B23-AACCAA7F9FF9}" type="datetimeFigureOut">
              <a:rPr lang="en-US" smtClean="0"/>
              <a:t>7/23/2018</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5B87D363-55DD-4A46-9014-98CEEC7DBA56}" type="slidenum">
              <a:rPr lang="en-US" smtClean="0"/>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1C6FEDF6-DA86-483F-9B23-AACCAA7F9FF9}" type="datetimeFigureOut">
              <a:rPr lang="en-US" smtClean="0"/>
              <a:t>7/23/2018</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5B87D363-55DD-4A46-9014-98CEEC7DBA56}" type="slidenum">
              <a:rPr lang="en-US" smtClean="0"/>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Correlation_and_dependence" TargetMode="External"/><Relationship Id="rId2" Type="http://schemas.openxmlformats.org/officeDocument/2006/relationships/hyperlink" Target="https://en.wikipedia.org/wiki/Orthogonal_transformation" TargetMode="External"/><Relationship Id="rId1" Type="http://schemas.openxmlformats.org/officeDocument/2006/relationships/slideLayout" Target="../slideLayouts/slideLayout2.xml"/><Relationship Id="rId5" Type="http://schemas.openxmlformats.org/officeDocument/2006/relationships/hyperlink" Target="https://en.wikipedia.org/wiki/Factor_analysis" TargetMode="External"/><Relationship Id="rId4" Type="http://schemas.openxmlformats.org/officeDocument/2006/relationships/hyperlink" Target="https://en.wikipedia.org/wiki/Singular_value_decomposition"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Predictive_modeling" TargetMode="External"/><Relationship Id="rId2" Type="http://schemas.openxmlformats.org/officeDocument/2006/relationships/hyperlink" Target="https://en.wikipedia.org/wiki/Exploratory_data_analysi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a:t>
            </a:r>
            <a:endParaRPr lang="en-US" dirty="0"/>
          </a:p>
        </p:txBody>
      </p:sp>
      <p:sp>
        <p:nvSpPr>
          <p:cNvPr id="3" name="Subtitle 2"/>
          <p:cNvSpPr>
            <a:spLocks noGrp="1"/>
          </p:cNvSpPr>
          <p:nvPr>
            <p:ph type="subTitle" idx="1"/>
          </p:nvPr>
        </p:nvSpPr>
        <p:spPr/>
        <p:txBody>
          <a:bodyPr/>
          <a:lstStyle/>
          <a:p>
            <a:r>
              <a:rPr lang="en-US" dirty="0" smtClean="0"/>
              <a:t>PCA</a:t>
            </a:r>
            <a:endParaRPr lang="en-US" dirty="0"/>
          </a:p>
        </p:txBody>
      </p:sp>
    </p:spTree>
    <p:extLst>
      <p:ext uri="{BB962C8B-B14F-4D97-AF65-F5344CB8AC3E}">
        <p14:creationId xmlns:p14="http://schemas.microsoft.com/office/powerpoint/2010/main" val="459347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371850" y="2921794"/>
            <a:ext cx="2552700" cy="1790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17774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a:t>Principal component analysis</a:t>
            </a:r>
            <a:r>
              <a:rPr lang="en-US" dirty="0"/>
              <a:t> (</a:t>
            </a:r>
            <a:r>
              <a:rPr lang="en-US" b="1" dirty="0"/>
              <a:t>PCA</a:t>
            </a:r>
            <a:r>
              <a:rPr lang="en-US" dirty="0"/>
              <a:t>) is a statistical procedure that uses an </a:t>
            </a:r>
            <a:r>
              <a:rPr lang="en-US" dirty="0">
                <a:hlinkClick r:id="rId2" tooltip="Orthogonal transformation"/>
              </a:rPr>
              <a:t>orthogonal transformation</a:t>
            </a:r>
            <a:r>
              <a:rPr lang="en-US" dirty="0"/>
              <a:t> to convert a set of observations of possibly correlated </a:t>
            </a:r>
            <a:r>
              <a:rPr lang="en-US" dirty="0" smtClean="0"/>
              <a:t>variables</a:t>
            </a:r>
            <a:r>
              <a:rPr lang="en-US" baseline="30000" dirty="0"/>
              <a:t> </a:t>
            </a:r>
            <a:r>
              <a:rPr lang="en-US" dirty="0" smtClean="0"/>
              <a:t>into </a:t>
            </a:r>
            <a:r>
              <a:rPr lang="en-US" dirty="0"/>
              <a:t>a set of values of </a:t>
            </a:r>
            <a:r>
              <a:rPr lang="en-US" dirty="0">
                <a:hlinkClick r:id="rId3" tooltip="Correlation and dependence"/>
              </a:rPr>
              <a:t>linearly uncorrelated</a:t>
            </a:r>
            <a:r>
              <a:rPr lang="en-US" dirty="0"/>
              <a:t> variables called </a:t>
            </a:r>
            <a:r>
              <a:rPr lang="en-US" b="1" dirty="0"/>
              <a:t>principal </a:t>
            </a:r>
            <a:r>
              <a:rPr lang="en-US" b="1" dirty="0" smtClean="0"/>
              <a:t>components</a:t>
            </a:r>
            <a:r>
              <a:rPr lang="en-US" dirty="0" smtClean="0"/>
              <a:t>.</a:t>
            </a:r>
          </a:p>
          <a:p>
            <a:r>
              <a:rPr lang="en-US" dirty="0">
                <a:hlinkClick r:id="rId4" tooltip="Singular value decomposition"/>
              </a:rPr>
              <a:t>singular value decomposition</a:t>
            </a:r>
            <a:r>
              <a:rPr lang="en-US" dirty="0"/>
              <a:t> </a:t>
            </a:r>
            <a:endParaRPr lang="en-US" dirty="0" smtClean="0"/>
          </a:p>
          <a:p>
            <a:r>
              <a:rPr lang="en-US" dirty="0"/>
              <a:t> </a:t>
            </a:r>
            <a:r>
              <a:rPr lang="en-US" dirty="0">
                <a:hlinkClick r:id="rId5" tooltip="Factor analysis"/>
              </a:rPr>
              <a:t>factor </a:t>
            </a:r>
            <a:r>
              <a:rPr lang="en-US" dirty="0" smtClean="0">
                <a:hlinkClick r:id="rId5" tooltip="Factor analysis"/>
              </a:rPr>
              <a:t>analysis</a:t>
            </a:r>
            <a:endParaRPr lang="en-US" dirty="0" smtClean="0"/>
          </a:p>
          <a:p>
            <a:endParaRPr lang="en-US" dirty="0"/>
          </a:p>
        </p:txBody>
      </p:sp>
    </p:spTree>
    <p:extLst>
      <p:ext uri="{BB962C8B-B14F-4D97-AF65-F5344CB8AC3E}">
        <p14:creationId xmlns:p14="http://schemas.microsoft.com/office/powerpoint/2010/main" val="27694082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PCA is mostly used as a tool in </a:t>
            </a:r>
            <a:r>
              <a:rPr lang="en-US" dirty="0">
                <a:hlinkClick r:id="rId2" tooltip="Exploratory data analysis"/>
              </a:rPr>
              <a:t>exploratory data analysis</a:t>
            </a:r>
            <a:r>
              <a:rPr lang="en-US" dirty="0"/>
              <a:t> and for making </a:t>
            </a:r>
            <a:r>
              <a:rPr lang="en-US" dirty="0">
                <a:hlinkClick r:id="rId3" tooltip="Predictive modeling"/>
              </a:rPr>
              <a:t>predictive models</a:t>
            </a:r>
            <a:r>
              <a:rPr lang="en-US" dirty="0"/>
              <a:t>. It's often used to visualize genetic distance and relatedness between populations. </a:t>
            </a:r>
            <a:endParaRPr lang="en-US" dirty="0" smtClean="0"/>
          </a:p>
          <a:p>
            <a:r>
              <a:rPr lang="en-US" b="1" dirty="0"/>
              <a:t>Dimensionality reduction</a:t>
            </a:r>
          </a:p>
          <a:p>
            <a:r>
              <a:rPr lang="en-US" dirty="0" smtClean="0"/>
              <a:t>Covariance</a:t>
            </a:r>
          </a:p>
          <a:p>
            <a:endParaRPr lang="en-US" dirty="0"/>
          </a:p>
        </p:txBody>
      </p:sp>
    </p:spTree>
    <p:extLst>
      <p:ext uri="{BB962C8B-B14F-4D97-AF65-F5344CB8AC3E}">
        <p14:creationId xmlns:p14="http://schemas.microsoft.com/office/powerpoint/2010/main" val="39889833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Interpretation</a:t>
            </a:r>
            <a:br>
              <a:rPr lang="en-US" b="1" dirty="0"/>
            </a:br>
            <a:endParaRPr lang="en-US" dirty="0"/>
          </a:p>
        </p:txBody>
      </p:sp>
      <p:sp>
        <p:nvSpPr>
          <p:cNvPr id="3" name="Content Placeholder 2"/>
          <p:cNvSpPr>
            <a:spLocks noGrp="1"/>
          </p:cNvSpPr>
          <p:nvPr>
            <p:ph idx="1"/>
          </p:nvPr>
        </p:nvSpPr>
        <p:spPr/>
        <p:txBody>
          <a:bodyPr/>
          <a:lstStyle/>
          <a:p>
            <a:r>
              <a:rPr lang="en-US" dirty="0"/>
              <a:t>You can use the size of the eigenvalue to determine the number of principal components</a:t>
            </a:r>
            <a:r>
              <a:rPr lang="en-US" dirty="0" smtClean="0"/>
              <a:t>.</a:t>
            </a:r>
          </a:p>
          <a:p>
            <a:r>
              <a:rPr lang="en-US" dirty="0"/>
              <a:t> </a:t>
            </a:r>
            <a:r>
              <a:rPr lang="en-US" dirty="0" smtClean="0"/>
              <a:t>https://support.minitab.com/en-us/minitab/18/help-and-how-to/modeling-statistics/multivariate/how-to/principal-components/interpret-the-results/all-statistics-and-graphs/</a:t>
            </a:r>
            <a:endParaRPr lang="en-US" dirty="0"/>
          </a:p>
        </p:txBody>
      </p:sp>
    </p:spTree>
    <p:extLst>
      <p:ext uri="{BB962C8B-B14F-4D97-AF65-F5344CB8AC3E}">
        <p14:creationId xmlns:p14="http://schemas.microsoft.com/office/powerpoint/2010/main" val="34517721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You can use the size of the eigenvalue to determine the number of principal components. Retain the principal components with the largest eigenvalues. For example, using the Kaiser criterion, you use only the principal components with eigenvalues that are greater than 1.</a:t>
            </a:r>
          </a:p>
        </p:txBody>
      </p:sp>
    </p:spTree>
    <p:extLst>
      <p:ext uri="{BB962C8B-B14F-4D97-AF65-F5344CB8AC3E}">
        <p14:creationId xmlns:p14="http://schemas.microsoft.com/office/powerpoint/2010/main" val="22222452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933700" y="2674144"/>
            <a:ext cx="342900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990600" y="1676400"/>
            <a:ext cx="4572000" cy="2585323"/>
          </a:xfrm>
          <a:prstGeom prst="rect">
            <a:avLst/>
          </a:prstGeom>
        </p:spPr>
        <p:txBody>
          <a:bodyPr>
            <a:spAutoFit/>
          </a:bodyPr>
          <a:lstStyle/>
          <a:p>
            <a:r>
              <a:rPr lang="en-US" dirty="0"/>
              <a:t>In these results, the first three principal components have eigenvalues greater than 1. These three components explain 84.1% of the variation in the data. The scree plot shows that the eigenvalues start to form a straight line after the third principal component. If 84.1% is an adequate amount of variation explained in the data, then you should use the first three principal components.</a:t>
            </a:r>
          </a:p>
        </p:txBody>
      </p:sp>
    </p:spTree>
    <p:extLst>
      <p:ext uri="{BB962C8B-B14F-4D97-AF65-F5344CB8AC3E}">
        <p14:creationId xmlns:p14="http://schemas.microsoft.com/office/powerpoint/2010/main" val="14928139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Proportion is the proportion of the variability in the data that each principal component explains</a:t>
            </a:r>
            <a:r>
              <a:rPr lang="en-US" dirty="0" smtClean="0"/>
              <a:t>.</a:t>
            </a:r>
          </a:p>
          <a:p>
            <a:r>
              <a:rPr lang="en-US" dirty="0"/>
              <a:t>Cumulative</a:t>
            </a:r>
          </a:p>
          <a:p>
            <a:endParaRPr lang="en-US" dirty="0"/>
          </a:p>
        </p:txBody>
      </p:sp>
    </p:spTree>
    <p:extLst>
      <p:ext uri="{BB962C8B-B14F-4D97-AF65-F5344CB8AC3E}">
        <p14:creationId xmlns:p14="http://schemas.microsoft.com/office/powerpoint/2010/main" val="34551402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principal components are the linear combinations of the original variables that account for the variance in the data. </a:t>
            </a:r>
            <a:endParaRPr lang="en-US" dirty="0" smtClean="0"/>
          </a:p>
          <a:p>
            <a:endParaRPr lang="en-US" dirty="0"/>
          </a:p>
          <a:p>
            <a:r>
              <a:rPr lang="en-US" b="1" dirty="0" err="1">
                <a:solidFill>
                  <a:srgbClr val="FF0000"/>
                </a:solidFill>
              </a:rPr>
              <a:t>Mahalanobis</a:t>
            </a:r>
            <a:r>
              <a:rPr lang="en-US" b="1" dirty="0">
                <a:solidFill>
                  <a:srgbClr val="FF0000"/>
                </a:solidFill>
              </a:rPr>
              <a:t> distance </a:t>
            </a:r>
            <a:r>
              <a:rPr lang="en-US" dirty="0"/>
              <a:t>is the distance between a data point and the centroid of the multivariate space </a:t>
            </a:r>
          </a:p>
        </p:txBody>
      </p:sp>
    </p:spTree>
    <p:extLst>
      <p:ext uri="{BB962C8B-B14F-4D97-AF65-F5344CB8AC3E}">
        <p14:creationId xmlns:p14="http://schemas.microsoft.com/office/powerpoint/2010/main" val="28608513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Screeplot</a:t>
            </a:r>
            <a:endParaRPr lang="en-US" dirty="0" smtClean="0"/>
          </a:p>
          <a:p>
            <a:r>
              <a:rPr lang="en-US" dirty="0" err="1" smtClean="0"/>
              <a:t>Loadingplot</a:t>
            </a:r>
            <a:endParaRPr lang="en-US" dirty="0" smtClean="0"/>
          </a:p>
          <a:p>
            <a:r>
              <a:rPr lang="en-US" dirty="0" err="1" smtClean="0"/>
              <a:t>Biplot</a:t>
            </a:r>
            <a:endParaRPr lang="en-US" dirty="0" smtClean="0"/>
          </a:p>
          <a:p>
            <a:r>
              <a:rPr lang="en-US" dirty="0" err="1" smtClean="0"/>
              <a:t>Scoreplot</a:t>
            </a:r>
            <a:endParaRPr lang="en-US" dirty="0" smtClean="0"/>
          </a:p>
          <a:p>
            <a:endParaRPr lang="en-US" dirty="0"/>
          </a:p>
        </p:txBody>
      </p:sp>
    </p:spTree>
    <p:extLst>
      <p:ext uri="{BB962C8B-B14F-4D97-AF65-F5344CB8AC3E}">
        <p14:creationId xmlns:p14="http://schemas.microsoft.com/office/powerpoint/2010/main" val="19286261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fit &lt;- </a:t>
            </a:r>
            <a:r>
              <a:rPr lang="en-US" dirty="0" err="1"/>
              <a:t>princomp</a:t>
            </a:r>
            <a:r>
              <a:rPr lang="en-US" dirty="0"/>
              <a:t>(</a:t>
            </a:r>
            <a:r>
              <a:rPr lang="en-US" dirty="0" err="1"/>
              <a:t>mydata</a:t>
            </a:r>
            <a:r>
              <a:rPr lang="en-US" dirty="0"/>
              <a:t>, </a:t>
            </a:r>
            <a:r>
              <a:rPr lang="en-US" dirty="0" err="1"/>
              <a:t>cor</a:t>
            </a:r>
            <a:r>
              <a:rPr lang="en-US" dirty="0"/>
              <a:t>=TRUE)</a:t>
            </a:r>
          </a:p>
          <a:p>
            <a:r>
              <a:rPr lang="en-US" dirty="0"/>
              <a:t>summary(fit) # print variance accounted for </a:t>
            </a:r>
          </a:p>
          <a:p>
            <a:r>
              <a:rPr lang="en-US" dirty="0"/>
              <a:t>loadings(fit) # pc loadings </a:t>
            </a:r>
          </a:p>
          <a:p>
            <a:r>
              <a:rPr lang="en-US" dirty="0"/>
              <a:t>plot(</a:t>
            </a:r>
            <a:r>
              <a:rPr lang="en-US" dirty="0" err="1"/>
              <a:t>fit,type</a:t>
            </a:r>
            <a:r>
              <a:rPr lang="en-US" dirty="0"/>
              <a:t>="lines") # scree plot </a:t>
            </a:r>
          </a:p>
          <a:p>
            <a:r>
              <a:rPr lang="en-US" dirty="0" err="1"/>
              <a:t>fit$scores</a:t>
            </a:r>
            <a:r>
              <a:rPr lang="en-US" dirty="0"/>
              <a:t> # the principal components</a:t>
            </a:r>
          </a:p>
          <a:p>
            <a:r>
              <a:rPr lang="en-US" dirty="0" err="1"/>
              <a:t>biplot</a:t>
            </a:r>
            <a:r>
              <a:rPr lang="en-US" dirty="0"/>
              <a:t>(fit)</a:t>
            </a:r>
          </a:p>
        </p:txBody>
      </p:sp>
    </p:spTree>
    <p:extLst>
      <p:ext uri="{BB962C8B-B14F-4D97-AF65-F5344CB8AC3E}">
        <p14:creationId xmlns:p14="http://schemas.microsoft.com/office/powerpoint/2010/main" val="3875917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02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1258522" y="1555973"/>
            <a:ext cx="6779356" cy="45223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80969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04800" y="2094275"/>
            <a:ext cx="8686800" cy="34457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853981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688917" y="1554163"/>
            <a:ext cx="5918565" cy="4525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01985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630892" y="1554163"/>
            <a:ext cx="6034616" cy="4525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185397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1630200" y="1554163"/>
            <a:ext cx="6035999" cy="4525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31493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650743" y="1554163"/>
            <a:ext cx="5994914" cy="4525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560892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262312" y="2993231"/>
            <a:ext cx="2771775" cy="1647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53806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367087" y="2926556"/>
            <a:ext cx="2562225" cy="1781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2235373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123</TotalTime>
  <Words>226</Words>
  <Application>Microsoft Office PowerPoint</Application>
  <PresentationFormat>On-screen Show (4:3)</PresentationFormat>
  <Paragraphs>28</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Trek</vt:lpstr>
      <vt:lpstr>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Interpretation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dc:title>
  <dc:creator>radha</dc:creator>
  <cp:lastModifiedBy>radha</cp:lastModifiedBy>
  <cp:revision>20</cp:revision>
  <dcterms:created xsi:type="dcterms:W3CDTF">2018-07-01T06:49:01Z</dcterms:created>
  <dcterms:modified xsi:type="dcterms:W3CDTF">2018-07-23T10:17:26Z</dcterms:modified>
</cp:coreProperties>
</file>