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74" r:id="rId21"/>
    <p:sldId id="282" r:id="rId22"/>
    <p:sldId id="267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BA86AFF-DF62-460F-8E01-50CBBC87335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86B2A35-5B44-46E3-91B8-80E40D0D09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laidML" TargetMode="External"/><Relationship Id="rId3" Type="http://schemas.openxmlformats.org/officeDocument/2006/relationships/hyperlink" Target="https://en.wikipedia.org/wiki/Artificial_neural_network" TargetMode="External"/><Relationship Id="rId7" Type="http://schemas.openxmlformats.org/officeDocument/2006/relationships/hyperlink" Target="https://en.wikipedia.org/wiki/Theano_(software)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soft_Cognitive_Toolkit" TargetMode="External"/><Relationship Id="rId5" Type="http://schemas.openxmlformats.org/officeDocument/2006/relationships/hyperlink" Target="https://en.wikipedia.org/wiki/TensorFlow" TargetMode="External"/><Relationship Id="rId4" Type="http://schemas.openxmlformats.org/officeDocument/2006/relationships/hyperlink" Target="https://en.wikipedia.org/wiki/Python_(programming_languag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s" TargetMode="External"/><Relationship Id="rId2" Type="http://schemas.openxmlformats.org/officeDocument/2006/relationships/hyperlink" Target="https://en.wikipedia.org/wiki/Deep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urrent_neural_network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5py.org/en/latest/build.html" TargetMode="External"/><Relationship Id="rId2" Type="http://schemas.openxmlformats.org/officeDocument/2006/relationships/hyperlink" Target="https://docs.nvidia.com/deeplearning/sdk/cudnn-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visualization/" TargetMode="External"/><Relationship Id="rId5" Type="http://schemas.openxmlformats.org/officeDocument/2006/relationships/hyperlink" Target="https://github.com/erocarrera/pydot" TargetMode="External"/><Relationship Id="rId4" Type="http://schemas.openxmlformats.org/officeDocument/2006/relationships/hyperlink" Target="https://graphviz.gitlab.io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6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Core : Dense</a:t>
            </a:r>
          </a:p>
          <a:p>
            <a:r>
              <a:rPr lang="en-US" b="1" dirty="0" err="1" smtClean="0"/>
              <a:t>Conv</a:t>
            </a:r>
            <a:r>
              <a:rPr lang="en-US" b="1" dirty="0" smtClean="0"/>
              <a:t> : Conv1D, Conv2d</a:t>
            </a:r>
          </a:p>
          <a:p>
            <a:r>
              <a:rPr lang="en-US" b="1" dirty="0" smtClean="0"/>
              <a:t>Pooling: MaxPooling1D, </a:t>
            </a:r>
            <a:r>
              <a:rPr lang="en-US" b="1" dirty="0"/>
              <a:t>GlobalMaxPooling1D</a:t>
            </a:r>
          </a:p>
          <a:p>
            <a:r>
              <a:rPr lang="en-US" b="1" dirty="0"/>
              <a:t>LocallyConnected1D</a:t>
            </a:r>
          </a:p>
          <a:p>
            <a:r>
              <a:rPr lang="en-US" b="1" dirty="0" smtClean="0"/>
              <a:t>Recurrent : RNN, </a:t>
            </a:r>
            <a:r>
              <a:rPr lang="en-US" b="1" dirty="0" err="1" smtClean="0"/>
              <a:t>SimpleRNN</a:t>
            </a:r>
            <a:r>
              <a:rPr lang="en-US" b="1" dirty="0" smtClean="0"/>
              <a:t>, LSTM</a:t>
            </a:r>
          </a:p>
          <a:p>
            <a:r>
              <a:rPr lang="en-US" b="1" dirty="0"/>
              <a:t>Embedding</a:t>
            </a:r>
          </a:p>
          <a:p>
            <a:r>
              <a:rPr lang="en-US" b="1" dirty="0" smtClean="0"/>
              <a:t>Merge: Add, </a:t>
            </a:r>
            <a:r>
              <a:rPr lang="en-US" b="1" dirty="0"/>
              <a:t>Subtract</a:t>
            </a:r>
          </a:p>
          <a:p>
            <a:r>
              <a:rPr lang="en-US" b="1" dirty="0" err="1" smtClean="0"/>
              <a:t>LeakyReLU</a:t>
            </a:r>
            <a:r>
              <a:rPr lang="en-US" b="1" dirty="0" smtClean="0"/>
              <a:t>, </a:t>
            </a:r>
            <a:r>
              <a:rPr lang="en-US" b="1" dirty="0" err="1" smtClean="0"/>
              <a:t>Softmax</a:t>
            </a:r>
            <a:r>
              <a:rPr lang="en-US" b="1" dirty="0" smtClean="0"/>
              <a:t>, </a:t>
            </a:r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b="1" dirty="0" err="1" smtClean="0"/>
              <a:t>BatchNormalization</a:t>
            </a:r>
            <a:endParaRPr lang="en-US" b="1" dirty="0" smtClean="0"/>
          </a:p>
          <a:p>
            <a:r>
              <a:rPr lang="en-US" b="1" dirty="0" err="1"/>
              <a:t>GaussianNoise</a:t>
            </a:r>
            <a:endParaRPr lang="en-US" b="1" dirty="0"/>
          </a:p>
          <a:p>
            <a:r>
              <a:rPr lang="en-US" b="1" dirty="0" err="1" smtClean="0"/>
              <a:t>TimeDistributed</a:t>
            </a:r>
            <a:r>
              <a:rPr lang="en-US" b="1" dirty="0" smtClean="0"/>
              <a:t>, </a:t>
            </a:r>
            <a:r>
              <a:rPr lang="en-US" b="1" dirty="0"/>
              <a:t>Bidirectional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keras.layers.GaussianNoise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/>
              <a:t>A common use for </a:t>
            </a:r>
            <a:r>
              <a:rPr lang="en-US" dirty="0" smtClean="0">
                <a:effectLst/>
              </a:rPr>
              <a:t>nonzero</a:t>
            </a:r>
            <a:r>
              <a:rPr lang="en-US" dirty="0"/>
              <a:t> is to find the indices of an array, where a condition is True. </a:t>
            </a:r>
          </a:p>
        </p:txBody>
      </p:sp>
    </p:spTree>
    <p:extLst>
      <p:ext uri="{BB962C8B-B14F-4D97-AF65-F5344CB8AC3E}">
        <p14:creationId xmlns:p14="http://schemas.microsoft.com/office/powerpoint/2010/main" val="59915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 :</a:t>
            </a:r>
          </a:p>
          <a:p>
            <a:r>
              <a:rPr lang="en-US" dirty="0"/>
              <a:t>inputs = </a:t>
            </a:r>
            <a:r>
              <a:rPr lang="en-US" dirty="0" err="1"/>
              <a:t>K.placeholder</a:t>
            </a:r>
            <a:r>
              <a:rPr lang="en-US" dirty="0"/>
              <a:t>(shape=(2, 4, 5))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9125"/>
            <a:ext cx="86868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80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pool_size</a:t>
            </a:r>
            <a:r>
              <a:rPr lang="en-US" dirty="0"/>
              <a:t>: Integer, size of the max pooling windows.</a:t>
            </a:r>
          </a:p>
          <a:p>
            <a:r>
              <a:rPr lang="en-US" dirty="0">
                <a:solidFill>
                  <a:srgbClr val="FF0000"/>
                </a:solidFill>
              </a:rPr>
              <a:t>Initializations</a:t>
            </a:r>
            <a:r>
              <a:rPr lang="en-US" dirty="0"/>
              <a:t> define the way to set the initial random weights of </a:t>
            </a:r>
            <a:r>
              <a:rPr lang="en-US" dirty="0" err="1"/>
              <a:t>Keras</a:t>
            </a:r>
            <a:r>
              <a:rPr lang="en-US" dirty="0"/>
              <a:t> layers</a:t>
            </a:r>
            <a:r>
              <a:rPr lang="en-US" dirty="0" smtClean="0"/>
              <a:t>.</a:t>
            </a:r>
          </a:p>
          <a:p>
            <a:r>
              <a:rPr lang="en-US" dirty="0" err="1"/>
              <a:t>model.add</a:t>
            </a:r>
            <a:r>
              <a:rPr lang="en-US" dirty="0"/>
              <a:t>(Dense(64, </a:t>
            </a:r>
            <a:r>
              <a:rPr lang="en-US" dirty="0" err="1"/>
              <a:t>kernel_initializer</a:t>
            </a:r>
            <a:r>
              <a:rPr lang="en-US" dirty="0"/>
              <a:t>='</a:t>
            </a:r>
            <a:r>
              <a:rPr lang="en-US" dirty="0" err="1"/>
              <a:t>random_uniform</a:t>
            </a:r>
            <a:r>
              <a:rPr lang="en-US" dirty="0"/>
              <a:t>', </a:t>
            </a:r>
            <a:r>
              <a:rPr lang="en-US" dirty="0" err="1"/>
              <a:t>bias_initializer</a:t>
            </a:r>
            <a:r>
              <a:rPr lang="en-US" dirty="0"/>
              <a:t>='zeros'))</a:t>
            </a:r>
          </a:p>
        </p:txBody>
      </p:sp>
    </p:spTree>
    <p:extLst>
      <p:ext uri="{BB962C8B-B14F-4D97-AF65-F5344CB8AC3E}">
        <p14:creationId xmlns:p14="http://schemas.microsoft.com/office/powerpoint/2010/main" val="149467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Regularizers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allow to </a:t>
            </a:r>
            <a:r>
              <a:rPr lang="en-US" dirty="0">
                <a:solidFill>
                  <a:srgbClr val="FF0000"/>
                </a:solidFill>
              </a:rPr>
              <a:t>apply penalties </a:t>
            </a:r>
            <a:r>
              <a:rPr lang="en-US" dirty="0"/>
              <a:t>on layer parameters or layer activity during optimization. These penalties are incorporated in the </a:t>
            </a:r>
            <a:r>
              <a:rPr lang="en-US" dirty="0">
                <a:solidFill>
                  <a:srgbClr val="FF0000"/>
                </a:solidFill>
              </a:rPr>
              <a:t>loss function </a:t>
            </a:r>
            <a:r>
              <a:rPr lang="en-US" dirty="0"/>
              <a:t>that the network optimizes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42913"/>
            <a:ext cx="907732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36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optimizer</a:t>
            </a:r>
            <a:r>
              <a:rPr lang="en-US" dirty="0"/>
              <a:t> is one of the two arguments required for compiling a </a:t>
            </a:r>
            <a:r>
              <a:rPr lang="en-US" dirty="0" err="1"/>
              <a:t>Keras</a:t>
            </a:r>
            <a:r>
              <a:rPr lang="en-US" dirty="0"/>
              <a:t> model</a:t>
            </a:r>
            <a:r>
              <a:rPr lang="en-US" dirty="0" smtClean="0"/>
              <a:t>:</a:t>
            </a:r>
          </a:p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optimizers </a:t>
            </a:r>
            <a:endParaRPr lang="en-US" dirty="0" smtClean="0"/>
          </a:p>
          <a:p>
            <a:r>
              <a:rPr lang="en-US" i="1" dirty="0" smtClean="0"/>
              <a:t># </a:t>
            </a:r>
            <a:r>
              <a:rPr lang="en-US" i="1" dirty="0"/>
              <a:t>All parameter gradients will be clipped to</a:t>
            </a:r>
            <a:r>
              <a:rPr lang="en-US" dirty="0"/>
              <a:t> </a:t>
            </a:r>
            <a:r>
              <a:rPr lang="en-US" i="1" dirty="0"/>
              <a:t># a maximum norm of 1.</a:t>
            </a:r>
            <a:r>
              <a:rPr lang="en-US" dirty="0"/>
              <a:t> </a:t>
            </a:r>
            <a:r>
              <a:rPr lang="en-US" dirty="0" err="1"/>
              <a:t>sgd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 smtClean="0"/>
              <a:t> </a:t>
            </a:r>
            <a:r>
              <a:rPr lang="en-US" dirty="0" err="1"/>
              <a:t>optimizers.SGD</a:t>
            </a:r>
            <a:r>
              <a:rPr lang="en-US" dirty="0"/>
              <a:t>(</a:t>
            </a:r>
            <a:r>
              <a:rPr lang="en-US" dirty="0" err="1"/>
              <a:t>lr</a:t>
            </a:r>
            <a:r>
              <a:rPr lang="en-US" dirty="0"/>
              <a:t>=0.01, </a:t>
            </a:r>
            <a:r>
              <a:rPr lang="en-US" dirty="0" err="1"/>
              <a:t>clipnorm</a:t>
            </a:r>
            <a:r>
              <a:rPr lang="en-US" dirty="0"/>
              <a:t>=1</a:t>
            </a:r>
            <a:r>
              <a:rPr lang="en-US" dirty="0" smtClean="0"/>
              <a:t>.)</a:t>
            </a:r>
          </a:p>
          <a:p>
            <a:r>
              <a:rPr lang="en-US" b="1" dirty="0" err="1"/>
              <a:t>RMSprop</a:t>
            </a:r>
            <a:endParaRPr lang="en-US" b="1" dirty="0"/>
          </a:p>
          <a:p>
            <a:r>
              <a:rPr lang="en-US" b="1" dirty="0" err="1"/>
              <a:t>Adagrad</a:t>
            </a:r>
            <a:endParaRPr lang="en-US" b="1" dirty="0"/>
          </a:p>
          <a:p>
            <a:r>
              <a:rPr lang="en-US" b="1" dirty="0"/>
              <a:t>Adam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6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Activations</a:t>
            </a:r>
            <a:r>
              <a:rPr lang="en-US" dirty="0"/>
              <a:t> can either be used through an </a:t>
            </a:r>
            <a:r>
              <a:rPr lang="en-US" dirty="0" smtClean="0"/>
              <a:t>Activation</a:t>
            </a:r>
            <a:r>
              <a:rPr lang="en-US" dirty="0"/>
              <a:t> layer, or through the </a:t>
            </a:r>
            <a:r>
              <a:rPr lang="en-US" dirty="0" smtClean="0"/>
              <a:t>activation</a:t>
            </a:r>
            <a:r>
              <a:rPr lang="en-US" dirty="0"/>
              <a:t> argument supported by all forward </a:t>
            </a:r>
            <a:r>
              <a:rPr lang="en-US" dirty="0" smtClean="0"/>
              <a:t>lay</a:t>
            </a:r>
          </a:p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keras.layers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Activation, Dense </a:t>
            </a:r>
            <a:r>
              <a:rPr lang="en-US" dirty="0" err="1"/>
              <a:t>model.add</a:t>
            </a:r>
            <a:r>
              <a:rPr lang="en-US" dirty="0"/>
              <a:t>(Dense(64)) </a:t>
            </a:r>
            <a:r>
              <a:rPr lang="en-US" dirty="0" err="1"/>
              <a:t>model.add</a:t>
            </a:r>
            <a:r>
              <a:rPr lang="en-US" dirty="0"/>
              <a:t>(Activation('</a:t>
            </a:r>
            <a:r>
              <a:rPr lang="en-US" dirty="0" err="1"/>
              <a:t>tanh</a:t>
            </a:r>
            <a:r>
              <a:rPr lang="en-US" dirty="0" smtClean="0"/>
              <a:t>')):</a:t>
            </a:r>
          </a:p>
          <a:p>
            <a:r>
              <a:rPr lang="en-US" b="1" dirty="0" err="1"/>
              <a:t>softmax</a:t>
            </a:r>
            <a:endParaRPr lang="en-US" b="1" dirty="0"/>
          </a:p>
          <a:p>
            <a:r>
              <a:rPr lang="en-US" b="1" dirty="0" err="1" smtClean="0"/>
              <a:t>Elu</a:t>
            </a:r>
            <a:r>
              <a:rPr lang="en-US" b="1" dirty="0" smtClean="0"/>
              <a:t> (</a:t>
            </a:r>
            <a:r>
              <a:rPr lang="en-US" dirty="0"/>
              <a:t>Exponential linear unit</a:t>
            </a:r>
            <a:r>
              <a:rPr lang="en-US" dirty="0" smtClean="0"/>
              <a:t>.)</a:t>
            </a:r>
          </a:p>
          <a:p>
            <a:r>
              <a:rPr lang="en-US" b="1" dirty="0" err="1" smtClean="0"/>
              <a:t>Relu</a:t>
            </a:r>
            <a:r>
              <a:rPr lang="en-US" b="1" dirty="0" smtClean="0"/>
              <a:t> ( Rectified)</a:t>
            </a:r>
          </a:p>
          <a:p>
            <a:r>
              <a:rPr lang="en-US" b="1" dirty="0" err="1" smtClean="0"/>
              <a:t>Tanh</a:t>
            </a:r>
            <a:r>
              <a:rPr lang="en-US" b="1" dirty="0" smtClean="0"/>
              <a:t> (</a:t>
            </a:r>
            <a:r>
              <a:rPr lang="en-US" dirty="0"/>
              <a:t>Hyperbolic tangent activation function</a:t>
            </a:r>
            <a:r>
              <a:rPr lang="en-US" dirty="0" smtClean="0"/>
              <a:t>.)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 optimizer='</a:t>
            </a:r>
            <a:r>
              <a:rPr lang="en-US" dirty="0" err="1"/>
              <a:t>sgd</a:t>
            </a:r>
            <a:r>
              <a:rPr lang="en-US" dirty="0" smtClean="0"/>
              <a:t>')</a:t>
            </a:r>
          </a:p>
          <a:p>
            <a:r>
              <a:rPr lang="en-US" b="1" dirty="0" err="1"/>
              <a:t>mean_squared_error</a:t>
            </a:r>
            <a:endParaRPr lang="en-US" b="1" dirty="0"/>
          </a:p>
          <a:p>
            <a:r>
              <a:rPr lang="en-US" b="1" dirty="0" err="1"/>
              <a:t>mean_absolute_error</a:t>
            </a:r>
            <a:endParaRPr lang="en-US" b="1" dirty="0"/>
          </a:p>
          <a:p>
            <a:r>
              <a:rPr lang="en-US" b="1" dirty="0" err="1"/>
              <a:t>categorical_crossentropy</a:t>
            </a:r>
            <a:endParaRPr lang="en-US" b="1" dirty="0"/>
          </a:p>
          <a:p>
            <a:r>
              <a:rPr lang="en-US" b="1" dirty="0" err="1"/>
              <a:t>cosine_proximity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66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What is a "backend"?</a:t>
            </a:r>
          </a:p>
          <a:p>
            <a:r>
              <a:rPr lang="en-US" b="1" dirty="0" err="1"/>
              <a:t>Keras</a:t>
            </a:r>
            <a:r>
              <a:rPr lang="en-US" b="1" dirty="0"/>
              <a:t> is a model-level library</a:t>
            </a:r>
            <a:r>
              <a:rPr lang="en-US" dirty="0"/>
              <a:t>, providing</a:t>
            </a:r>
            <a:r>
              <a:rPr lang="en-US" dirty="0">
                <a:solidFill>
                  <a:srgbClr val="FF0000"/>
                </a:solidFill>
              </a:rPr>
              <a:t> high-level building blocks for developing deep learning models</a:t>
            </a:r>
            <a:r>
              <a:rPr lang="en-US" dirty="0"/>
              <a:t>. It does not handle low-level operations such as tensor products, convolutions and so on itself. Instead, it relies on a specialized, well optimized tensor manipulation library to do so, serving as the "backend engine" of </a:t>
            </a:r>
            <a:r>
              <a:rPr lang="en-US" dirty="0" err="1"/>
              <a:t>Keras</a:t>
            </a:r>
            <a:r>
              <a:rPr lang="en-US" dirty="0"/>
              <a:t>. Rather than picking one single tensor library and making the implementation of </a:t>
            </a:r>
            <a:r>
              <a:rPr lang="en-US" dirty="0" err="1"/>
              <a:t>Keras</a:t>
            </a:r>
            <a:r>
              <a:rPr lang="en-US" dirty="0"/>
              <a:t> tied to that library, </a:t>
            </a:r>
            <a:r>
              <a:rPr lang="en-US" dirty="0" err="1"/>
              <a:t>Keras</a:t>
            </a:r>
            <a:r>
              <a:rPr lang="en-US" dirty="0"/>
              <a:t> handles the problem in a modular way, and several different backend engines can be plugged seamlessly into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/>
              <a:t>At this time, </a:t>
            </a:r>
            <a:r>
              <a:rPr lang="en-US" dirty="0" err="1"/>
              <a:t>Keras</a:t>
            </a:r>
            <a:r>
              <a:rPr lang="en-US" dirty="0"/>
              <a:t> has three backend implementations available: the </a:t>
            </a:r>
            <a:r>
              <a:rPr lang="en-US" b="1" dirty="0" err="1"/>
              <a:t>TensorFlow</a:t>
            </a:r>
            <a:r>
              <a:rPr lang="en-US" dirty="0"/>
              <a:t> backend, the </a:t>
            </a:r>
            <a:r>
              <a:rPr lang="en-US" b="1" dirty="0" err="1"/>
              <a:t>Theano</a:t>
            </a:r>
            <a:r>
              <a:rPr lang="en-US" dirty="0"/>
              <a:t> backend, and the </a:t>
            </a:r>
            <a:r>
              <a:rPr lang="en-US" b="1" dirty="0"/>
              <a:t>CNTK</a:t>
            </a:r>
            <a:r>
              <a:rPr lang="en-US" dirty="0"/>
              <a:t> backend.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0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smtClean="0"/>
              <a:t>Sequential</a:t>
            </a:r>
            <a:r>
              <a:rPr lang="en-US" dirty="0"/>
              <a:t> model is a linear stack of layers.</a:t>
            </a:r>
          </a:p>
        </p:txBody>
      </p:sp>
    </p:spTree>
    <p:extLst>
      <p:ext uri="{BB962C8B-B14F-4D97-AF65-F5344CB8AC3E}">
        <p14:creationId xmlns:p14="http://schemas.microsoft.com/office/powerpoint/2010/main" val="189875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2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code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callback</a:t>
            </a:r>
            <a:r>
              <a:rPr lang="en-US" dirty="0"/>
              <a:t> is a set of functions to be applied at given stages of the training procedure. You can use callbacks to get a view on internal states and statistics of the </a:t>
            </a:r>
            <a:r>
              <a:rPr lang="en-US" dirty="0" smtClean="0"/>
              <a:t>model during training.  </a:t>
            </a:r>
          </a:p>
          <a:p>
            <a:r>
              <a:rPr lang="en-US" b="1" dirty="0"/>
              <a:t>History</a:t>
            </a:r>
          </a:p>
          <a:p>
            <a:r>
              <a:rPr lang="en-US" b="1" dirty="0" err="1"/>
              <a:t>ModelCheckpoint</a:t>
            </a:r>
            <a:endParaRPr lang="en-US" b="1" dirty="0"/>
          </a:p>
          <a:p>
            <a:r>
              <a:rPr lang="en-US" b="1" dirty="0" err="1" smtClean="0"/>
              <a:t>EarlyStopping</a:t>
            </a:r>
            <a:r>
              <a:rPr lang="en-US" b="1" dirty="0" smtClean="0"/>
              <a:t> (</a:t>
            </a:r>
            <a:r>
              <a:rPr lang="en-US" dirty="0"/>
              <a:t>Stop training when a monitored quantity has stopped improving</a:t>
            </a:r>
            <a:r>
              <a:rPr lang="en-US" dirty="0" smtClean="0"/>
              <a:t>.)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4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0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978025"/>
            <a:ext cx="6261100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19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/>
              <a:t>keras.layers</a:t>
            </a:r>
            <a:r>
              <a:rPr lang="fr-FR" dirty="0"/>
              <a:t> import Dense, Dropout, Activation, </a:t>
            </a:r>
            <a:r>
              <a:rPr lang="fr-FR" dirty="0" err="1"/>
              <a:t>Flatten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04925"/>
            <a:ext cx="66675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5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Keras</a:t>
            </a:r>
            <a:r>
              <a:rPr lang="en-US" dirty="0"/>
              <a:t> is an </a:t>
            </a:r>
            <a:r>
              <a:rPr lang="en-US" dirty="0">
                <a:hlinkClick r:id="rId2" tooltip="Open-source software"/>
              </a:rPr>
              <a:t>open-source</a:t>
            </a:r>
            <a:r>
              <a:rPr lang="en-US" dirty="0"/>
              <a:t> </a:t>
            </a:r>
            <a:r>
              <a:rPr lang="en-US" dirty="0">
                <a:hlinkClick r:id="rId3" tooltip="Artificial neural network"/>
              </a:rPr>
              <a:t>neural-network</a:t>
            </a:r>
            <a:r>
              <a:rPr lang="en-US" dirty="0"/>
              <a:t> library written in </a:t>
            </a:r>
            <a:r>
              <a:rPr lang="en-US" dirty="0">
                <a:hlinkClick r:id="rId4" tooltip="Python (programming language)"/>
              </a:rPr>
              <a:t>Python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capable of running on top of </a:t>
            </a:r>
            <a:r>
              <a:rPr lang="en-US" dirty="0" err="1">
                <a:hlinkClick r:id="rId5" tooltip="TensorFlow"/>
              </a:rPr>
              <a:t>TensorFlow</a:t>
            </a:r>
            <a:r>
              <a:rPr lang="en-US" dirty="0"/>
              <a:t>, </a:t>
            </a:r>
            <a:r>
              <a:rPr lang="en-US" dirty="0">
                <a:hlinkClick r:id="rId6" tooltip="Microsoft Cognitive Toolkit"/>
              </a:rPr>
              <a:t>Microsoft Cognitive Toolkit</a:t>
            </a:r>
            <a:r>
              <a:rPr lang="en-US" dirty="0"/>
              <a:t>, </a:t>
            </a:r>
            <a:r>
              <a:rPr lang="en-US" dirty="0" err="1">
                <a:hlinkClick r:id="rId7" tooltip="Theano (software)"/>
              </a:rPr>
              <a:t>Theano</a:t>
            </a:r>
            <a:r>
              <a:rPr lang="en-US" dirty="0"/>
              <a:t>, or </a:t>
            </a:r>
            <a:r>
              <a:rPr lang="en-US" dirty="0" err="1">
                <a:hlinkClick r:id="rId8" tooltip="PlaidML"/>
              </a:rPr>
              <a:t>PlaidML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Deep learning"/>
              </a:rPr>
              <a:t>deep neural networks</a:t>
            </a:r>
            <a:r>
              <a:rPr lang="en-US" dirty="0" smtClean="0"/>
              <a:t>,</a:t>
            </a:r>
          </a:p>
          <a:p>
            <a:r>
              <a:rPr lang="en-US" dirty="0"/>
              <a:t>In addition to standard neural networks, </a:t>
            </a:r>
            <a:r>
              <a:rPr lang="en-US" dirty="0" err="1"/>
              <a:t>Keras</a:t>
            </a:r>
            <a:r>
              <a:rPr lang="en-US" dirty="0"/>
              <a:t> has support for </a:t>
            </a:r>
            <a:r>
              <a:rPr lang="en-US" dirty="0">
                <a:hlinkClick r:id="rId3" tooltip="Convolutional neural networks"/>
              </a:rPr>
              <a:t>convolutional</a:t>
            </a:r>
            <a:r>
              <a:rPr lang="en-US" dirty="0"/>
              <a:t> and </a:t>
            </a:r>
            <a:r>
              <a:rPr lang="en-US" dirty="0">
                <a:hlinkClick r:id="rId4" tooltip="Recurrent neural networks"/>
              </a:rPr>
              <a:t>recurrent neural networks</a:t>
            </a:r>
            <a:r>
              <a:rPr lang="en-US" dirty="0"/>
              <a:t>. It supports other common utility layers like dropout, batch normalization, and pooling</a:t>
            </a:r>
          </a:p>
        </p:txBody>
      </p:sp>
    </p:spTree>
    <p:extLst>
      <p:ext uri="{BB962C8B-B14F-4D97-AF65-F5344CB8AC3E}">
        <p14:creationId xmlns:p14="http://schemas.microsoft.com/office/powerpoint/2010/main" val="166755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for classification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for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Setting up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/>
              <a:t>Before installing </a:t>
            </a:r>
            <a:r>
              <a:rPr lang="en-US" dirty="0" err="1"/>
              <a:t>Keras</a:t>
            </a:r>
            <a:r>
              <a:rPr lang="en-US" dirty="0"/>
              <a:t>, please install one of its backend engines: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or CNTK. We recommend the </a:t>
            </a:r>
            <a:r>
              <a:rPr lang="en-US" dirty="0" err="1"/>
              <a:t>TensorFlow</a:t>
            </a:r>
            <a:r>
              <a:rPr lang="en-US" dirty="0"/>
              <a:t> backend</a:t>
            </a:r>
            <a:r>
              <a:rPr lang="en-US" dirty="0" smtClean="0"/>
              <a:t>.</a:t>
            </a:r>
          </a:p>
          <a:p>
            <a:r>
              <a:rPr lang="en-US" dirty="0"/>
              <a:t>You may also consider installing the following </a:t>
            </a:r>
            <a:r>
              <a:rPr lang="en-US" b="1" dirty="0"/>
              <a:t>optional dependencies</a:t>
            </a:r>
            <a:r>
              <a:rPr lang="en-US" dirty="0"/>
              <a:t>:</a:t>
            </a:r>
          </a:p>
          <a:p>
            <a:r>
              <a:rPr lang="en-US" dirty="0" err="1">
                <a:hlinkClick r:id="rId2"/>
              </a:rPr>
              <a:t>cuDNN</a:t>
            </a:r>
            <a:r>
              <a:rPr lang="en-US" dirty="0"/>
              <a:t> (recommended if you plan on running </a:t>
            </a:r>
            <a:r>
              <a:rPr lang="en-US" dirty="0" err="1"/>
              <a:t>Keras</a:t>
            </a:r>
            <a:r>
              <a:rPr lang="en-US" dirty="0"/>
              <a:t> on GPU).</a:t>
            </a:r>
          </a:p>
          <a:p>
            <a:r>
              <a:rPr lang="en-US" dirty="0"/>
              <a:t>HDF5 and </a:t>
            </a:r>
            <a:r>
              <a:rPr lang="en-US" dirty="0">
                <a:hlinkClick r:id="rId3"/>
              </a:rPr>
              <a:t>h5py</a:t>
            </a:r>
            <a:r>
              <a:rPr lang="en-US" dirty="0"/>
              <a:t> (required if you plan on saving </a:t>
            </a:r>
            <a:r>
              <a:rPr lang="en-US" dirty="0" err="1"/>
              <a:t>Keras</a:t>
            </a:r>
            <a:r>
              <a:rPr lang="en-US" dirty="0"/>
              <a:t> models to disk).</a:t>
            </a:r>
          </a:p>
          <a:p>
            <a:r>
              <a:rPr lang="en-US" dirty="0" err="1">
                <a:hlinkClick r:id="rId4"/>
              </a:rPr>
              <a:t>graphviz</a:t>
            </a:r>
            <a:r>
              <a:rPr lang="en-US" dirty="0"/>
              <a:t> and </a:t>
            </a:r>
            <a:r>
              <a:rPr lang="en-US" dirty="0" err="1">
                <a:hlinkClick r:id="rId5"/>
              </a:rPr>
              <a:t>pydot</a:t>
            </a:r>
            <a:r>
              <a:rPr lang="en-US" dirty="0"/>
              <a:t> (used by </a:t>
            </a:r>
            <a:r>
              <a:rPr lang="en-US" dirty="0">
                <a:hlinkClick r:id="rId6"/>
              </a:rPr>
              <a:t>visualization utilities</a:t>
            </a:r>
            <a:r>
              <a:rPr lang="en-US" dirty="0"/>
              <a:t> to plot model graphs).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 smtClean="0"/>
              <a:t>keras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3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layers</a:t>
            </a:r>
          </a:p>
          <a:p>
            <a:r>
              <a:rPr lang="en-US" dirty="0" smtClean="0"/>
              <a:t> in </a:t>
            </a:r>
            <a:r>
              <a:rPr lang="en-US" dirty="0" err="1" smtClean="0"/>
              <a:t>Keras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4575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387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1120</TotalTime>
  <Words>430</Words>
  <Application>Microsoft Office PowerPoint</Application>
  <PresentationFormat>On-screen Show (4:3)</PresentationFormat>
  <Paragraphs>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Keras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functions</vt:lpstr>
      <vt:lpstr>PowerPoint Presentation</vt:lpstr>
      <vt:lpstr>PowerPoint Presentation</vt:lpstr>
      <vt:lpstr>Creating Neural Network</vt:lpstr>
      <vt:lpstr>Training Models</vt:lpstr>
      <vt:lpstr>Monitoring</vt:lpstr>
      <vt:lpstr>Artificial Neural Network</vt:lpstr>
      <vt:lpstr>Keras 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Windows User</dc:creator>
  <cp:lastModifiedBy>Windows User</cp:lastModifiedBy>
  <cp:revision>32</cp:revision>
  <dcterms:created xsi:type="dcterms:W3CDTF">2019-03-08T13:03:51Z</dcterms:created>
  <dcterms:modified xsi:type="dcterms:W3CDTF">2019-03-09T07:44:28Z</dcterms:modified>
</cp:coreProperties>
</file>