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4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9CE5105-0EB0-4210-86A8-634EE29CA0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CC0A2D6-7F07-4DFE-B0F3-FFD45E6F2C1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5105-0EB0-4210-86A8-634EE29CA0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A2D6-7F07-4DFE-B0F3-FFD45E6F2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5105-0EB0-4210-86A8-634EE29CA0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A2D6-7F07-4DFE-B0F3-FFD45E6F2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5105-0EB0-4210-86A8-634EE29CA0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A2D6-7F07-4DFE-B0F3-FFD45E6F2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5105-0EB0-4210-86A8-634EE29CA0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A2D6-7F07-4DFE-B0F3-FFD45E6F2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5105-0EB0-4210-86A8-634EE29CA0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A2D6-7F07-4DFE-B0F3-FFD45E6F2C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5105-0EB0-4210-86A8-634EE29CA0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A2D6-7F07-4DFE-B0F3-FFD45E6F2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5105-0EB0-4210-86A8-634EE29CA0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A2D6-7F07-4DFE-B0F3-FFD45E6F2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5105-0EB0-4210-86A8-634EE29CA0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A2D6-7F07-4DFE-B0F3-FFD45E6F2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5105-0EB0-4210-86A8-634EE29CA0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A2D6-7F07-4DFE-B0F3-FFD45E6F2C1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5105-0EB0-4210-86A8-634EE29CA0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0A2D6-7F07-4DFE-B0F3-FFD45E6F2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9CE5105-0EB0-4210-86A8-634EE29CA033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CC0A2D6-7F07-4DFE-B0F3-FFD45E6F2C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-course.eu/python3_magic_methods.php#call%20method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g-fact-34-class-or-static-variables-in-python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OOP</a:t>
            </a:r>
          </a:p>
          <a:p>
            <a:r>
              <a:rPr lang="en-US" dirty="0" smtClean="0"/>
              <a:t>Object 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 Employee:</a:t>
            </a:r>
          </a:p>
          <a:p>
            <a:r>
              <a:rPr lang="en-US" dirty="0" smtClean="0"/>
              <a:t>   'Common base class for all employees'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empCount</a:t>
            </a:r>
            <a:r>
              <a:rPr lang="en-US" dirty="0" smtClean="0"/>
              <a:t> = 0</a:t>
            </a:r>
          </a:p>
          <a:p>
            <a:endParaRPr lang="en-US" dirty="0" smtClean="0"/>
          </a:p>
          <a:p>
            <a:r>
              <a:rPr lang="en-US" b="1" dirty="0" smtClean="0"/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def</a:t>
            </a:r>
            <a:r>
              <a:rPr lang="en-US" b="1" dirty="0" smtClean="0">
                <a:solidFill>
                  <a:srgbClr val="FF0000"/>
                </a:solidFill>
              </a:rPr>
              <a:t> __</a:t>
            </a:r>
            <a:r>
              <a:rPr lang="en-US" b="1" dirty="0" err="1" smtClean="0">
                <a:solidFill>
                  <a:srgbClr val="FF0000"/>
                </a:solidFill>
              </a:rPr>
              <a:t>init</a:t>
            </a:r>
            <a:r>
              <a:rPr lang="en-US" b="1" dirty="0" smtClean="0">
                <a:solidFill>
                  <a:srgbClr val="FF0000"/>
                </a:solidFill>
              </a:rPr>
              <a:t>__(self, name, salary):</a:t>
            </a:r>
          </a:p>
          <a:p>
            <a:r>
              <a:rPr lang="en-US" dirty="0" smtClean="0"/>
              <a:t>      self.name = name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self.salary</a:t>
            </a:r>
            <a:r>
              <a:rPr lang="en-US" dirty="0" smtClean="0"/>
              <a:t> = salary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Employee.empCount</a:t>
            </a:r>
            <a:r>
              <a:rPr lang="en-US" dirty="0" smtClean="0"/>
              <a:t> += 1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displayCount</a:t>
            </a:r>
            <a:r>
              <a:rPr lang="en-US" dirty="0" smtClean="0">
                <a:solidFill>
                  <a:srgbClr val="FF0000"/>
                </a:solidFill>
              </a:rPr>
              <a:t>(self):</a:t>
            </a:r>
          </a:p>
          <a:p>
            <a:r>
              <a:rPr lang="en-US" dirty="0" smtClean="0"/>
              <a:t>     print( "Total Employee %d" % </a:t>
            </a:r>
            <a:r>
              <a:rPr lang="en-US" dirty="0" err="1" smtClean="0"/>
              <a:t>Employee.empCount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displayEmployee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print("Name : ", self.name,  ", Salary: ", </a:t>
            </a:r>
            <a:r>
              <a:rPr lang="en-US" dirty="0" err="1" smtClean="0"/>
              <a:t>self.salary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9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instances of a class, you call the class using class name and pass in whatever arguments its 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 method accepts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emp1 = Employee(“</a:t>
            </a:r>
            <a:r>
              <a:rPr lang="en-US" dirty="0" err="1" smtClean="0"/>
              <a:t>Pavan</a:t>
            </a:r>
            <a:r>
              <a:rPr lang="en-US" dirty="0" smtClean="0"/>
              <a:t>", 2000)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4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"This would create first object of Employee class"</a:t>
            </a:r>
          </a:p>
          <a:p>
            <a:r>
              <a:rPr lang="en-US" dirty="0" smtClean="0"/>
              <a:t>emp1 </a:t>
            </a:r>
            <a:r>
              <a:rPr lang="en-US" b="1" dirty="0" smtClean="0"/>
              <a:t>= Employee</a:t>
            </a:r>
            <a:r>
              <a:rPr lang="en-US" dirty="0" smtClean="0"/>
              <a:t>("</a:t>
            </a:r>
            <a:r>
              <a:rPr lang="en-US" dirty="0" err="1" smtClean="0"/>
              <a:t>pavan</a:t>
            </a:r>
            <a:r>
              <a:rPr lang="en-US" dirty="0" smtClean="0"/>
              <a:t>", 2000)</a:t>
            </a:r>
          </a:p>
          <a:p>
            <a:r>
              <a:rPr lang="en-US" dirty="0" smtClean="0"/>
              <a:t>"This would create second object of Employee class"</a:t>
            </a:r>
          </a:p>
          <a:p>
            <a:r>
              <a:rPr lang="en-US" dirty="0" smtClean="0"/>
              <a:t>emp2 = Employee("</a:t>
            </a:r>
            <a:r>
              <a:rPr lang="en-US" dirty="0" err="1" smtClean="0"/>
              <a:t>kumar</a:t>
            </a:r>
            <a:r>
              <a:rPr lang="en-US" dirty="0" smtClean="0"/>
              <a:t>", 5000)</a:t>
            </a:r>
          </a:p>
          <a:p>
            <a:r>
              <a:rPr lang="en-US" dirty="0" smtClean="0"/>
              <a:t>emp1.</a:t>
            </a:r>
            <a:r>
              <a:rPr lang="en-US" b="1" dirty="0" smtClean="0">
                <a:solidFill>
                  <a:srgbClr val="FF0000"/>
                </a:solidFill>
              </a:rPr>
              <a:t>displayEmployee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emp2.displayEmployee()</a:t>
            </a:r>
          </a:p>
          <a:p>
            <a:r>
              <a:rPr lang="en-US" dirty="0" smtClean="0"/>
              <a:t>print ("Total Employee %d" % </a:t>
            </a:r>
            <a:r>
              <a:rPr lang="en-US" b="1" dirty="0" err="1" smtClean="0">
                <a:solidFill>
                  <a:srgbClr val="FF0000"/>
                </a:solidFill>
              </a:rPr>
              <a:t>Employee.empCount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9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emp2.displayCount()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0000"/>
                </a:solidFill>
              </a:rPr>
              <a:t>getattr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/>
              <a:t>, name[, default])</a:t>
            </a:r>
            <a:r>
              <a:rPr lang="en-US" dirty="0"/>
              <a:t> − to access the attribute of object.</a:t>
            </a:r>
          </a:p>
          <a:p>
            <a:r>
              <a:rPr lang="en-US" dirty="0"/>
              <a:t>The </a:t>
            </a:r>
            <a:r>
              <a:rPr lang="en-US" b="1" dirty="0" err="1"/>
              <a:t>hasattr</a:t>
            </a:r>
            <a:r>
              <a:rPr lang="en-US" b="1" dirty="0"/>
              <a:t>(</a:t>
            </a:r>
            <a:r>
              <a:rPr lang="en-US" b="1" dirty="0" err="1"/>
              <a:t>obj,name</a:t>
            </a:r>
            <a:r>
              <a:rPr lang="en-US" b="1" dirty="0"/>
              <a:t>)</a:t>
            </a:r>
            <a:r>
              <a:rPr lang="en-US" dirty="0"/>
              <a:t> − to check if an attribute exists or not.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FF0000"/>
                </a:solidFill>
              </a:rPr>
              <a:t>setattr</a:t>
            </a:r>
            <a:r>
              <a:rPr lang="en-US" b="1" dirty="0"/>
              <a:t>(</a:t>
            </a:r>
            <a:r>
              <a:rPr lang="en-US" b="1" dirty="0" err="1"/>
              <a:t>obj,name,value</a:t>
            </a:r>
            <a:r>
              <a:rPr lang="en-US" b="1" dirty="0"/>
              <a:t>)</a:t>
            </a:r>
            <a:r>
              <a:rPr lang="en-US" dirty="0"/>
              <a:t> − to set an attribute. If attribute does not exist, then it would be created.</a:t>
            </a:r>
          </a:p>
          <a:p>
            <a:r>
              <a:rPr lang="en-US" dirty="0"/>
              <a:t>The </a:t>
            </a:r>
            <a:r>
              <a:rPr lang="en-US" b="1" dirty="0" err="1"/>
              <a:t>delattr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/>
              <a:t>, name)</a:t>
            </a:r>
            <a:r>
              <a:rPr lang="en-US" dirty="0"/>
              <a:t> − to delete an attribute.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3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Class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Python class keeps following built-in attributes and they can be accessed using dot operator like any other attribute −</a:t>
            </a:r>
          </a:p>
          <a:p>
            <a:r>
              <a:rPr lang="en-US" b="1" dirty="0"/>
              <a:t>__</a:t>
            </a:r>
            <a:r>
              <a:rPr lang="en-US" b="1" dirty="0" err="1"/>
              <a:t>dict</a:t>
            </a:r>
            <a:r>
              <a:rPr lang="en-US" b="1" dirty="0"/>
              <a:t>__</a:t>
            </a:r>
            <a:r>
              <a:rPr lang="en-US" dirty="0"/>
              <a:t> − Dictionary containing the class's namespace.</a:t>
            </a:r>
          </a:p>
          <a:p>
            <a:r>
              <a:rPr lang="en-US" b="1" dirty="0"/>
              <a:t>__doc__</a:t>
            </a:r>
            <a:r>
              <a:rPr lang="en-US" dirty="0"/>
              <a:t> − Class documentation string or none, if undefined.</a:t>
            </a:r>
          </a:p>
          <a:p>
            <a:r>
              <a:rPr lang="en-US" b="1" dirty="0"/>
              <a:t>__name__</a:t>
            </a:r>
            <a:r>
              <a:rPr lang="en-US" dirty="0"/>
              <a:t> − Class name.</a:t>
            </a:r>
          </a:p>
          <a:p>
            <a:r>
              <a:rPr lang="en-US" b="1" dirty="0"/>
              <a:t>__module__</a:t>
            </a:r>
            <a:r>
              <a:rPr lang="en-US" dirty="0"/>
              <a:t> − Module name in which the class is defined. This attribute is "__main__" in interactive mode.</a:t>
            </a:r>
          </a:p>
          <a:p>
            <a:r>
              <a:rPr lang="en-US" b="1" dirty="0"/>
              <a:t>__bases__</a:t>
            </a:r>
            <a:r>
              <a:rPr lang="en-US" dirty="0"/>
              <a:t> − A possibly empty tuple containing the base classes, in the order of their occurrence in the base class 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4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"</a:t>
            </a:r>
            <a:r>
              <a:rPr lang="en-US" dirty="0" err="1"/>
              <a:t>Employee.__name</a:t>
            </a:r>
            <a:r>
              <a:rPr lang="en-US" dirty="0"/>
              <a:t>__:",</a:t>
            </a:r>
            <a:r>
              <a:rPr lang="en-US" dirty="0" smtClean="0">
                <a:effectLst/>
              </a:rPr>
              <a:t> </a:t>
            </a:r>
            <a:r>
              <a:rPr lang="en-US" dirty="0" err="1"/>
              <a:t>Employee</a:t>
            </a:r>
            <a:r>
              <a:rPr lang="en-US" dirty="0" err="1" smtClean="0">
                <a:solidFill>
                  <a:srgbClr val="FF0000"/>
                </a:solidFill>
              </a:rPr>
              <a:t>.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__name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__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2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Destroying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Destroying Objects (Garbage Collection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Delete </a:t>
            </a:r>
            <a:r>
              <a:rPr lang="en-US" dirty="0"/>
              <a:t>automatically to free the memory </a:t>
            </a:r>
            <a:r>
              <a:rPr lang="en-US" dirty="0" smtClean="0"/>
              <a:t>space.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__del__(self):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class_name</a:t>
            </a:r>
            <a:r>
              <a:rPr lang="en-US" dirty="0" smtClean="0"/>
              <a:t> = </a:t>
            </a:r>
            <a:r>
              <a:rPr lang="en-US" dirty="0" err="1" smtClean="0"/>
              <a:t>self.__class__.__name</a:t>
            </a:r>
            <a:r>
              <a:rPr lang="en-US" dirty="0" smtClean="0"/>
              <a:t>__</a:t>
            </a:r>
          </a:p>
          <a:p>
            <a:r>
              <a:rPr lang="en-US" dirty="0" smtClean="0"/>
              <a:t>      print </a:t>
            </a:r>
            <a:r>
              <a:rPr lang="en-US" dirty="0" err="1" smtClean="0"/>
              <a:t>class_name</a:t>
            </a:r>
            <a:r>
              <a:rPr lang="en-US" dirty="0" smtClean="0"/>
              <a:t>, "destroyed"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6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 Employee </a:t>
            </a:r>
            <a:r>
              <a:rPr lang="en-US" b="1" dirty="0" smtClean="0">
                <a:solidFill>
                  <a:srgbClr val="00B050"/>
                </a:solidFill>
              </a:rPr>
              <a:t>as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Emp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"This would create first object of Employee class"</a:t>
            </a:r>
          </a:p>
          <a:p>
            <a:r>
              <a:rPr lang="en-US" dirty="0" smtClean="0"/>
              <a:t>emp1 = </a:t>
            </a:r>
            <a:r>
              <a:rPr lang="en-US" dirty="0" err="1" smtClean="0">
                <a:solidFill>
                  <a:srgbClr val="00B050"/>
                </a:solidFill>
              </a:rPr>
              <a:t>Emp.</a:t>
            </a:r>
            <a:r>
              <a:rPr lang="en-US" dirty="0" err="1" smtClean="0"/>
              <a:t>Employee</a:t>
            </a:r>
            <a:r>
              <a:rPr lang="en-US" dirty="0" smtClean="0"/>
              <a:t>("</a:t>
            </a:r>
            <a:r>
              <a:rPr lang="en-US" dirty="0" err="1" smtClean="0"/>
              <a:t>pavan</a:t>
            </a:r>
            <a:r>
              <a:rPr lang="en-US" dirty="0" smtClean="0"/>
              <a:t>", 2000)</a:t>
            </a:r>
          </a:p>
          <a:p>
            <a:r>
              <a:rPr lang="en-US" dirty="0" smtClean="0"/>
              <a:t>"This would create second object of Employee class"</a:t>
            </a:r>
          </a:p>
          <a:p>
            <a:r>
              <a:rPr lang="en-US" dirty="0" smtClean="0"/>
              <a:t>emp2 = </a:t>
            </a:r>
            <a:r>
              <a:rPr lang="en-US" dirty="0" err="1" smtClean="0">
                <a:solidFill>
                  <a:srgbClr val="00B050"/>
                </a:solidFill>
              </a:rPr>
              <a:t>Emp.</a:t>
            </a:r>
            <a:r>
              <a:rPr lang="en-US" dirty="0" err="1" smtClean="0"/>
              <a:t>Employee</a:t>
            </a:r>
            <a:r>
              <a:rPr lang="en-US" dirty="0" smtClean="0"/>
              <a:t>("</a:t>
            </a:r>
            <a:r>
              <a:rPr lang="en-US" dirty="0" err="1" smtClean="0"/>
              <a:t>kumar</a:t>
            </a:r>
            <a:r>
              <a:rPr lang="en-US" dirty="0" smtClean="0"/>
              <a:t>", 5000)</a:t>
            </a:r>
          </a:p>
          <a:p>
            <a:r>
              <a:rPr lang="en-US" dirty="0" smtClean="0"/>
              <a:t>emp1.displayEmployee()</a:t>
            </a:r>
          </a:p>
          <a:p>
            <a:r>
              <a:rPr lang="en-US" dirty="0" smtClean="0"/>
              <a:t>emp2.displayEmployee()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emp2.displayCount()</a:t>
            </a:r>
          </a:p>
          <a:p>
            <a:r>
              <a:rPr lang="en-US" dirty="0" smtClean="0"/>
              <a:t>print ("Total Employee %d" % </a:t>
            </a:r>
            <a:r>
              <a:rPr lang="en-US" b="1" dirty="0" err="1" smtClean="0"/>
              <a:t>Emp.</a:t>
            </a:r>
            <a:r>
              <a:rPr lang="en-US" dirty="0" err="1" smtClean="0"/>
              <a:t>Employee.empCount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("Total Employee %d" % </a:t>
            </a:r>
            <a:r>
              <a:rPr lang="en-US" dirty="0" err="1" smtClean="0"/>
              <a:t>Emp.Employee.empCount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8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</a:t>
            </a:r>
            <a:r>
              <a:rPr lang="en-US" dirty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 smtClean="0"/>
              <a:t>myobjectx</a:t>
            </a:r>
            <a:r>
              <a:rPr lang="en-US" dirty="0" smtClean="0"/>
              <a:t> =</a:t>
            </a:r>
            <a:r>
              <a:rPr lang="en-US" dirty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#Now </a:t>
            </a:r>
            <a:r>
              <a:rPr lang="en-US" dirty="0"/>
              <a:t>the variable “</a:t>
            </a:r>
            <a:r>
              <a:rPr lang="en-US" b="1" dirty="0" err="1"/>
              <a:t>myobjectx</a:t>
            </a:r>
            <a:r>
              <a:rPr lang="en-US" dirty="0"/>
              <a:t>” holds an </a:t>
            </a:r>
            <a:r>
              <a:rPr lang="en-US" b="1" dirty="0"/>
              <a:t>object</a:t>
            </a:r>
            <a:r>
              <a:rPr lang="en-US" dirty="0"/>
              <a:t> of the </a:t>
            </a:r>
            <a:r>
              <a:rPr lang="en-US" b="1" dirty="0"/>
              <a:t>class</a:t>
            </a:r>
            <a:r>
              <a:rPr lang="en-US" dirty="0"/>
              <a:t> “</a:t>
            </a:r>
            <a:r>
              <a:rPr lang="en-US" b="1" dirty="0" err="1"/>
              <a:t>MyClass</a:t>
            </a:r>
            <a:r>
              <a:rPr lang="en-US" dirty="0"/>
              <a:t>” that contains the </a:t>
            </a:r>
            <a:r>
              <a:rPr lang="en-US" b="1" dirty="0"/>
              <a:t>variable</a:t>
            </a:r>
            <a:r>
              <a:rPr lang="en-US" dirty="0"/>
              <a:t> and the </a:t>
            </a:r>
            <a:r>
              <a:rPr lang="en-US" b="1" dirty="0"/>
              <a:t>function</a:t>
            </a:r>
            <a:r>
              <a:rPr lang="en-US" dirty="0"/>
              <a:t> defined within the </a:t>
            </a:r>
            <a:r>
              <a:rPr lang="en-US" b="1" dirty="0"/>
              <a:t>class</a:t>
            </a:r>
            <a:r>
              <a:rPr lang="en-US" dirty="0"/>
              <a:t> called “</a:t>
            </a:r>
            <a:r>
              <a:rPr lang="en-US" b="1" dirty="0" err="1"/>
              <a:t>MyClass</a:t>
            </a:r>
            <a:r>
              <a:rPr lang="en-US" dirty="0" smtClean="0"/>
              <a:t>“.</a:t>
            </a:r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 err="1" smtClean="0"/>
              <a:t>classname</a:t>
            </a:r>
            <a:r>
              <a:rPr lang="en-US" dirty="0" smtClean="0"/>
              <a:t> as </a:t>
            </a:r>
            <a:r>
              <a:rPr lang="en-US" dirty="0" err="1" smtClean="0"/>
              <a:t>cname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myobjectx.variable</a:t>
            </a:r>
            <a:r>
              <a:rPr lang="en-US" dirty="0" smtClean="0"/>
              <a:t>) # </a:t>
            </a:r>
            <a:r>
              <a:rPr lang="en-US" dirty="0"/>
              <a:t>Accessing </a:t>
            </a:r>
            <a:r>
              <a:rPr lang="en-US" b="1" dirty="0"/>
              <a:t>Object</a:t>
            </a:r>
            <a:r>
              <a:rPr lang="en-US" dirty="0"/>
              <a:t> </a:t>
            </a:r>
            <a:r>
              <a:rPr lang="en-US" b="1" dirty="0" smtClean="0"/>
              <a:t>Variables</a:t>
            </a:r>
          </a:p>
          <a:p>
            <a:endParaRPr lang="en-US" b="1" dirty="0"/>
          </a:p>
          <a:p>
            <a:r>
              <a:rPr lang="en-US" dirty="0" err="1"/>
              <a:t>myobjectx.function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Method - </a:t>
            </a:r>
            <a:r>
              <a:rPr lang="en-US" dirty="0"/>
              <a:t>A special kind of function that is defined in a class definition.</a:t>
            </a:r>
            <a:endParaRPr lang="en-US" dirty="0" smtClean="0"/>
          </a:p>
          <a:p>
            <a:r>
              <a:rPr lang="en-US" dirty="0" smtClean="0"/>
              <a:t>Objects - </a:t>
            </a:r>
            <a:r>
              <a:rPr lang="en-US" dirty="0"/>
              <a:t> A unique instance of a data structure that's defined by its class. An object comprises both data members (class variables and instance variables) and methods.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vehicle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class Vehicle:</a:t>
            </a:r>
          </a:p>
          <a:p>
            <a:r>
              <a:rPr lang="en-US" dirty="0"/>
              <a:t>    name = ""</a:t>
            </a:r>
          </a:p>
          <a:p>
            <a:r>
              <a:rPr lang="en-US" dirty="0"/>
              <a:t>    kind = "car"</a:t>
            </a:r>
          </a:p>
          <a:p>
            <a:r>
              <a:rPr lang="en-US" dirty="0"/>
              <a:t>    color = ""</a:t>
            </a:r>
          </a:p>
          <a:p>
            <a:r>
              <a:rPr lang="en-US" dirty="0"/>
              <a:t>    value = 100.00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description(self):</a:t>
            </a:r>
          </a:p>
          <a:p>
            <a:r>
              <a:rPr lang="en-US" dirty="0"/>
              <a:t>        </a:t>
            </a:r>
            <a:r>
              <a:rPr lang="en-US" dirty="0" err="1"/>
              <a:t>desc_str</a:t>
            </a:r>
            <a:r>
              <a:rPr lang="en-US" dirty="0"/>
              <a:t> = "%s is a %s %s worth $%.2f." % (self.name, </a:t>
            </a:r>
            <a:r>
              <a:rPr lang="en-US" dirty="0" err="1"/>
              <a:t>self.color</a:t>
            </a:r>
            <a:r>
              <a:rPr lang="en-US" dirty="0"/>
              <a:t>, </a:t>
            </a:r>
            <a:r>
              <a:rPr lang="en-US" dirty="0" err="1"/>
              <a:t>self.kind</a:t>
            </a:r>
            <a:r>
              <a:rPr lang="en-US" dirty="0"/>
              <a:t>, </a:t>
            </a:r>
            <a:r>
              <a:rPr lang="en-US" dirty="0" err="1"/>
              <a:t>self.value</a:t>
            </a:r>
            <a:r>
              <a:rPr lang="en-US" dirty="0"/>
              <a:t>)</a:t>
            </a:r>
          </a:p>
          <a:p>
            <a:r>
              <a:rPr lang="en-US" dirty="0"/>
              <a:t>        return </a:t>
            </a:r>
            <a:r>
              <a:rPr lang="en-US" dirty="0" err="1"/>
              <a:t>desc_str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# your code goes here</a:t>
            </a:r>
          </a:p>
          <a:p>
            <a:r>
              <a:rPr lang="en-US" dirty="0"/>
              <a:t>car1 = Vehicle()</a:t>
            </a:r>
          </a:p>
          <a:p>
            <a:r>
              <a:rPr lang="en-US" dirty="0"/>
              <a:t>car1.name = "</a:t>
            </a:r>
            <a:r>
              <a:rPr lang="en-US" dirty="0" err="1"/>
              <a:t>Fer</a:t>
            </a:r>
            <a:r>
              <a:rPr lang="en-US" dirty="0"/>
              <a:t>"</a:t>
            </a:r>
          </a:p>
          <a:p>
            <a:r>
              <a:rPr lang="en-US" dirty="0"/>
              <a:t>car1.color = "red"</a:t>
            </a:r>
          </a:p>
          <a:p>
            <a:r>
              <a:rPr lang="en-US" dirty="0"/>
              <a:t>car1.kind = "convertible"</a:t>
            </a:r>
          </a:p>
          <a:p>
            <a:r>
              <a:rPr lang="en-US" dirty="0"/>
              <a:t>car1.value = 60000.00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car2 = Vehicle()</a:t>
            </a:r>
          </a:p>
          <a:p>
            <a:r>
              <a:rPr lang="en-US" dirty="0"/>
              <a:t>car2.name = "Jump"</a:t>
            </a:r>
          </a:p>
          <a:p>
            <a:r>
              <a:rPr lang="en-US" dirty="0"/>
              <a:t>car2.color = "blue"</a:t>
            </a:r>
          </a:p>
          <a:p>
            <a:r>
              <a:rPr lang="en-US" dirty="0"/>
              <a:t>car2.kind = "van"</a:t>
            </a:r>
          </a:p>
          <a:p>
            <a:r>
              <a:rPr lang="en-US" dirty="0"/>
              <a:t>car2.value = 10000.00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 test code</a:t>
            </a:r>
          </a:p>
          <a:p>
            <a:r>
              <a:rPr lang="en-US" dirty="0"/>
              <a:t>print(car1.description())</a:t>
            </a:r>
          </a:p>
          <a:p>
            <a:r>
              <a:rPr lang="en-US" dirty="0"/>
              <a:t>print(car2.description())</a:t>
            </a:r>
          </a:p>
        </p:txBody>
      </p:sp>
    </p:spTree>
    <p:extLst>
      <p:ext uri="{BB962C8B-B14F-4D97-AF65-F5344CB8AC3E}">
        <p14:creationId xmlns:p14="http://schemas.microsoft.com/office/powerpoint/2010/main" val="274903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The self-argument </a:t>
            </a:r>
            <a:r>
              <a:rPr lang="en-US" dirty="0"/>
              <a:t>refers to the object itself. Hence the use of the word self. So inside this method, self will refer to the specific instance of this object that's being operated on.</a:t>
            </a:r>
          </a:p>
          <a:p>
            <a:endParaRPr lang="en-US" dirty="0" smtClean="0"/>
          </a:p>
          <a:p>
            <a:r>
              <a:rPr lang="en-US" dirty="0"/>
              <a:t>Notice that when we call the method1 or method2</a:t>
            </a:r>
            <a:r>
              <a:rPr lang="en-US" b="1" dirty="0">
                <a:solidFill>
                  <a:srgbClr val="00B050"/>
                </a:solidFill>
              </a:rPr>
              <a:t>, we don't have to supply the self-keyword</a:t>
            </a:r>
            <a:r>
              <a:rPr lang="en-US" dirty="0"/>
              <a:t>. That's automatically handled for us by the Python runtime.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84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Inheritance </a:t>
            </a:r>
            <a:br>
              <a:rPr lang="en-US" b="1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Class</a:t>
            </a:r>
          </a:p>
          <a:p>
            <a:r>
              <a:rPr lang="en-US" dirty="0" smtClean="0"/>
              <a:t>Derived</a:t>
            </a:r>
          </a:p>
          <a:p>
            <a:endParaRPr lang="en-US" dirty="0"/>
          </a:p>
          <a:p>
            <a:r>
              <a:rPr lang="en-US" dirty="0"/>
              <a:t> supports </a:t>
            </a:r>
            <a:r>
              <a:rPr lang="en-US" b="1" dirty="0"/>
              <a:t>multiple </a:t>
            </a:r>
            <a:r>
              <a:rPr lang="en-US" b="1" dirty="0" smtClean="0"/>
              <a:t>inheritances</a:t>
            </a:r>
          </a:p>
          <a:p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DerivedClass</a:t>
            </a:r>
            <a:r>
              <a:rPr lang="en-US" dirty="0"/>
              <a:t>(</a:t>
            </a:r>
            <a:r>
              <a:rPr lang="en-US" dirty="0" err="1"/>
              <a:t>BaseClass</a:t>
            </a:r>
            <a:r>
              <a:rPr lang="en-US" dirty="0" smtClean="0"/>
              <a:t>):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body_of_derived_class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ParentClass.Method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72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Constructors</a:t>
            </a:r>
            <a:br>
              <a:rPr lang="en-US" b="1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begins with a double underscore (_). It __</a:t>
            </a:r>
            <a:r>
              <a:rPr lang="en-US" dirty="0" err="1"/>
              <a:t>init</a:t>
            </a:r>
            <a:r>
              <a:rPr lang="en-US" dirty="0"/>
              <a:t>__() </a:t>
            </a:r>
            <a:r>
              <a:rPr lang="en-US" dirty="0" smtClean="0"/>
              <a:t>method</a:t>
            </a:r>
          </a:p>
          <a:p>
            <a:endParaRPr lang="en-US" dirty="0"/>
          </a:p>
          <a:p>
            <a:r>
              <a:rPr lang="en-US" dirty="0"/>
              <a:t>class User:</a:t>
            </a:r>
          </a:p>
          <a:p>
            <a:r>
              <a:rPr lang="en-US" dirty="0"/>
              <a:t>    name = ""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 self.name = name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sayHello</a:t>
            </a:r>
            <a:r>
              <a:rPr lang="en-US" dirty="0"/>
              <a:t>(self):</a:t>
            </a:r>
          </a:p>
          <a:p>
            <a:r>
              <a:rPr lang="en-US" dirty="0"/>
              <a:t>        print("Welcome to Guru99, " + self.name)</a:t>
            </a:r>
          </a:p>
          <a:p>
            <a:endParaRPr lang="en-US" dirty="0"/>
          </a:p>
          <a:p>
            <a:r>
              <a:rPr lang="en-US" dirty="0"/>
              <a:t>User1 = User("Alex")</a:t>
            </a:r>
          </a:p>
          <a:p>
            <a:r>
              <a:rPr lang="en-US" dirty="0"/>
              <a:t>User1.sayHello()</a:t>
            </a:r>
          </a:p>
        </p:txBody>
      </p:sp>
    </p:spTree>
    <p:extLst>
      <p:ext uri="{BB962C8B-B14F-4D97-AF65-F5344CB8AC3E}">
        <p14:creationId xmlns:p14="http://schemas.microsoft.com/office/powerpoint/2010/main" val="2730486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 Bear(object):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sound(self):</a:t>
            </a:r>
          </a:p>
          <a:p>
            <a:r>
              <a:rPr lang="en-US" dirty="0"/>
              <a:t>        print( "</a:t>
            </a:r>
            <a:r>
              <a:rPr lang="en-US" dirty="0" err="1"/>
              <a:t>Groarrr</a:t>
            </a:r>
            <a:r>
              <a:rPr lang="en-US" dirty="0"/>
              <a:t>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Dog(object):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sound(self):</a:t>
            </a:r>
          </a:p>
          <a:p>
            <a:r>
              <a:rPr lang="en-US" dirty="0"/>
              <a:t>        print( "Woof woof!")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makeSound</a:t>
            </a:r>
            <a:r>
              <a:rPr lang="en-US" dirty="0"/>
              <a:t>(</a:t>
            </a:r>
            <a:r>
              <a:rPr lang="en-US" dirty="0" err="1"/>
              <a:t>animalType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b="1" dirty="0" err="1">
                <a:solidFill>
                  <a:srgbClr val="00B050"/>
                </a:solidFill>
              </a:rPr>
              <a:t>animalType.sound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b="1" dirty="0" err="1"/>
              <a:t>bearObj</a:t>
            </a:r>
            <a:r>
              <a:rPr lang="en-US" b="1" dirty="0"/>
              <a:t> = Bear()</a:t>
            </a:r>
          </a:p>
          <a:p>
            <a:r>
              <a:rPr lang="en-US" dirty="0" err="1"/>
              <a:t>dogObj</a:t>
            </a:r>
            <a:r>
              <a:rPr lang="en-US" dirty="0"/>
              <a:t> = Dog()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makeSound</a:t>
            </a:r>
            <a:r>
              <a:rPr lang="en-US" dirty="0"/>
              <a:t>(</a:t>
            </a:r>
            <a:r>
              <a:rPr lang="en-US" dirty="0" err="1"/>
              <a:t>bearObj</a:t>
            </a:r>
            <a:r>
              <a:rPr lang="en-US" dirty="0"/>
              <a:t>)</a:t>
            </a:r>
          </a:p>
          <a:p>
            <a:r>
              <a:rPr lang="en-US" dirty="0" err="1"/>
              <a:t>makeSound</a:t>
            </a:r>
            <a:r>
              <a:rPr lang="en-US" dirty="0"/>
              <a:t>(</a:t>
            </a:r>
            <a:r>
              <a:rPr lang="en-US" dirty="0" err="1"/>
              <a:t>dogObj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4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</a:t>
            </a:r>
            <a:r>
              <a:rPr lang="en-US" dirty="0"/>
              <a:t> Human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i="1" dirty="0"/>
              <a:t># Create </a:t>
            </a:r>
            <a:r>
              <a:rPr lang="en-US" i="1" dirty="0" smtClean="0"/>
              <a:t>instance</a:t>
            </a:r>
          </a:p>
          <a:p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/>
              <a:t> = Human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i="1" dirty="0"/>
              <a:t># Call the method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obj.sayHello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i="1" dirty="0"/>
              <a:t># Call the method with a </a:t>
            </a:r>
            <a:r>
              <a:rPr lang="en-US" i="1" dirty="0" smtClean="0"/>
              <a:t>parameter</a:t>
            </a:r>
          </a:p>
          <a:p>
            <a:r>
              <a:rPr lang="en-US" dirty="0" smtClean="0"/>
              <a:t> </a:t>
            </a:r>
            <a:r>
              <a:rPr lang="en-US" dirty="0" err="1"/>
              <a:t>obj.sayHello</a:t>
            </a:r>
            <a:r>
              <a:rPr lang="en-US" dirty="0"/>
              <a:t>('Guido</a:t>
            </a:r>
            <a:r>
              <a:rPr lang="en-US" dirty="0" smtClean="0"/>
              <a:t>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9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overloading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class with one method </a:t>
            </a:r>
            <a:r>
              <a:rPr lang="en-US" dirty="0" err="1"/>
              <a:t>sayHello</a:t>
            </a:r>
            <a:r>
              <a:rPr lang="en-US" dirty="0"/>
              <a:t>(). The first parameter of this method is set to None, this gives us the option to call it with or without a parameter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39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 </a:t>
            </a:r>
            <a:r>
              <a:rPr lang="en-US" b="1" i="1" dirty="0">
                <a:solidFill>
                  <a:srgbClr val="00B050"/>
                </a:solidFill>
              </a:rPr>
              <a:t>restrict access</a:t>
            </a:r>
            <a:r>
              <a:rPr lang="en-US" dirty="0"/>
              <a:t> to methods and variables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can prevent the data from being modified by accident and is known as </a:t>
            </a:r>
            <a:r>
              <a:rPr lang="en-US" b="1" i="1" dirty="0">
                <a:solidFill>
                  <a:srgbClr val="00B050"/>
                </a:solidFill>
              </a:rPr>
              <a:t>encapsulation</a:t>
            </a:r>
            <a:r>
              <a:rPr lang="en-US" dirty="0"/>
              <a:t>.   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08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 methods</a:t>
            </a:r>
            <a:br>
              <a:rPr lang="en-US" dirty="0"/>
            </a:br>
            <a:r>
              <a:rPr lang="en-US" dirty="0"/>
              <a:t>Encapsulation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class Car which has two methods:  drive() and </a:t>
            </a:r>
            <a:r>
              <a:rPr lang="en-US" dirty="0" err="1"/>
              <a:t>updateSoftware</a:t>
            </a:r>
            <a:r>
              <a:rPr lang="en-US" dirty="0"/>
              <a:t>().  When a car object is created, it will call the private </a:t>
            </a:r>
            <a:r>
              <a:rPr lang="en-US" b="1" dirty="0">
                <a:solidFill>
                  <a:srgbClr val="FF0000"/>
                </a:solidFill>
              </a:rPr>
              <a:t>methods __</a:t>
            </a:r>
            <a:r>
              <a:rPr lang="en-US" b="1" dirty="0" err="1">
                <a:solidFill>
                  <a:srgbClr val="FF0000"/>
                </a:solidFill>
              </a:rPr>
              <a:t>updateSoftware</a:t>
            </a:r>
            <a:r>
              <a:rPr lang="en-US" b="1" dirty="0">
                <a:solidFill>
                  <a:srgbClr val="FF0000"/>
                </a:solidFill>
              </a:rPr>
              <a:t>().  </a:t>
            </a:r>
          </a:p>
          <a:p>
            <a:r>
              <a:rPr lang="en-US" dirty="0"/>
              <a:t>This function cannot be called on the object directly, only from within the 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Encapsulation prevents from accessing accidentally, but not intentionally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2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Car: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self.__</a:t>
            </a:r>
            <a:r>
              <a:rPr lang="en-US" dirty="0" err="1"/>
              <a:t>updateSoftware</a:t>
            </a:r>
            <a:r>
              <a:rPr lang="en-US" dirty="0"/>
              <a:t>()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drive(self):</a:t>
            </a:r>
          </a:p>
          <a:p>
            <a:r>
              <a:rPr lang="en-US" dirty="0"/>
              <a:t>        print 'driving'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updateSoftware</a:t>
            </a:r>
            <a:r>
              <a:rPr lang="en-US" dirty="0"/>
              <a:t>(self):</a:t>
            </a:r>
          </a:p>
          <a:p>
            <a:r>
              <a:rPr lang="en-US" dirty="0"/>
              <a:t>        print 'updating software'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redcar</a:t>
            </a:r>
            <a:r>
              <a:rPr lang="en-US" dirty="0"/>
              <a:t> = Car()</a:t>
            </a:r>
          </a:p>
          <a:p>
            <a:r>
              <a:rPr lang="en-US" dirty="0" err="1"/>
              <a:t>redcar.drive</a:t>
            </a:r>
            <a:r>
              <a:rPr lang="en-US" dirty="0"/>
              <a:t>()</a:t>
            </a:r>
          </a:p>
          <a:p>
            <a:r>
              <a:rPr lang="en-US" dirty="0"/>
              <a:t>#</a:t>
            </a:r>
            <a:r>
              <a:rPr lang="en-US" b="1" dirty="0" err="1">
                <a:solidFill>
                  <a:srgbClr val="FF0000"/>
                </a:solidFill>
              </a:rPr>
              <a:t>redcar</a:t>
            </a:r>
            <a:r>
              <a:rPr lang="en-US" b="1" dirty="0">
                <a:solidFill>
                  <a:srgbClr val="FF0000"/>
                </a:solidFill>
              </a:rPr>
              <a:t>.__</a:t>
            </a:r>
            <a:r>
              <a:rPr lang="en-US" b="1" dirty="0" err="1">
                <a:solidFill>
                  <a:srgbClr val="FF0000"/>
                </a:solidFill>
              </a:rPr>
              <a:t>updateSoftware</a:t>
            </a:r>
            <a:r>
              <a:rPr lang="en-US" b="1" dirty="0">
                <a:solidFill>
                  <a:srgbClr val="FF0000"/>
                </a:solidFill>
              </a:rPr>
              <a:t>()  not </a:t>
            </a:r>
            <a:r>
              <a:rPr lang="en-US" b="1" dirty="0" err="1">
                <a:solidFill>
                  <a:srgbClr val="FF0000"/>
                </a:solidFill>
              </a:rPr>
              <a:t>accesible</a:t>
            </a:r>
            <a:r>
              <a:rPr lang="en-US" b="1" dirty="0">
                <a:solidFill>
                  <a:srgbClr val="FF0000"/>
                </a:solidFill>
              </a:rPr>
              <a:t> from object.</a:t>
            </a:r>
          </a:p>
        </p:txBody>
      </p:sp>
    </p:spTree>
    <p:extLst>
      <p:ext uri="{BB962C8B-B14F-4D97-AF65-F5344CB8AC3E}">
        <p14:creationId xmlns:p14="http://schemas.microsoft.com/office/powerpoint/2010/main" val="146438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3991" y="2324100"/>
            <a:ext cx="4695031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5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 variables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private variable can only be changed </a:t>
            </a:r>
            <a:r>
              <a:rPr lang="en-US" dirty="0">
                <a:solidFill>
                  <a:srgbClr val="FF0000"/>
                </a:solidFill>
              </a:rPr>
              <a:t>within a class </a:t>
            </a:r>
            <a:r>
              <a:rPr lang="en-US" dirty="0"/>
              <a:t>method and </a:t>
            </a:r>
            <a:r>
              <a:rPr lang="en-US" dirty="0">
                <a:solidFill>
                  <a:srgbClr val="FF0000"/>
                </a:solidFill>
              </a:rPr>
              <a:t>not outside </a:t>
            </a:r>
            <a:r>
              <a:rPr lang="en-US" dirty="0"/>
              <a:t>of the 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class Car: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__</a:t>
            </a:r>
            <a:r>
              <a:rPr lang="en-US" dirty="0" err="1"/>
              <a:t>maxspeed</a:t>
            </a:r>
            <a:r>
              <a:rPr lang="en-US" dirty="0"/>
              <a:t> = 0</a:t>
            </a:r>
          </a:p>
          <a:p>
            <a:r>
              <a:rPr lang="en-US" dirty="0"/>
              <a:t>    __name = ""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self.__</a:t>
            </a:r>
            <a:r>
              <a:rPr lang="en-US" dirty="0" err="1"/>
              <a:t>maxspeed</a:t>
            </a:r>
            <a:r>
              <a:rPr lang="en-US" dirty="0"/>
              <a:t> = 200</a:t>
            </a:r>
          </a:p>
          <a:p>
            <a:r>
              <a:rPr lang="en-US" dirty="0"/>
              <a:t>        </a:t>
            </a:r>
            <a:r>
              <a:rPr lang="en-US" dirty="0" err="1"/>
              <a:t>self.__name</a:t>
            </a:r>
            <a:r>
              <a:rPr lang="en-US" dirty="0"/>
              <a:t> = "Supercar"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drive(self):</a:t>
            </a:r>
          </a:p>
          <a:p>
            <a:r>
              <a:rPr lang="en-US" dirty="0"/>
              <a:t>        print 'driving. </a:t>
            </a:r>
            <a:r>
              <a:rPr lang="en-US" dirty="0" err="1"/>
              <a:t>maxspeed</a:t>
            </a:r>
            <a:r>
              <a:rPr lang="en-US" dirty="0"/>
              <a:t> ' + </a:t>
            </a:r>
            <a:r>
              <a:rPr lang="en-US" dirty="0" err="1"/>
              <a:t>str</a:t>
            </a:r>
            <a:r>
              <a:rPr lang="en-US" dirty="0"/>
              <a:t>(self.__</a:t>
            </a:r>
            <a:r>
              <a:rPr lang="en-US" dirty="0" err="1"/>
              <a:t>maxspeed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redcar</a:t>
            </a:r>
            <a:r>
              <a:rPr lang="en-US" dirty="0"/>
              <a:t> = Car()</a:t>
            </a:r>
          </a:p>
          <a:p>
            <a:r>
              <a:rPr lang="en-US" dirty="0" err="1"/>
              <a:t>redcar.drive</a:t>
            </a:r>
            <a:r>
              <a:rPr lang="en-US" dirty="0"/>
              <a:t>()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redcar</a:t>
            </a:r>
            <a:r>
              <a:rPr lang="en-US" b="1" dirty="0">
                <a:solidFill>
                  <a:srgbClr val="FF0000"/>
                </a:solidFill>
              </a:rPr>
              <a:t>.__</a:t>
            </a:r>
            <a:r>
              <a:rPr lang="en-US" b="1" dirty="0" err="1">
                <a:solidFill>
                  <a:srgbClr val="FF0000"/>
                </a:solidFill>
              </a:rPr>
              <a:t>maxspeed</a:t>
            </a:r>
            <a:r>
              <a:rPr lang="en-US" b="1" dirty="0">
                <a:solidFill>
                  <a:srgbClr val="FF0000"/>
                </a:solidFill>
              </a:rPr>
              <a:t> = 10  # will not change variable because its private</a:t>
            </a:r>
          </a:p>
          <a:p>
            <a:r>
              <a:rPr lang="en-US" dirty="0" err="1"/>
              <a:t>redcar.drive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11865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private attributes and methods are not really hidden, they’re renamed adding “_Car” in the beginning of their name.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method can actually be called using </a:t>
            </a:r>
            <a:r>
              <a:rPr lang="en-US" dirty="0" err="1"/>
              <a:t>redcar</a:t>
            </a:r>
            <a:r>
              <a:rPr lang="en-US" dirty="0"/>
              <a:t>._Car__</a:t>
            </a:r>
            <a:r>
              <a:rPr lang="en-US" dirty="0" err="1"/>
              <a:t>updateSoftware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10303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change the value of a private variable, a </a:t>
            </a:r>
            <a:r>
              <a:rPr lang="en-US" b="1" dirty="0">
                <a:solidFill>
                  <a:srgbClr val="FF0000"/>
                </a:solidFill>
              </a:rPr>
              <a:t>setter method</a:t>
            </a:r>
            <a:r>
              <a:rPr lang="en-US" dirty="0"/>
              <a:t> is used.  This is simply a method that sets the value of a private variable</a:t>
            </a:r>
            <a:r>
              <a:rPr lang="en-US" dirty="0" smtClean="0"/>
              <a:t>.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setMaxSpeed</a:t>
            </a:r>
            <a:r>
              <a:rPr lang="en-US" dirty="0"/>
              <a:t>(</a:t>
            </a:r>
            <a:r>
              <a:rPr lang="en-US" dirty="0" err="1"/>
              <a:t>self,speed</a:t>
            </a:r>
            <a:r>
              <a:rPr lang="en-US" dirty="0"/>
              <a:t>):</a:t>
            </a:r>
          </a:p>
          <a:p>
            <a:r>
              <a:rPr lang="en-US" dirty="0"/>
              <a:t>        self.__</a:t>
            </a:r>
            <a:r>
              <a:rPr lang="en-US" dirty="0" err="1"/>
              <a:t>maxspeed</a:t>
            </a:r>
            <a:r>
              <a:rPr lang="en-US" dirty="0"/>
              <a:t> = </a:t>
            </a:r>
            <a:r>
              <a:rPr lang="en-US" dirty="0" smtClean="0"/>
              <a:t>speed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67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class Car: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__</a:t>
            </a:r>
            <a:r>
              <a:rPr lang="en-US" dirty="0" err="1"/>
              <a:t>maxspeed</a:t>
            </a:r>
            <a:r>
              <a:rPr lang="en-US" dirty="0"/>
              <a:t> = 0</a:t>
            </a:r>
          </a:p>
          <a:p>
            <a:r>
              <a:rPr lang="en-US" dirty="0"/>
              <a:t>    __name = ""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self.__</a:t>
            </a:r>
            <a:r>
              <a:rPr lang="en-US" dirty="0" err="1"/>
              <a:t>maxspeed</a:t>
            </a:r>
            <a:r>
              <a:rPr lang="en-US" dirty="0"/>
              <a:t> = 200</a:t>
            </a:r>
          </a:p>
          <a:p>
            <a:r>
              <a:rPr lang="en-US" dirty="0"/>
              <a:t>        </a:t>
            </a:r>
            <a:r>
              <a:rPr lang="en-US" dirty="0" err="1"/>
              <a:t>self.__name</a:t>
            </a:r>
            <a:r>
              <a:rPr lang="en-US" dirty="0"/>
              <a:t> = "Supercar"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drive(self):</a:t>
            </a:r>
          </a:p>
          <a:p>
            <a:r>
              <a:rPr lang="en-US" dirty="0"/>
              <a:t>        print 'driving. </a:t>
            </a:r>
            <a:r>
              <a:rPr lang="en-US" dirty="0" err="1"/>
              <a:t>maxspeed</a:t>
            </a:r>
            <a:r>
              <a:rPr lang="en-US" dirty="0"/>
              <a:t> ' + </a:t>
            </a:r>
            <a:r>
              <a:rPr lang="en-US" dirty="0" err="1"/>
              <a:t>str</a:t>
            </a:r>
            <a:r>
              <a:rPr lang="en-US" dirty="0"/>
              <a:t>(self.__</a:t>
            </a:r>
            <a:r>
              <a:rPr lang="en-US" dirty="0" err="1"/>
              <a:t>maxspeed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def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setMaxSpeed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self,speed</a:t>
            </a:r>
            <a:r>
              <a:rPr lang="en-US" b="1" dirty="0">
                <a:solidFill>
                  <a:srgbClr val="FF0000"/>
                </a:solidFill>
              </a:rPr>
              <a:t>):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self.__</a:t>
            </a:r>
            <a:r>
              <a:rPr lang="en-US" b="1" dirty="0" err="1">
                <a:solidFill>
                  <a:srgbClr val="FF0000"/>
                </a:solidFill>
              </a:rPr>
              <a:t>maxspeed</a:t>
            </a:r>
            <a:r>
              <a:rPr lang="en-US" b="1" dirty="0">
                <a:solidFill>
                  <a:srgbClr val="FF0000"/>
                </a:solidFill>
              </a:rPr>
              <a:t> = speed</a:t>
            </a:r>
          </a:p>
          <a:p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/>
              <a:t>redcar</a:t>
            </a:r>
            <a:r>
              <a:rPr lang="en-US" dirty="0"/>
              <a:t> = Car()</a:t>
            </a:r>
          </a:p>
          <a:p>
            <a:r>
              <a:rPr lang="en-US" dirty="0" err="1"/>
              <a:t>redcar.drive</a:t>
            </a:r>
            <a:r>
              <a:rPr lang="en-US" dirty="0"/>
              <a:t>()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redcar.setMaxSpeed</a:t>
            </a:r>
            <a:r>
              <a:rPr lang="en-US" b="1" dirty="0">
                <a:solidFill>
                  <a:srgbClr val="FF0000"/>
                </a:solidFill>
              </a:rPr>
              <a:t>(320)</a:t>
            </a:r>
          </a:p>
          <a:p>
            <a:r>
              <a:rPr lang="en-US" dirty="0" err="1"/>
              <a:t>redcar.drive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4414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6593" y="2324100"/>
            <a:ext cx="6489826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708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Animal: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self,name</a:t>
            </a:r>
            <a:r>
              <a:rPr lang="en-US" dirty="0"/>
              <a:t>):</a:t>
            </a:r>
          </a:p>
          <a:p>
            <a:r>
              <a:rPr lang="en-US" dirty="0"/>
              <a:t>        self.name = name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walk(self):</a:t>
            </a:r>
          </a:p>
          <a:p>
            <a:r>
              <a:rPr lang="en-US" dirty="0"/>
              <a:t>        print(self.name + ' walks.')</a:t>
            </a:r>
          </a:p>
          <a:p>
            <a:r>
              <a:rPr lang="en-US" dirty="0"/>
              <a:t> </a:t>
            </a:r>
          </a:p>
          <a:p>
            <a:r>
              <a:rPr lang="en-US" b="1" dirty="0">
                <a:solidFill>
                  <a:srgbClr val="FF0000"/>
                </a:solidFill>
              </a:rPr>
              <a:t>duck = Animal('Duck')</a:t>
            </a:r>
          </a:p>
          <a:p>
            <a:r>
              <a:rPr lang="en-US" dirty="0" err="1"/>
              <a:t>duck.walk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78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988" y="2644344"/>
            <a:ext cx="6777037" cy="286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803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# create virtual objects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james</a:t>
            </a:r>
            <a:r>
              <a:rPr lang="en-US" dirty="0" smtClean="0"/>
              <a:t> </a:t>
            </a:r>
            <a:r>
              <a:rPr lang="en-US" dirty="0"/>
              <a:t>= User("James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i="1" dirty="0"/>
              <a:t># call methods owned by virtual objects</a:t>
            </a:r>
            <a:r>
              <a:rPr lang="en-US" dirty="0"/>
              <a:t> </a:t>
            </a:r>
            <a:r>
              <a:rPr lang="en-US" dirty="0" err="1"/>
              <a:t>james.sayHello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64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addBean</a:t>
            </a:r>
            <a:r>
              <a:rPr lang="en-US" b="1" dirty="0"/>
              <a:t>(self):</a:t>
            </a:r>
          </a:p>
          <a:p>
            <a:r>
              <a:rPr lang="en-US" dirty="0"/>
              <a:t>        </a:t>
            </a:r>
            <a:r>
              <a:rPr lang="en-US" dirty="0" err="1"/>
              <a:t>self.beans</a:t>
            </a:r>
            <a:r>
              <a:rPr lang="en-US" dirty="0"/>
              <a:t> = </a:t>
            </a:r>
            <a:r>
              <a:rPr lang="en-US" dirty="0" err="1"/>
              <a:t>self.beans</a:t>
            </a:r>
            <a:r>
              <a:rPr lang="en-US" dirty="0"/>
              <a:t> +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r>
              <a:rPr lang="en-US" b="1" dirty="0" err="1"/>
              <a:t>pythonBean</a:t>
            </a:r>
            <a:r>
              <a:rPr lang="en-US" dirty="0"/>
              <a:t> = </a:t>
            </a:r>
            <a:r>
              <a:rPr lang="en-US" dirty="0" err="1"/>
              <a:t>CoffeeMachine</a:t>
            </a:r>
            <a:r>
              <a:rPr lang="en-US" dirty="0"/>
              <a:t>("Python Bean", 83, 20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52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Magic Methods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</a:t>
            </a:r>
            <a:r>
              <a:rPr lang="en-US" b="1" dirty="0"/>
              <a:t>special methods </a:t>
            </a:r>
            <a:r>
              <a:rPr lang="en-US" dirty="0"/>
              <a:t>with </a:t>
            </a:r>
            <a:r>
              <a:rPr lang="en-US" b="1" dirty="0"/>
              <a:t>fixed </a:t>
            </a:r>
            <a:r>
              <a:rPr lang="en-US" b="1" dirty="0" smtClean="0"/>
              <a:t>names</a:t>
            </a:r>
          </a:p>
          <a:p>
            <a:endParaRPr lang="en-US" b="1" dirty="0"/>
          </a:p>
          <a:p>
            <a:r>
              <a:rPr lang="en-US" dirty="0"/>
              <a:t>So what's magic about the __</a:t>
            </a:r>
            <a:r>
              <a:rPr lang="en-US" dirty="0" err="1"/>
              <a:t>init</a:t>
            </a:r>
            <a:r>
              <a:rPr lang="en-US" dirty="0"/>
              <a:t>__ method? The answer is, </a:t>
            </a:r>
            <a:r>
              <a:rPr lang="en-US" b="1" dirty="0"/>
              <a:t>you don't have to invoke it directly</a:t>
            </a:r>
            <a:r>
              <a:rPr lang="en-US" dirty="0"/>
              <a:t>. The invocation is realized </a:t>
            </a:r>
            <a:r>
              <a:rPr lang="en-US" b="1" dirty="0"/>
              <a:t>behind the scenes</a:t>
            </a:r>
            <a:r>
              <a:rPr lang="en-US" dirty="0"/>
              <a:t>. When you create an instance x of a class A with the statement "x = A()", Python will do the necessary calls to __new__ and __</a:t>
            </a:r>
            <a:r>
              <a:rPr lang="en-US" dirty="0" err="1"/>
              <a:t>init</a:t>
            </a:r>
            <a:r>
              <a:rPr lang="en-US" dirty="0"/>
              <a:t>__. 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7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2611" y="2324100"/>
            <a:ext cx="617779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08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__call__ </a:t>
            </a:r>
            <a:r>
              <a:rPr lang="en-US" dirty="0" smtClean="0">
                <a:hlinkClick r:id="rId2"/>
              </a:rPr>
              <a:t>method</a:t>
            </a:r>
            <a:endParaRPr lang="en-US" dirty="0" smtClean="0"/>
          </a:p>
          <a:p>
            <a:r>
              <a:rPr lang="en-US" dirty="0"/>
              <a:t>The __call__ method enables Python programmers to write classes where the instances behave like functions. Both functions and the instances of such classes are called </a:t>
            </a:r>
            <a:r>
              <a:rPr lang="en-US" dirty="0" err="1" smtClean="0"/>
              <a:t>callables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_ _XX_ _</a:t>
            </a:r>
          </a:p>
          <a:p>
            <a:r>
              <a:rPr lang="en-US" dirty="0"/>
              <a:t>if __name__ == "__main__":</a:t>
            </a:r>
          </a:p>
        </p:txBody>
      </p:sp>
    </p:spTree>
    <p:extLst>
      <p:ext uri="{BB962C8B-B14F-4D97-AF65-F5344CB8AC3E}">
        <p14:creationId xmlns:p14="http://schemas.microsoft.com/office/powerpoint/2010/main" val="3184337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Dunder</a:t>
            </a:r>
            <a:r>
              <a:rPr lang="en-US" dirty="0"/>
              <a:t> or magic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Dunder</a:t>
            </a:r>
            <a:r>
              <a:rPr lang="en-US" dirty="0"/>
              <a:t> or magic </a:t>
            </a:r>
            <a:r>
              <a:rPr lang="en-US" dirty="0" smtClean="0"/>
              <a:t>methods</a:t>
            </a:r>
          </a:p>
          <a:p>
            <a:r>
              <a:rPr lang="en-US" dirty="0" err="1"/>
              <a:t>Dunder</a:t>
            </a:r>
            <a:r>
              <a:rPr lang="en-US" dirty="0"/>
              <a:t> here means “Double Under (Underscores)”</a:t>
            </a:r>
          </a:p>
          <a:p>
            <a:endParaRPr lang="en-US" dirty="0" smtClean="0"/>
          </a:p>
          <a:p>
            <a:r>
              <a:rPr lang="en-US" dirty="0"/>
              <a:t>for example __</a:t>
            </a:r>
            <a:r>
              <a:rPr lang="en-US" dirty="0" err="1"/>
              <a:t>init</a:t>
            </a:r>
            <a:r>
              <a:rPr lang="en-US" dirty="0"/>
              <a:t>__ </a:t>
            </a:r>
            <a:endParaRPr lang="en-US" dirty="0" smtClean="0"/>
          </a:p>
          <a:p>
            <a:r>
              <a:rPr lang="en-US" dirty="0" smtClean="0"/>
              <a:t>Or</a:t>
            </a:r>
          </a:p>
          <a:p>
            <a:r>
              <a:rPr lang="en-US" dirty="0"/>
              <a:t> __</a:t>
            </a:r>
            <a:r>
              <a:rPr lang="en-US" dirty="0" err="1"/>
              <a:t>str</a:t>
            </a:r>
            <a:r>
              <a:rPr lang="en-US" dirty="0" smtClean="0"/>
              <a:t>__.</a:t>
            </a:r>
          </a:p>
          <a:p>
            <a:r>
              <a:rPr lang="en-US" b="1" dirty="0"/>
              <a:t>__</a:t>
            </a:r>
            <a:r>
              <a:rPr lang="en-US" b="1" dirty="0" err="1"/>
              <a:t>repr</a:t>
            </a:r>
            <a:r>
              <a:rPr lang="en-US" b="1" dirty="0"/>
              <a:t>__</a:t>
            </a:r>
            <a:r>
              <a:rPr lang="en-US" dirty="0"/>
              <a:t>: The “official” string representation of an object. This is how you would make an object of the class. The goal of __</a:t>
            </a:r>
            <a:r>
              <a:rPr lang="en-US" dirty="0" err="1"/>
              <a:t>repr</a:t>
            </a:r>
            <a:r>
              <a:rPr lang="en-US" dirty="0"/>
              <a:t>__ is to be unambiguous.</a:t>
            </a:r>
          </a:p>
          <a:p>
            <a:r>
              <a:rPr lang="en-US" b="1" dirty="0"/>
              <a:t>__</a:t>
            </a:r>
            <a:r>
              <a:rPr lang="en-US" b="1" dirty="0" err="1"/>
              <a:t>str</a:t>
            </a:r>
            <a:r>
              <a:rPr lang="en-US" b="1" dirty="0"/>
              <a:t>__</a:t>
            </a:r>
            <a:r>
              <a:rPr lang="en-US" dirty="0"/>
              <a:t>: The “informal” or nicely printable string representation of an object. This is for the </a:t>
            </a:r>
            <a:r>
              <a:rPr lang="en-US" dirty="0" err="1"/>
              <a:t>enduser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50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Iteration: __</a:t>
            </a:r>
            <a:r>
              <a:rPr lang="en-US" b="1" dirty="0" err="1"/>
              <a:t>len</a:t>
            </a:r>
            <a:r>
              <a:rPr lang="en-US" b="1" dirty="0"/>
              <a:t>__, __</a:t>
            </a:r>
            <a:r>
              <a:rPr lang="en-US" b="1" dirty="0" err="1"/>
              <a:t>getitem</a:t>
            </a:r>
            <a:r>
              <a:rPr lang="en-US" b="1" dirty="0"/>
              <a:t>__, __reversed__</a:t>
            </a:r>
          </a:p>
          <a:p>
            <a:r>
              <a:rPr lang="en-US" b="1" dirty="0"/>
              <a:t>Operator Overloading for Comparing Accounts: __</a:t>
            </a:r>
            <a:r>
              <a:rPr lang="en-US" b="1" dirty="0" err="1"/>
              <a:t>eq</a:t>
            </a:r>
            <a:r>
              <a:rPr lang="en-US" b="1" dirty="0"/>
              <a:t>__, __</a:t>
            </a:r>
            <a:r>
              <a:rPr lang="en-US" b="1" dirty="0" err="1"/>
              <a:t>lt</a:t>
            </a:r>
            <a:r>
              <a:rPr lang="en-US" b="1" dirty="0" smtClean="0"/>
              <a:t>__</a:t>
            </a:r>
          </a:p>
          <a:p>
            <a:endParaRPr lang="en-US" b="1" dirty="0"/>
          </a:p>
          <a:p>
            <a:r>
              <a:rPr lang="en-US" b="1" dirty="0" err="1">
                <a:solidFill>
                  <a:srgbClr val="FF0000"/>
                </a:solidFill>
              </a:rPr>
              <a:t>dir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en-US" dirty="0" smtClean="0"/>
              <a:t># list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74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Instance 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Class attributes</a:t>
            </a:r>
            <a:r>
              <a:rPr lang="en-US" dirty="0"/>
              <a:t> belong to the class itself they will be shared by all the instances. Such attributes are defined in the class body parts usually at the top, for legibility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class </a:t>
            </a:r>
            <a:r>
              <a:rPr lang="en-US" dirty="0" err="1"/>
              <a:t>sampleclass</a:t>
            </a:r>
            <a:r>
              <a:rPr lang="en-US" dirty="0"/>
              <a:t>:</a:t>
            </a:r>
          </a:p>
          <a:p>
            <a:pPr fontAlgn="base"/>
            <a:r>
              <a:rPr lang="en-US" dirty="0"/>
              <a:t>   </a:t>
            </a:r>
            <a:r>
              <a:rPr lang="en-US" b="1" dirty="0">
                <a:solidFill>
                  <a:srgbClr val="00B050"/>
                </a:solidFill>
              </a:rPr>
              <a:t> count = 0     # class </a:t>
            </a:r>
            <a:r>
              <a:rPr lang="en-US" b="1" dirty="0" smtClean="0">
                <a:solidFill>
                  <a:srgbClr val="00B050"/>
                </a:solidFill>
              </a:rPr>
              <a:t>attribute</a:t>
            </a:r>
          </a:p>
          <a:p>
            <a:pPr fontAlgn="base"/>
            <a:endParaRPr lang="en-US" b="1" dirty="0">
              <a:solidFill>
                <a:srgbClr val="00B050"/>
              </a:solidFill>
            </a:endParaRPr>
          </a:p>
          <a:p>
            <a:pPr fontAlgn="base"/>
            <a:r>
              <a:rPr lang="en-US" b="1" dirty="0"/>
              <a:t>Instance Attributes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Unlike class attributes, </a:t>
            </a:r>
            <a:r>
              <a:rPr lang="en-US" b="1" dirty="0">
                <a:solidFill>
                  <a:srgbClr val="FF0000"/>
                </a:solidFill>
              </a:rPr>
              <a:t>instance attributes are not shared by objects</a:t>
            </a:r>
            <a:r>
              <a:rPr lang="en-US" dirty="0"/>
              <a:t>. Every object has its own copy of the instance </a:t>
            </a:r>
            <a:r>
              <a:rPr lang="en-US" dirty="0" smtClean="0"/>
              <a:t>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84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list the attributes of an instance/object, we have two functions:-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()- </a:t>
            </a:r>
            <a:r>
              <a:rPr lang="en-US" dirty="0"/>
              <a:t>This function displays the attribute of an instance in the form of an dictionary.</a:t>
            </a:r>
            <a:br>
              <a:rPr lang="en-US" dirty="0"/>
            </a:br>
            <a:r>
              <a:rPr lang="en-US" dirty="0"/>
              <a:t>2. </a:t>
            </a:r>
            <a:r>
              <a:rPr lang="en-US" b="1" dirty="0" err="1">
                <a:solidFill>
                  <a:srgbClr val="FF0000"/>
                </a:solidFill>
              </a:rPr>
              <a:t>dir</a:t>
            </a:r>
            <a:r>
              <a:rPr lang="en-US" b="1" dirty="0">
                <a:solidFill>
                  <a:srgbClr val="FF0000"/>
                </a:solidFill>
              </a:rPr>
              <a:t>()- </a:t>
            </a:r>
            <a:r>
              <a:rPr lang="en-US" dirty="0"/>
              <a:t>This function displays more attributes than </a:t>
            </a:r>
            <a:r>
              <a:rPr lang="en-US" dirty="0" err="1"/>
              <a:t>vars</a:t>
            </a:r>
            <a:r>
              <a:rPr lang="en-US" dirty="0"/>
              <a:t> </a:t>
            </a:r>
            <a:r>
              <a:rPr lang="en-US" dirty="0" err="1"/>
              <a:t>function,as</a:t>
            </a:r>
            <a:r>
              <a:rPr lang="en-US" dirty="0"/>
              <a:t> it is not limited to instance. It displays the class attributes as well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3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5044" y="3306762"/>
            <a:ext cx="43529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5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i="1" dirty="0">
                <a:solidFill>
                  <a:srgbClr val="FF0000"/>
                </a:solidFill>
              </a:rPr>
              <a:t>class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/>
              <a:t>statement creates a new class definition</a:t>
            </a:r>
            <a:endParaRPr lang="en-US" dirty="0" smtClean="0"/>
          </a:p>
          <a:p>
            <a:r>
              <a:rPr lang="en-US" b="1" i="1" dirty="0" smtClean="0">
                <a:solidFill>
                  <a:srgbClr val="00B050"/>
                </a:solidFill>
              </a:rPr>
              <a:t>class</a:t>
            </a:r>
            <a:r>
              <a:rPr lang="en-US" b="1" i="1" dirty="0" smtClean="0">
                <a:solidFill>
                  <a:srgbClr val="00B050"/>
                </a:solidFill>
                <a:effectLst/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Employee</a:t>
            </a:r>
            <a:r>
              <a:rPr lang="en-US" b="1" i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/>
              <a:t>The class has a documentation string, which </a:t>
            </a:r>
            <a:r>
              <a:rPr lang="en-US" dirty="0" smtClean="0"/>
              <a:t>c</a:t>
            </a:r>
          </a:p>
          <a:p>
            <a:r>
              <a:rPr lang="en-US" dirty="0" smtClean="0"/>
              <a:t>an </a:t>
            </a:r>
            <a:r>
              <a:rPr lang="en-US" dirty="0"/>
              <a:t>be accessed via </a:t>
            </a:r>
            <a:r>
              <a:rPr lang="en-US" b="1" i="1" dirty="0" err="1"/>
              <a:t>ClassName</a:t>
            </a:r>
            <a:r>
              <a:rPr lang="en-US" b="1" i="1" dirty="0"/>
              <a:t>.__doc</a:t>
            </a:r>
            <a:r>
              <a:rPr lang="en-US" b="1" i="1" dirty="0" smtClean="0"/>
              <a:t>__</a:t>
            </a:r>
            <a:r>
              <a:rPr lang="en-US" b="1" dirty="0" smtClean="0"/>
              <a:t>.</a:t>
            </a:r>
          </a:p>
          <a:p>
            <a:r>
              <a:rPr lang="en-US" dirty="0"/>
              <a:t>The </a:t>
            </a:r>
            <a:r>
              <a:rPr lang="en-US" i="1" dirty="0" err="1"/>
              <a:t>class_suite</a:t>
            </a:r>
            <a:r>
              <a:rPr lang="en-US" dirty="0"/>
              <a:t> consists of all the component statements defining class members, data attributes and functions.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9244" y="2687637"/>
            <a:ext cx="57245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0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Employee: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 smtClean="0">
                <a:effectLst/>
              </a:rPr>
              <a:t> _ _</a:t>
            </a:r>
            <a:r>
              <a:rPr lang="en-US" dirty="0" err="1" smtClean="0">
                <a:effectLst/>
              </a:rPr>
              <a:t>init</a:t>
            </a:r>
            <a:r>
              <a:rPr lang="en-US" dirty="0" smtClean="0">
                <a:effectLst/>
              </a:rPr>
              <a:t>_ _</a:t>
            </a:r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self,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name</a:t>
            </a:r>
            <a:r>
              <a:rPr lang="en-US" dirty="0"/>
              <a:t>,</a:t>
            </a:r>
            <a:r>
              <a:rPr lang="en-US" dirty="0" smtClean="0">
                <a:effectLst/>
              </a:rPr>
              <a:t> salary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r>
              <a:rPr lang="en-US" dirty="0"/>
              <a:t>variable </a:t>
            </a:r>
            <a:r>
              <a:rPr lang="en-US" b="1" i="1" dirty="0" err="1"/>
              <a:t>empCount</a:t>
            </a:r>
            <a:r>
              <a:rPr lang="en-US" b="1" dirty="0"/>
              <a:t> </a:t>
            </a:r>
            <a:r>
              <a:rPr lang="en-US" dirty="0"/>
              <a:t>is a </a:t>
            </a:r>
            <a:r>
              <a:rPr lang="en-US" b="1" dirty="0">
                <a:solidFill>
                  <a:srgbClr val="FF0000"/>
                </a:solidFill>
              </a:rPr>
              <a:t>class variable </a:t>
            </a:r>
            <a:r>
              <a:rPr lang="en-US" dirty="0"/>
              <a:t>whose value is shared among all instances of a this class</a:t>
            </a:r>
          </a:p>
        </p:txBody>
      </p:sp>
    </p:spTree>
    <p:extLst>
      <p:ext uri="{BB962C8B-B14F-4D97-AF65-F5344CB8AC3E}">
        <p14:creationId xmlns:p14="http://schemas.microsoft.com/office/powerpoint/2010/main" val="24954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first method </a:t>
            </a:r>
            <a:r>
              <a:rPr lang="en-US" b="1" i="1" dirty="0"/>
              <a:t>__</a:t>
            </a:r>
            <a:r>
              <a:rPr lang="en-US" b="1" i="1" dirty="0" err="1"/>
              <a:t>init</a:t>
            </a:r>
            <a:r>
              <a:rPr lang="en-US" b="1" i="1" dirty="0"/>
              <a:t>__()</a:t>
            </a:r>
            <a:r>
              <a:rPr lang="en-US" b="1" dirty="0"/>
              <a:t> </a:t>
            </a:r>
            <a:r>
              <a:rPr lang="en-US" dirty="0"/>
              <a:t>is a special method, which is called class constructor or initialization method that Python calls when you </a:t>
            </a:r>
            <a:r>
              <a:rPr lang="en-US" dirty="0" smtClean="0"/>
              <a:t>create </a:t>
            </a:r>
            <a:r>
              <a:rPr lang="en-US" dirty="0"/>
              <a:t>a new instance of this 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You declare other class methods like normal functions with the exception that the first argument to each method is </a:t>
            </a:r>
            <a:r>
              <a:rPr lang="en-US" i="1" dirty="0"/>
              <a:t>self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4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573</TotalTime>
  <Words>1236</Words>
  <Application>Microsoft Office PowerPoint</Application>
  <PresentationFormat>On-screen Show (4:3)</PresentationFormat>
  <Paragraphs>284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Austin</vt:lpstr>
      <vt:lpstr>Python</vt:lpstr>
      <vt:lpstr>PowerPoint Presentation</vt:lpstr>
      <vt:lpstr>PowerPoint Presentation</vt:lpstr>
      <vt:lpstr>PowerPoint Presentation</vt:lpstr>
      <vt:lpstr>PowerPoint Presentation</vt:lpstr>
      <vt:lpstr>Creating Classes </vt:lpstr>
      <vt:lpstr>PowerPoint Presentation</vt:lpstr>
      <vt:lpstr>PowerPoint Presentation</vt:lpstr>
      <vt:lpstr>PowerPoint Presentation</vt:lpstr>
      <vt:lpstr>Employee.py</vt:lpstr>
      <vt:lpstr>PowerPoint Presentation</vt:lpstr>
      <vt:lpstr>PowerPoint Presentation</vt:lpstr>
      <vt:lpstr>PowerPoint Presentation</vt:lpstr>
      <vt:lpstr>Built-In Class Attributes</vt:lpstr>
      <vt:lpstr>PowerPoint Presentation</vt:lpstr>
      <vt:lpstr>Destroying Objects</vt:lpstr>
      <vt:lpstr>Emp.py</vt:lpstr>
      <vt:lpstr>PowerPoint Presentation</vt:lpstr>
      <vt:lpstr>PowerPoint Presentation</vt:lpstr>
      <vt:lpstr>Class vehicle </vt:lpstr>
      <vt:lpstr>PowerPoint Presentation</vt:lpstr>
      <vt:lpstr>Inheritance  </vt:lpstr>
      <vt:lpstr>Constructors </vt:lpstr>
      <vt:lpstr>Polymorphism</vt:lpstr>
      <vt:lpstr>PowerPoint Presentation</vt:lpstr>
      <vt:lpstr>overloading </vt:lpstr>
      <vt:lpstr>PowerPoint Presentation</vt:lpstr>
      <vt:lpstr>Private methods Encapsulation</vt:lpstr>
      <vt:lpstr>PowerPoint Presentation</vt:lpstr>
      <vt:lpstr>Private variables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variables </vt:lpstr>
      <vt:lpstr>Magic Methods </vt:lpstr>
      <vt:lpstr>PowerPoint Presentation</vt:lpstr>
      <vt:lpstr>Dunder or magic methods </vt:lpstr>
      <vt:lpstr>PowerPoint Presentation</vt:lpstr>
      <vt:lpstr>Class &amp; Instance Attributes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radha</dc:creator>
  <cp:lastModifiedBy>radha</cp:lastModifiedBy>
  <cp:revision>92</cp:revision>
  <dcterms:created xsi:type="dcterms:W3CDTF">2018-06-29T07:49:49Z</dcterms:created>
  <dcterms:modified xsi:type="dcterms:W3CDTF">2018-08-02T09:45:32Z</dcterms:modified>
</cp:coreProperties>
</file>