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8" r:id="rId13"/>
    <p:sldId id="269"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2988B5-3391-4E1B-9AED-594890DE296E}"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A24DD-5F0F-41C7-8C72-B63A436E849F}" type="slidenum">
              <a:rPr lang="en-US" smtClean="0"/>
              <a:t>‹#›</a:t>
            </a:fld>
            <a:endParaRPr lang="en-US"/>
          </a:p>
        </p:txBody>
      </p:sp>
    </p:spTree>
    <p:extLst>
      <p:ext uri="{BB962C8B-B14F-4D97-AF65-F5344CB8AC3E}">
        <p14:creationId xmlns:p14="http://schemas.microsoft.com/office/powerpoint/2010/main" val="2232664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988B5-3391-4E1B-9AED-594890DE296E}"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A24DD-5F0F-41C7-8C72-B63A436E849F}" type="slidenum">
              <a:rPr lang="en-US" smtClean="0"/>
              <a:t>‹#›</a:t>
            </a:fld>
            <a:endParaRPr lang="en-US"/>
          </a:p>
        </p:txBody>
      </p:sp>
    </p:spTree>
    <p:extLst>
      <p:ext uri="{BB962C8B-B14F-4D97-AF65-F5344CB8AC3E}">
        <p14:creationId xmlns:p14="http://schemas.microsoft.com/office/powerpoint/2010/main" val="195996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988B5-3391-4E1B-9AED-594890DE296E}"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A24DD-5F0F-41C7-8C72-B63A436E849F}" type="slidenum">
              <a:rPr lang="en-US" smtClean="0"/>
              <a:t>‹#›</a:t>
            </a:fld>
            <a:endParaRPr lang="en-US"/>
          </a:p>
        </p:txBody>
      </p:sp>
    </p:spTree>
    <p:extLst>
      <p:ext uri="{BB962C8B-B14F-4D97-AF65-F5344CB8AC3E}">
        <p14:creationId xmlns:p14="http://schemas.microsoft.com/office/powerpoint/2010/main" val="276343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988B5-3391-4E1B-9AED-594890DE296E}"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A24DD-5F0F-41C7-8C72-B63A436E849F}" type="slidenum">
              <a:rPr lang="en-US" smtClean="0"/>
              <a:t>‹#›</a:t>
            </a:fld>
            <a:endParaRPr lang="en-US"/>
          </a:p>
        </p:txBody>
      </p:sp>
    </p:spTree>
    <p:extLst>
      <p:ext uri="{BB962C8B-B14F-4D97-AF65-F5344CB8AC3E}">
        <p14:creationId xmlns:p14="http://schemas.microsoft.com/office/powerpoint/2010/main" val="80884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2988B5-3391-4E1B-9AED-594890DE296E}"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A24DD-5F0F-41C7-8C72-B63A436E849F}" type="slidenum">
              <a:rPr lang="en-US" smtClean="0"/>
              <a:t>‹#›</a:t>
            </a:fld>
            <a:endParaRPr lang="en-US"/>
          </a:p>
        </p:txBody>
      </p:sp>
    </p:spTree>
    <p:extLst>
      <p:ext uri="{BB962C8B-B14F-4D97-AF65-F5344CB8AC3E}">
        <p14:creationId xmlns:p14="http://schemas.microsoft.com/office/powerpoint/2010/main" val="152342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2988B5-3391-4E1B-9AED-594890DE296E}"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A24DD-5F0F-41C7-8C72-B63A436E849F}" type="slidenum">
              <a:rPr lang="en-US" smtClean="0"/>
              <a:t>‹#›</a:t>
            </a:fld>
            <a:endParaRPr lang="en-US"/>
          </a:p>
        </p:txBody>
      </p:sp>
    </p:spTree>
    <p:extLst>
      <p:ext uri="{BB962C8B-B14F-4D97-AF65-F5344CB8AC3E}">
        <p14:creationId xmlns:p14="http://schemas.microsoft.com/office/powerpoint/2010/main" val="365414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2988B5-3391-4E1B-9AED-594890DE296E}" type="datetimeFigureOut">
              <a:rPr lang="en-US" smtClean="0"/>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4A24DD-5F0F-41C7-8C72-B63A436E849F}" type="slidenum">
              <a:rPr lang="en-US" smtClean="0"/>
              <a:t>‹#›</a:t>
            </a:fld>
            <a:endParaRPr lang="en-US"/>
          </a:p>
        </p:txBody>
      </p:sp>
    </p:spTree>
    <p:extLst>
      <p:ext uri="{BB962C8B-B14F-4D97-AF65-F5344CB8AC3E}">
        <p14:creationId xmlns:p14="http://schemas.microsoft.com/office/powerpoint/2010/main" val="231195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2988B5-3391-4E1B-9AED-594890DE296E}" type="datetimeFigureOut">
              <a:rPr lang="en-US" smtClean="0"/>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4A24DD-5F0F-41C7-8C72-B63A436E849F}" type="slidenum">
              <a:rPr lang="en-US" smtClean="0"/>
              <a:t>‹#›</a:t>
            </a:fld>
            <a:endParaRPr lang="en-US"/>
          </a:p>
        </p:txBody>
      </p:sp>
    </p:spTree>
    <p:extLst>
      <p:ext uri="{BB962C8B-B14F-4D97-AF65-F5344CB8AC3E}">
        <p14:creationId xmlns:p14="http://schemas.microsoft.com/office/powerpoint/2010/main" val="7623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988B5-3391-4E1B-9AED-594890DE296E}" type="datetimeFigureOut">
              <a:rPr lang="en-US" smtClean="0"/>
              <a:t>3/22/2019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4A24DD-5F0F-41C7-8C72-B63A436E849F}" type="slidenum">
              <a:rPr lang="en-US" smtClean="0"/>
              <a:t>‹#›</a:t>
            </a:fld>
            <a:endParaRPr lang="en-US"/>
          </a:p>
        </p:txBody>
      </p:sp>
    </p:spTree>
    <p:extLst>
      <p:ext uri="{BB962C8B-B14F-4D97-AF65-F5344CB8AC3E}">
        <p14:creationId xmlns:p14="http://schemas.microsoft.com/office/powerpoint/2010/main" val="408627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988B5-3391-4E1B-9AED-594890DE296E}"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A24DD-5F0F-41C7-8C72-B63A436E849F}" type="slidenum">
              <a:rPr lang="en-US" smtClean="0"/>
              <a:t>‹#›</a:t>
            </a:fld>
            <a:endParaRPr lang="en-US"/>
          </a:p>
        </p:txBody>
      </p:sp>
    </p:spTree>
    <p:extLst>
      <p:ext uri="{BB962C8B-B14F-4D97-AF65-F5344CB8AC3E}">
        <p14:creationId xmlns:p14="http://schemas.microsoft.com/office/powerpoint/2010/main" val="324784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988B5-3391-4E1B-9AED-594890DE296E}"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A24DD-5F0F-41C7-8C72-B63A436E849F}" type="slidenum">
              <a:rPr lang="en-US" smtClean="0"/>
              <a:t>‹#›</a:t>
            </a:fld>
            <a:endParaRPr lang="en-US"/>
          </a:p>
        </p:txBody>
      </p:sp>
    </p:spTree>
    <p:extLst>
      <p:ext uri="{BB962C8B-B14F-4D97-AF65-F5344CB8AC3E}">
        <p14:creationId xmlns:p14="http://schemas.microsoft.com/office/powerpoint/2010/main" val="22420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988B5-3391-4E1B-9AED-594890DE296E}" type="datetimeFigureOut">
              <a:rPr lang="en-US" smtClean="0"/>
              <a:t>3/22/2019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A24DD-5F0F-41C7-8C72-B63A436E849F}" type="slidenum">
              <a:rPr lang="en-US" smtClean="0"/>
              <a:t>‹#›</a:t>
            </a:fld>
            <a:endParaRPr lang="en-US"/>
          </a:p>
        </p:txBody>
      </p:sp>
    </p:spTree>
    <p:extLst>
      <p:ext uri="{BB962C8B-B14F-4D97-AF65-F5344CB8AC3E}">
        <p14:creationId xmlns:p14="http://schemas.microsoft.com/office/powerpoint/2010/main" val="2118693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Collaborative </a:t>
            </a:r>
            <a:r>
              <a:rPr lang="en-US" dirty="0" smtClean="0"/>
              <a:t>Filtering</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err="1" smtClean="0"/>
              <a:t>Recommendar</a:t>
            </a:r>
            <a:r>
              <a:rPr lang="en-US" dirty="0" smtClean="0"/>
              <a:t> Engines</a:t>
            </a:r>
            <a:endParaRPr lang="en-US" dirty="0"/>
          </a:p>
        </p:txBody>
      </p:sp>
    </p:spTree>
    <p:extLst>
      <p:ext uri="{BB962C8B-B14F-4D97-AF65-F5344CB8AC3E}">
        <p14:creationId xmlns:p14="http://schemas.microsoft.com/office/powerpoint/2010/main" val="1045672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pip install </a:t>
            </a:r>
            <a:r>
              <a:rPr lang="en-US" dirty="0" err="1" smtClean="0"/>
              <a:t>scikit</a:t>
            </a:r>
            <a:r>
              <a:rPr lang="en-US" dirty="0" smtClean="0"/>
              <a:t>-surprise </a:t>
            </a:r>
          </a:p>
          <a:p>
            <a:endParaRPr lang="en-US" dirty="0"/>
          </a:p>
          <a:p>
            <a:r>
              <a:rPr lang="en-US" dirty="0" smtClean="0"/>
              <a:t>Anaconda</a:t>
            </a:r>
          </a:p>
          <a:p>
            <a:r>
              <a:rPr lang="en-US" dirty="0" err="1"/>
              <a:t>conda</a:t>
            </a:r>
            <a:r>
              <a:rPr lang="en-US" dirty="0"/>
              <a:t> install -c </a:t>
            </a:r>
            <a:r>
              <a:rPr lang="en-US" dirty="0" err="1"/>
              <a:t>conda</a:t>
            </a:r>
            <a:r>
              <a:rPr lang="en-US" dirty="0"/>
              <a:t>-forge </a:t>
            </a:r>
            <a:r>
              <a:rPr lang="en-US" dirty="0" err="1"/>
              <a:t>scikit</a:t>
            </a:r>
            <a:r>
              <a:rPr lang="en-US" dirty="0"/>
              <a:t>-surprise</a:t>
            </a:r>
          </a:p>
        </p:txBody>
      </p:sp>
    </p:spTree>
    <p:extLst>
      <p:ext uri="{BB962C8B-B14F-4D97-AF65-F5344CB8AC3E}">
        <p14:creationId xmlns:p14="http://schemas.microsoft.com/office/powerpoint/2010/main" val="258049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Case 1: Recommend the most popular items</a:t>
            </a:r>
          </a:p>
          <a:p>
            <a:r>
              <a:rPr lang="en-US" b="1" dirty="0"/>
              <a:t>Case 2: Using a classifier to make recommendation</a:t>
            </a:r>
          </a:p>
          <a:p>
            <a:r>
              <a:rPr lang="en-US" b="1" dirty="0"/>
              <a:t>Case 3: Recommendation </a:t>
            </a:r>
            <a:r>
              <a:rPr lang="en-US" b="1" dirty="0" smtClean="0"/>
              <a:t>Algorithms  (CF)</a:t>
            </a:r>
          </a:p>
          <a:p>
            <a:endParaRPr lang="en-US" b="1" dirty="0"/>
          </a:p>
          <a:p>
            <a:endParaRPr lang="en-US" dirty="0"/>
          </a:p>
        </p:txBody>
      </p:sp>
    </p:spTree>
    <p:extLst>
      <p:ext uri="{BB962C8B-B14F-4D97-AF65-F5344CB8AC3E}">
        <p14:creationId xmlns:p14="http://schemas.microsoft.com/office/powerpoint/2010/main" val="165949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Content-Based Filtering</a:t>
            </a:r>
          </a:p>
          <a:p>
            <a:r>
              <a:rPr lang="en-US" dirty="0"/>
              <a:t>In content-based filtering, the similarity between different products is calculated on the basis of the attributes of the products. For instance, in a content-based movie recommender system, the similarity between the movies is calculated on the basis of genres, the actors in the movie, the director of the movie, etc.</a:t>
            </a:r>
          </a:p>
          <a:p>
            <a:r>
              <a:rPr lang="en-US" b="1" dirty="0"/>
              <a:t>Collaborative Filtering</a:t>
            </a:r>
          </a:p>
          <a:p>
            <a:r>
              <a:rPr lang="en-US" dirty="0"/>
              <a:t>Collaborative filtering leverages the power of the crowd. The intuition behind collaborative filtering is that if a user A likes products X and Y, and if another user B likes product X, there is a fair bit of chance that he will like the product Y as well.</a:t>
            </a:r>
          </a:p>
          <a:p>
            <a:endParaRPr lang="en-US" dirty="0"/>
          </a:p>
        </p:txBody>
      </p:sp>
    </p:spTree>
    <p:extLst>
      <p:ext uri="{BB962C8B-B14F-4D97-AF65-F5344CB8AC3E}">
        <p14:creationId xmlns:p14="http://schemas.microsoft.com/office/powerpoint/2010/main" val="794664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03555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6060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1593850"/>
            <a:ext cx="6985000"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923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285875"/>
            <a:ext cx="67818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8444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1441450"/>
            <a:ext cx="6985000" cy="397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08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a:solidFill>
                  <a:srgbClr val="FF0000"/>
                </a:solidFill>
              </a:rPr>
              <a:t>Memory-Based Collaborative Filtering</a:t>
            </a:r>
            <a:r>
              <a:rPr lang="en-US" dirty="0">
                <a:solidFill>
                  <a:srgbClr val="FF0000"/>
                </a:solidFill>
              </a:rPr>
              <a:t> </a:t>
            </a:r>
            <a:r>
              <a:rPr lang="en-US" dirty="0"/>
              <a:t>approaches can be divided into two main sections:</a:t>
            </a:r>
            <a:r>
              <a:rPr lang="en-US" b="1" dirty="0"/>
              <a:t> </a:t>
            </a:r>
            <a:r>
              <a:rPr lang="en-US" dirty="0"/>
              <a:t>user-item filtering and item-item filtering. </a:t>
            </a:r>
            <a:endParaRPr lang="en-US" dirty="0" smtClean="0"/>
          </a:p>
          <a:p>
            <a:r>
              <a:rPr lang="en-US" dirty="0" smtClean="0"/>
              <a:t>A</a:t>
            </a:r>
            <a:r>
              <a:rPr lang="en-US" dirty="0"/>
              <a:t> </a:t>
            </a:r>
            <a:r>
              <a:rPr lang="en-US" b="1" dirty="0"/>
              <a:t>user-item filtering</a:t>
            </a:r>
            <a:r>
              <a:rPr lang="en-US" dirty="0"/>
              <a:t> takes a particular user, find users that are similar to that user based on similarity of ratings, and recommend items that those similar users liked. </a:t>
            </a:r>
            <a:endParaRPr lang="en-US" dirty="0" smtClean="0"/>
          </a:p>
          <a:p>
            <a:r>
              <a:rPr lang="en-US" dirty="0" smtClean="0"/>
              <a:t>In </a:t>
            </a:r>
            <a:r>
              <a:rPr lang="en-US" dirty="0"/>
              <a:t>contrast, </a:t>
            </a:r>
            <a:r>
              <a:rPr lang="en-US" b="1" dirty="0"/>
              <a:t>item-item filtering</a:t>
            </a:r>
            <a:r>
              <a:rPr lang="en-US" dirty="0"/>
              <a:t> will take an item, find users who liked that item, and find other items that those users or similar users also liked. It takes items and outputs other items as recommendations.</a:t>
            </a:r>
          </a:p>
        </p:txBody>
      </p:sp>
    </p:spTree>
    <p:extLst>
      <p:ext uri="{BB962C8B-B14F-4D97-AF65-F5344CB8AC3E}">
        <p14:creationId xmlns:p14="http://schemas.microsoft.com/office/powerpoint/2010/main" val="182621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closest user or items are calculated only by using </a:t>
            </a:r>
            <a:r>
              <a:rPr lang="en-US" b="1" dirty="0"/>
              <a:t>Cosine similarity or Pearson correlation coefficients</a:t>
            </a:r>
            <a:r>
              <a:rPr lang="en-US" dirty="0"/>
              <a:t>, which are only based on arithmetic operations. </a:t>
            </a:r>
          </a:p>
        </p:txBody>
      </p:sp>
    </p:spTree>
    <p:extLst>
      <p:ext uri="{BB962C8B-B14F-4D97-AF65-F5344CB8AC3E}">
        <p14:creationId xmlns:p14="http://schemas.microsoft.com/office/powerpoint/2010/main" val="586935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non parametric ML approaches like KNN (clustering) </a:t>
            </a:r>
            <a:r>
              <a:rPr lang="en-US" dirty="0"/>
              <a:t>should also come under Memory based </a:t>
            </a:r>
            <a:r>
              <a:rPr lang="en-US" dirty="0" smtClean="0"/>
              <a:t>approach</a:t>
            </a:r>
          </a:p>
          <a:p>
            <a:r>
              <a:rPr lang="en-US" dirty="0"/>
              <a:t>As no training or optimization is involved, it is an easy to use approach. But its performance decreases when we have sparse data which hinders scalability of this approach for most of the real-world problems.</a:t>
            </a:r>
            <a:endParaRPr lang="en-US" dirty="0" smtClean="0"/>
          </a:p>
          <a:p>
            <a:endParaRPr lang="en-US" dirty="0"/>
          </a:p>
        </p:txBody>
      </p:sp>
    </p:spTree>
    <p:extLst>
      <p:ext uri="{BB962C8B-B14F-4D97-AF65-F5344CB8AC3E}">
        <p14:creationId xmlns:p14="http://schemas.microsoft.com/office/powerpoint/2010/main" val="110972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1155700"/>
            <a:ext cx="6985000"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11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Fast.ai</a:t>
            </a:r>
            <a:endParaRPr lang="en-US" dirty="0"/>
          </a:p>
        </p:txBody>
      </p:sp>
    </p:spTree>
    <p:extLst>
      <p:ext uri="{BB962C8B-B14F-4D97-AF65-F5344CB8AC3E}">
        <p14:creationId xmlns:p14="http://schemas.microsoft.com/office/powerpoint/2010/main" val="3921383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176</Words>
  <Application>Microsoft Office PowerPoint</Application>
  <PresentationFormat>On-screen Show (4:3)</PresentationFormat>
  <Paragraphs>20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Collaborative Filtering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Filtering </dc:title>
  <dc:creator>Windows User</dc:creator>
  <cp:lastModifiedBy>Windows User</cp:lastModifiedBy>
  <cp:revision>11</cp:revision>
  <dcterms:created xsi:type="dcterms:W3CDTF">2019-03-22T13:17:33Z</dcterms:created>
  <dcterms:modified xsi:type="dcterms:W3CDTF">2019-03-22T18:41:45Z</dcterms:modified>
</cp:coreProperties>
</file>