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2525BD0-C5DC-498D-8485-CD60ABFB3019}" type="datetimeFigureOut">
              <a:rPr lang="en-US" smtClean="0"/>
              <a:t>8/10/2018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4585C73-C587-4A0F-98E1-F552BE35AB74}"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25BD0-C5DC-498D-8485-CD60ABFB3019}"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25BD0-C5DC-498D-8485-CD60ABFB3019}"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25BD0-C5DC-498D-8485-CD60ABFB3019}"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25BD0-C5DC-498D-8485-CD60ABFB3019}"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2525BD0-C5DC-498D-8485-CD60ABFB3019}"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5C73-C587-4A0F-98E1-F552BE35AB7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525BD0-C5DC-498D-8485-CD60ABFB3019}" type="datetimeFigureOut">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25BD0-C5DC-498D-8485-CD60ABFB3019}"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25BD0-C5DC-498D-8485-CD60ABFB3019}" type="datetimeFigureOut">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525BD0-C5DC-498D-8485-CD60ABFB3019}" type="datetimeFigureOut">
              <a:rPr lang="en-US" smtClean="0"/>
              <a:t>8/10/2018</a:t>
            </a:fld>
            <a:endParaRPr lang="en-US"/>
          </a:p>
        </p:txBody>
      </p:sp>
      <p:sp>
        <p:nvSpPr>
          <p:cNvPr id="7" name="Slide Number Placeholder 6"/>
          <p:cNvSpPr>
            <a:spLocks noGrp="1"/>
          </p:cNvSpPr>
          <p:nvPr>
            <p:ph type="sldNum" sz="quarter" idx="12"/>
          </p:nvPr>
        </p:nvSpPr>
        <p:spPr/>
        <p:txBody>
          <a:bodyPr/>
          <a:lstStyle/>
          <a:p>
            <a:fld id="{14585C73-C587-4A0F-98E1-F552BE35AB74}"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25BD0-C5DC-498D-8485-CD60ABFB3019}" type="datetimeFigureOut">
              <a:rPr lang="en-US" smtClean="0"/>
              <a:t>8/10/2018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14585C73-C587-4A0F-98E1-F552BE35AB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2525BD0-C5DC-498D-8485-CD60ABFB3019}" type="datetimeFigureOut">
              <a:rPr lang="en-US" smtClean="0"/>
              <a:t>8/10/2018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4585C73-C587-4A0F-98E1-F552BE35AB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Data_profiling" TargetMode="External"/><Relationship Id="rId2" Type="http://schemas.openxmlformats.org/officeDocument/2006/relationships/hyperlink" Target="https://en.wikipedia.org/wiki/Data_governa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archbusinessanalytics.techtarget.com/definition/natural-language-processing-NL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lanning" TargetMode="External"/><Relationship Id="rId3" Type="http://schemas.openxmlformats.org/officeDocument/2006/relationships/hyperlink" Target="https://en.wikipedia.org/wiki/Value_(computer_science)" TargetMode="External"/><Relationship Id="rId7" Type="http://schemas.openxmlformats.org/officeDocument/2006/relationships/hyperlink" Target="https://en.wikipedia.org/wiki/Decision_making" TargetMode="External"/><Relationship Id="rId2" Type="http://schemas.openxmlformats.org/officeDocument/2006/relationships/hyperlink" Target="https://en.wikipedia.org/wiki/Set_(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Business_operations" TargetMode="External"/><Relationship Id="rId5" Type="http://schemas.openxmlformats.org/officeDocument/2006/relationships/hyperlink" Target="https://en.wikipedia.org/wiki/Quantitative_data" TargetMode="External"/><Relationship Id="rId4" Type="http://schemas.openxmlformats.org/officeDocument/2006/relationships/hyperlink" Target="https://en.wikipedia.org/wiki/Qualitative_data" TargetMode="External"/><Relationship Id="rId9" Type="http://schemas.openxmlformats.org/officeDocument/2006/relationships/hyperlink" Target="https://en.wikipedia.org/wiki/Data_clean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M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Business_intelligence" TargetMode="External"/><Relationship Id="rId2" Type="http://schemas.openxmlformats.org/officeDocument/2006/relationships/hyperlink" Target="https://en.wikipedia.org/wiki/Data_warehousing" TargetMode="External"/><Relationship Id="rId1" Type="http://schemas.openxmlformats.org/officeDocument/2006/relationships/slideLayout" Target="../slideLayouts/slideLayout2.xml"/><Relationship Id="rId5" Type="http://schemas.openxmlformats.org/officeDocument/2006/relationships/hyperlink" Target="https://en.wikipedia.org/wiki/Supply_chain_management" TargetMode="External"/><Relationship Id="rId4" Type="http://schemas.openxmlformats.org/officeDocument/2006/relationships/hyperlink" Target="https://en.wikipedia.org/wiki/Customer_relationship_managemen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Data_migr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Data Science</a:t>
            </a:r>
          </a:p>
          <a:p>
            <a:r>
              <a:rPr lang="en-US" dirty="0" smtClean="0"/>
              <a:t>Data Quality</a:t>
            </a:r>
            <a:endParaRPr lang="en-US" dirty="0"/>
          </a:p>
        </p:txBody>
      </p:sp>
    </p:spTree>
    <p:extLst>
      <p:ext uri="{BB962C8B-B14F-4D97-AF65-F5344CB8AC3E}">
        <p14:creationId xmlns:p14="http://schemas.microsoft.com/office/powerpoint/2010/main" val="293773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quality control</a:t>
            </a:r>
            <a:r>
              <a:rPr lang="en-US" dirty="0"/>
              <a:t> </a:t>
            </a:r>
            <a:r>
              <a:rPr lang="en-US" dirty="0" err="1"/>
              <a:t>i</a:t>
            </a:r>
            <a:endParaRPr lang="en-US" dirty="0"/>
          </a:p>
        </p:txBody>
      </p:sp>
      <p:sp>
        <p:nvSpPr>
          <p:cNvPr id="3" name="Content Placeholder 2"/>
          <p:cNvSpPr>
            <a:spLocks noGrp="1"/>
          </p:cNvSpPr>
          <p:nvPr>
            <p:ph idx="1"/>
          </p:nvPr>
        </p:nvSpPr>
        <p:spPr/>
        <p:txBody>
          <a:bodyPr/>
          <a:lstStyle/>
          <a:p>
            <a:r>
              <a:rPr lang="en-US" dirty="0"/>
              <a:t>Restricts </a:t>
            </a:r>
            <a:r>
              <a:rPr lang="en-US" dirty="0" smtClean="0"/>
              <a:t>inputs – prevention, forms</a:t>
            </a:r>
          </a:p>
          <a:p>
            <a:r>
              <a:rPr lang="en-US" dirty="0"/>
              <a:t>Severity of inconsistency</a:t>
            </a:r>
          </a:p>
          <a:p>
            <a:r>
              <a:rPr lang="en-US" dirty="0"/>
              <a:t>Incompleteness</a:t>
            </a:r>
          </a:p>
          <a:p>
            <a:r>
              <a:rPr lang="en-US" dirty="0"/>
              <a:t>Accuracy</a:t>
            </a:r>
          </a:p>
          <a:p>
            <a:r>
              <a:rPr lang="en-US" dirty="0"/>
              <a:t>Precision</a:t>
            </a:r>
          </a:p>
          <a:p>
            <a:r>
              <a:rPr lang="en-US" dirty="0"/>
              <a:t>Missing / Unknown</a:t>
            </a:r>
          </a:p>
          <a:p>
            <a:endParaRPr lang="en-US" dirty="0"/>
          </a:p>
          <a:p>
            <a:endParaRPr lang="en-US" dirty="0"/>
          </a:p>
        </p:txBody>
      </p:sp>
    </p:spTree>
    <p:extLst>
      <p:ext uri="{BB962C8B-B14F-4D97-AF65-F5344CB8AC3E}">
        <p14:creationId xmlns:p14="http://schemas.microsoft.com/office/powerpoint/2010/main" val="109636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  - care about</a:t>
            </a:r>
            <a:endParaRPr lang="en-US" dirty="0"/>
          </a:p>
        </p:txBody>
      </p:sp>
      <p:sp>
        <p:nvSpPr>
          <p:cNvPr id="3" name="Content Placeholder 2"/>
          <p:cNvSpPr>
            <a:spLocks noGrp="1"/>
          </p:cNvSpPr>
          <p:nvPr>
            <p:ph idx="1"/>
          </p:nvPr>
        </p:nvSpPr>
        <p:spPr/>
        <p:txBody>
          <a:bodyPr/>
          <a:lstStyle/>
          <a:p>
            <a:r>
              <a:rPr lang="en-US" b="1" dirty="0"/>
              <a:t>data security and privacy</a:t>
            </a:r>
          </a:p>
          <a:p>
            <a:endParaRPr lang="en-US" dirty="0"/>
          </a:p>
        </p:txBody>
      </p:sp>
    </p:spTree>
    <p:extLst>
      <p:ext uri="{BB962C8B-B14F-4D97-AF65-F5344CB8AC3E}">
        <p14:creationId xmlns:p14="http://schemas.microsoft.com/office/powerpoint/2010/main" val="428296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IQ International—the International Association for Information and Data </a:t>
            </a:r>
            <a:r>
              <a:rPr lang="en-US" b="1" dirty="0" smtClean="0"/>
              <a:t>Quality</a:t>
            </a:r>
          </a:p>
          <a:p>
            <a:endParaRPr lang="en-US" b="1" dirty="0" smtClean="0"/>
          </a:p>
          <a:p>
            <a:endParaRPr lang="en-US" dirty="0"/>
          </a:p>
        </p:txBody>
      </p:sp>
    </p:spTree>
    <p:extLst>
      <p:ext uri="{BB962C8B-B14F-4D97-AF65-F5344CB8AC3E}">
        <p14:creationId xmlns:p14="http://schemas.microsoft.com/office/powerpoint/2010/main" val="340323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hlinkClick r:id="rId2"/>
              </a:rPr>
              <a:t>data governance</a:t>
            </a:r>
            <a:r>
              <a:rPr lang="en-US" dirty="0"/>
              <a:t> </a:t>
            </a:r>
          </a:p>
        </p:txBody>
      </p:sp>
      <p:sp>
        <p:nvSpPr>
          <p:cNvPr id="3" name="Content Placeholder 2"/>
          <p:cNvSpPr>
            <a:spLocks noGrp="1"/>
          </p:cNvSpPr>
          <p:nvPr>
            <p:ph idx="1"/>
          </p:nvPr>
        </p:nvSpPr>
        <p:spPr/>
        <p:txBody>
          <a:bodyPr/>
          <a:lstStyle/>
          <a:p>
            <a:r>
              <a:rPr lang="en-US" dirty="0" smtClean="0"/>
              <a:t>Team </a:t>
            </a:r>
          </a:p>
          <a:p>
            <a:r>
              <a:rPr lang="en-US" dirty="0"/>
              <a:t>Data </a:t>
            </a:r>
            <a:r>
              <a:rPr lang="en-US" b="1" dirty="0">
                <a:solidFill>
                  <a:srgbClr val="FF0000"/>
                </a:solidFill>
              </a:rPr>
              <a:t>quality assurance </a:t>
            </a:r>
            <a:r>
              <a:rPr lang="en-US" dirty="0">
                <a:solidFill>
                  <a:srgbClr val="FF0000"/>
                </a:solidFill>
              </a:rPr>
              <a:t>is the process of </a:t>
            </a:r>
            <a:r>
              <a:rPr lang="en-US" dirty="0">
                <a:solidFill>
                  <a:srgbClr val="FF0000"/>
                </a:solidFill>
                <a:hlinkClick r:id="rId3" tooltip="Data profiling"/>
              </a:rPr>
              <a:t>data profiling</a:t>
            </a:r>
            <a:r>
              <a:rPr lang="en-US" dirty="0"/>
              <a:t> to discover inconsistencies and other anomalies in the data, </a:t>
            </a:r>
          </a:p>
        </p:txBody>
      </p:sp>
    </p:spTree>
    <p:extLst>
      <p:ext uri="{BB962C8B-B14F-4D97-AF65-F5344CB8AC3E}">
        <p14:creationId xmlns:p14="http://schemas.microsoft.com/office/powerpoint/2010/main" val="188512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quality </a:t>
            </a:r>
            <a:r>
              <a:rPr lang="en-US" b="1" dirty="0" smtClean="0"/>
              <a:t>management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6944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Unstructured data, text, </a:t>
            </a:r>
            <a:r>
              <a:rPr lang="en-US" u="sng" dirty="0">
                <a:hlinkClick r:id="rId2"/>
              </a:rPr>
              <a:t>natural language processing</a:t>
            </a:r>
            <a:r>
              <a:rPr lang="en-US" dirty="0"/>
              <a:t> and object data became part of the data quality mission. The variety of data was such that data experts began to assign different degrees of trust to various data sets, forgoing approaches that took a single, monolithic view of data quality.</a:t>
            </a:r>
          </a:p>
        </p:txBody>
      </p:sp>
    </p:spTree>
    <p:extLst>
      <p:ext uri="{BB962C8B-B14F-4D97-AF65-F5344CB8AC3E}">
        <p14:creationId xmlns:p14="http://schemas.microsoft.com/office/powerpoint/2010/main" val="311461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Quality </a:t>
            </a:r>
            <a:r>
              <a:rPr lang="en-US" dirty="0" smtClean="0"/>
              <a:t>dimensions: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Accuracy</a:t>
            </a:r>
            <a:endParaRPr lang="en-US" dirty="0"/>
          </a:p>
          <a:p>
            <a:r>
              <a:rPr lang="en-US" dirty="0"/>
              <a:t>Completeness</a:t>
            </a:r>
          </a:p>
          <a:p>
            <a:r>
              <a:rPr lang="en-US" dirty="0"/>
              <a:t>Consistency</a:t>
            </a:r>
          </a:p>
          <a:p>
            <a:r>
              <a:rPr lang="en-US" dirty="0"/>
              <a:t>Integrity</a:t>
            </a:r>
          </a:p>
          <a:p>
            <a:r>
              <a:rPr lang="en-US" dirty="0"/>
              <a:t>Reasonability</a:t>
            </a:r>
          </a:p>
          <a:p>
            <a:r>
              <a:rPr lang="en-US" dirty="0"/>
              <a:t>Timeliness</a:t>
            </a:r>
          </a:p>
          <a:p>
            <a:r>
              <a:rPr lang="en-US" dirty="0"/>
              <a:t>Uniqueness/ Deduplication</a:t>
            </a:r>
          </a:p>
          <a:p>
            <a:r>
              <a:rPr lang="en-US" dirty="0"/>
              <a:t>Validity</a:t>
            </a:r>
          </a:p>
          <a:p>
            <a:r>
              <a:rPr lang="en-US" dirty="0"/>
              <a:t>Accessibility</a:t>
            </a:r>
          </a:p>
          <a:p>
            <a:endParaRPr lang="en-US" dirty="0"/>
          </a:p>
        </p:txBody>
      </p:sp>
    </p:spTree>
    <p:extLst>
      <p:ext uri="{BB962C8B-B14F-4D97-AF65-F5344CB8AC3E}">
        <p14:creationId xmlns:p14="http://schemas.microsoft.com/office/powerpoint/2010/main" val="167137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Data </a:t>
            </a:r>
            <a:r>
              <a:rPr lang="en-US" dirty="0" smtClean="0"/>
              <a:t>Transformations</a:t>
            </a:r>
          </a:p>
          <a:p>
            <a:r>
              <a:rPr lang="en-US" dirty="0" smtClean="0"/>
              <a:t>Data Quality Analysis</a:t>
            </a:r>
          </a:p>
          <a:p>
            <a:r>
              <a:rPr lang="en-US" dirty="0"/>
              <a:t>Exploratory Data Analysis</a:t>
            </a:r>
          </a:p>
        </p:txBody>
      </p:sp>
    </p:spTree>
    <p:extLst>
      <p:ext uri="{BB962C8B-B14F-4D97-AF65-F5344CB8AC3E}">
        <p14:creationId xmlns:p14="http://schemas.microsoft.com/office/powerpoint/2010/main" val="352998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normAutofit/>
          </a:bodyPr>
          <a:lstStyle/>
          <a:p>
            <a:r>
              <a:rPr lang="en-US" dirty="0" smtClean="0"/>
              <a:t>Consistency</a:t>
            </a:r>
          </a:p>
          <a:p>
            <a:r>
              <a:rPr lang="en-US" dirty="0" smtClean="0"/>
              <a:t>Completeness</a:t>
            </a:r>
          </a:p>
          <a:p>
            <a:r>
              <a:rPr lang="en-US" dirty="0" smtClean="0"/>
              <a:t>Intuitiveness</a:t>
            </a:r>
          </a:p>
          <a:p>
            <a:r>
              <a:rPr lang="en-US" b="1" dirty="0" smtClean="0"/>
              <a:t>Validity,</a:t>
            </a:r>
            <a:r>
              <a:rPr lang="en-US" dirty="0" smtClean="0"/>
              <a:t> </a:t>
            </a:r>
          </a:p>
          <a:p>
            <a:r>
              <a:rPr lang="en-US" b="1" dirty="0"/>
              <a:t>T</a:t>
            </a:r>
            <a:r>
              <a:rPr lang="en-US" b="1" dirty="0" smtClean="0"/>
              <a:t>imeliness </a:t>
            </a:r>
          </a:p>
          <a:p>
            <a:r>
              <a:rPr lang="en-US" b="1" dirty="0" smtClean="0"/>
              <a:t>Accuracy</a:t>
            </a:r>
          </a:p>
          <a:p>
            <a:r>
              <a:rPr lang="en-US" dirty="0"/>
              <a:t>S</a:t>
            </a:r>
            <a:r>
              <a:rPr lang="en-US" dirty="0" smtClean="0"/>
              <a:t>tandards based</a:t>
            </a:r>
            <a:endParaRPr lang="en-US" dirty="0"/>
          </a:p>
        </p:txBody>
      </p:sp>
    </p:spTree>
    <p:extLst>
      <p:ext uri="{BB962C8B-B14F-4D97-AF65-F5344CB8AC3E}">
        <p14:creationId xmlns:p14="http://schemas.microsoft.com/office/powerpoint/2010/main" val="73746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Data quality</a:t>
            </a:r>
            <a:r>
              <a:rPr lang="en-US" dirty="0"/>
              <a:t> refers to the condition of a </a:t>
            </a:r>
            <a:r>
              <a:rPr lang="en-US" dirty="0">
                <a:hlinkClick r:id="rId2" tooltip="Set (mathematics)"/>
              </a:rPr>
              <a:t>set</a:t>
            </a:r>
            <a:r>
              <a:rPr lang="en-US" dirty="0"/>
              <a:t> of </a:t>
            </a:r>
            <a:r>
              <a:rPr lang="en-US" dirty="0">
                <a:hlinkClick r:id="rId3" tooltip="Value (computer science)"/>
              </a:rPr>
              <a:t>values</a:t>
            </a:r>
            <a:r>
              <a:rPr lang="en-US" dirty="0"/>
              <a:t> of </a:t>
            </a:r>
            <a:r>
              <a:rPr lang="en-US" dirty="0">
                <a:hlinkClick r:id="rId4" tooltip="Qualitative data"/>
              </a:rPr>
              <a:t>qualitative</a:t>
            </a:r>
            <a:r>
              <a:rPr lang="en-US" dirty="0"/>
              <a:t> or </a:t>
            </a:r>
            <a:r>
              <a:rPr lang="en-US" dirty="0">
                <a:hlinkClick r:id="rId5" tooltip="Quantitative data"/>
              </a:rPr>
              <a:t>quantitative</a:t>
            </a:r>
            <a:r>
              <a:rPr lang="en-US" dirty="0"/>
              <a:t> </a:t>
            </a:r>
            <a:endParaRPr lang="en-US" dirty="0" smtClean="0"/>
          </a:p>
          <a:p>
            <a:r>
              <a:rPr lang="en-US" dirty="0" smtClean="0"/>
              <a:t>Variables</a:t>
            </a:r>
          </a:p>
          <a:p>
            <a:r>
              <a:rPr lang="en-US" dirty="0" smtClean="0"/>
              <a:t>Intended </a:t>
            </a:r>
            <a:r>
              <a:rPr lang="en-US" dirty="0"/>
              <a:t>uses in </a:t>
            </a:r>
            <a:r>
              <a:rPr lang="en-US" dirty="0">
                <a:hlinkClick r:id="rId6" tooltip="Business operations"/>
              </a:rPr>
              <a:t>operations</a:t>
            </a:r>
            <a:r>
              <a:rPr lang="en-US" dirty="0"/>
              <a:t>, </a:t>
            </a:r>
            <a:r>
              <a:rPr lang="en-US" dirty="0">
                <a:hlinkClick r:id="rId7" tooltip="Decision making"/>
              </a:rPr>
              <a:t>decision making</a:t>
            </a:r>
            <a:r>
              <a:rPr lang="en-US" dirty="0"/>
              <a:t> and </a:t>
            </a:r>
            <a:r>
              <a:rPr lang="en-US" dirty="0" smtClean="0">
                <a:hlinkClick r:id="rId8" tooltip="Planning"/>
              </a:rPr>
              <a:t>planning</a:t>
            </a:r>
            <a:endParaRPr lang="en-US" dirty="0" smtClean="0"/>
          </a:p>
          <a:p>
            <a:r>
              <a:rPr lang="en-US" dirty="0"/>
              <a:t> </a:t>
            </a:r>
            <a:r>
              <a:rPr lang="en-US" dirty="0" smtClean="0"/>
              <a:t>Data </a:t>
            </a:r>
            <a:r>
              <a:rPr lang="en-US" dirty="0"/>
              <a:t>is deemed of high quality if it correctly represents the real-world construct to which it </a:t>
            </a:r>
            <a:r>
              <a:rPr lang="en-US" dirty="0" smtClean="0"/>
              <a:t>refers</a:t>
            </a:r>
          </a:p>
          <a:p>
            <a:r>
              <a:rPr lang="en-US" dirty="0" smtClean="0"/>
              <a:t> </a:t>
            </a:r>
            <a:r>
              <a:rPr lang="en-US" dirty="0" smtClean="0">
                <a:hlinkClick r:id="rId9" tooltip="Data cleansing"/>
              </a:rPr>
              <a:t>Data cleansing</a:t>
            </a:r>
            <a:r>
              <a:rPr lang="en-US" dirty="0" smtClean="0"/>
              <a:t> may be required in order to ensure data quality.</a:t>
            </a:r>
          </a:p>
          <a:p>
            <a:endParaRPr lang="en-US" dirty="0"/>
          </a:p>
        </p:txBody>
      </p:sp>
    </p:spTree>
    <p:extLst>
      <p:ext uri="{BB962C8B-B14F-4D97-AF65-F5344CB8AC3E}">
        <p14:creationId xmlns:p14="http://schemas.microsoft.com/office/powerpoint/2010/main" val="254596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Quality: High-impact Strategies</a:t>
            </a:r>
          </a:p>
        </p:txBody>
      </p:sp>
      <p:sp>
        <p:nvSpPr>
          <p:cNvPr id="3" name="Content Placeholder 2"/>
          <p:cNvSpPr>
            <a:spLocks noGrp="1"/>
          </p:cNvSpPr>
          <p:nvPr>
            <p:ph idx="1"/>
          </p:nvPr>
        </p:nvSpPr>
        <p:spPr/>
        <p:txBody>
          <a:bodyPr>
            <a:normAutofit fontScale="92500"/>
          </a:bodyPr>
          <a:lstStyle/>
          <a:p>
            <a:r>
              <a:rPr lang="en-US" dirty="0"/>
              <a:t>Degree of excellence exhibited by the data in relation to the portrayal of the </a:t>
            </a:r>
            <a:r>
              <a:rPr lang="en-US" dirty="0">
                <a:solidFill>
                  <a:srgbClr val="FF0000"/>
                </a:solidFill>
              </a:rPr>
              <a:t>actual scenario</a:t>
            </a:r>
            <a:r>
              <a:rPr lang="en-US" dirty="0"/>
              <a:t>.</a:t>
            </a:r>
          </a:p>
          <a:p>
            <a:r>
              <a:rPr lang="en-US" dirty="0"/>
              <a:t>The state of </a:t>
            </a:r>
            <a:r>
              <a:rPr lang="en-US" b="1" dirty="0"/>
              <a:t>completeness</a:t>
            </a:r>
            <a:r>
              <a:rPr lang="en-US" dirty="0"/>
              <a:t>, </a:t>
            </a:r>
            <a:r>
              <a:rPr lang="en-US" b="1" dirty="0"/>
              <a:t>validity,</a:t>
            </a:r>
            <a:r>
              <a:rPr lang="en-US" dirty="0"/>
              <a:t> </a:t>
            </a:r>
            <a:r>
              <a:rPr lang="en-US" b="1" dirty="0"/>
              <a:t>consistency, timeliness </a:t>
            </a:r>
            <a:r>
              <a:rPr lang="en-US" dirty="0"/>
              <a:t>and </a:t>
            </a:r>
            <a:r>
              <a:rPr lang="en-US" b="1" dirty="0"/>
              <a:t>accuracy</a:t>
            </a:r>
            <a:r>
              <a:rPr lang="en-US" dirty="0"/>
              <a:t> that makes data appropriate for a specific use</a:t>
            </a:r>
            <a:r>
              <a:rPr lang="en-US" dirty="0" smtClean="0"/>
              <a:t>.</a:t>
            </a:r>
            <a:endParaRPr lang="en-US" dirty="0"/>
          </a:p>
          <a:p>
            <a:r>
              <a:rPr lang="en-US" b="1" dirty="0" smtClean="0"/>
              <a:t>Data </a:t>
            </a:r>
            <a:r>
              <a:rPr lang="en-US" b="1" dirty="0"/>
              <a:t>values to business requirements and acceptance criteria</a:t>
            </a:r>
            <a:r>
              <a:rPr lang="en-US" dirty="0" smtClean="0"/>
              <a:t>.</a:t>
            </a:r>
            <a:endParaRPr lang="en-US" dirty="0"/>
          </a:p>
          <a:p>
            <a:r>
              <a:rPr lang="en-US" dirty="0" smtClean="0"/>
              <a:t>Ref: </a:t>
            </a:r>
            <a:r>
              <a:rPr lang="en-US" dirty="0" err="1" smtClean="0"/>
              <a:t>wikipedia</a:t>
            </a:r>
            <a:endParaRPr lang="en-US" dirty="0"/>
          </a:p>
          <a:p>
            <a:endParaRPr lang="en-US" dirty="0"/>
          </a:p>
        </p:txBody>
      </p:sp>
    </p:spTree>
    <p:extLst>
      <p:ext uri="{BB962C8B-B14F-4D97-AF65-F5344CB8AC3E}">
        <p14:creationId xmlns:p14="http://schemas.microsoft.com/office/powerpoint/2010/main" val="149957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 "Zero Defect Data" (Hansen, 1991) </a:t>
            </a:r>
            <a:endParaRPr lang="en-US" dirty="0"/>
          </a:p>
        </p:txBody>
      </p:sp>
      <p:sp>
        <p:nvSpPr>
          <p:cNvPr id="3" name="Content Placeholder 2"/>
          <p:cNvSpPr>
            <a:spLocks noGrp="1"/>
          </p:cNvSpPr>
          <p:nvPr>
            <p:ph idx="1"/>
          </p:nvPr>
        </p:nvSpPr>
        <p:spPr/>
        <p:txBody>
          <a:bodyPr/>
          <a:lstStyle/>
          <a:p>
            <a:r>
              <a:rPr lang="en-US" dirty="0"/>
              <a:t> </a:t>
            </a:r>
            <a:r>
              <a:rPr lang="en-US" dirty="0" smtClean="0"/>
              <a:t>Adapts </a:t>
            </a:r>
            <a:r>
              <a:rPr lang="en-US" dirty="0"/>
              <a:t>the principles of statistical process control to data </a:t>
            </a:r>
            <a:r>
              <a:rPr lang="en-US" dirty="0" smtClean="0"/>
              <a:t>quality.</a:t>
            </a:r>
          </a:p>
          <a:p>
            <a:r>
              <a:rPr lang="en-US" b="1" u="sng" dirty="0" smtClean="0"/>
              <a:t>Others</a:t>
            </a:r>
          </a:p>
          <a:p>
            <a:r>
              <a:rPr lang="en-US" dirty="0"/>
              <a:t>conformance to </a:t>
            </a:r>
            <a:r>
              <a:rPr lang="en-US" dirty="0" smtClean="0"/>
              <a:t>specifications</a:t>
            </a:r>
          </a:p>
          <a:p>
            <a:r>
              <a:rPr lang="en-US" dirty="0"/>
              <a:t>meeting consumers' </a:t>
            </a:r>
            <a:r>
              <a:rPr lang="en-US" dirty="0" smtClean="0"/>
              <a:t>expectations</a:t>
            </a:r>
          </a:p>
          <a:p>
            <a:r>
              <a:rPr lang="en-US" dirty="0"/>
              <a:t>use of the </a:t>
            </a:r>
            <a:r>
              <a:rPr lang="en-US" dirty="0" smtClean="0"/>
              <a:t>data</a:t>
            </a:r>
          </a:p>
          <a:p>
            <a:r>
              <a:rPr lang="en-US" dirty="0"/>
              <a:t>define data quality rigorously </a:t>
            </a:r>
            <a:endParaRPr lang="en-US" dirty="0" smtClean="0"/>
          </a:p>
          <a:p>
            <a:endParaRPr lang="en-US" dirty="0"/>
          </a:p>
        </p:txBody>
      </p:sp>
    </p:spTree>
    <p:extLst>
      <p:ext uri="{BB962C8B-B14F-4D97-AF65-F5344CB8AC3E}">
        <p14:creationId xmlns:p14="http://schemas.microsoft.com/office/powerpoint/2010/main" val="288279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ICIQ</a:t>
            </a:r>
            <a:br>
              <a:rPr lang="en-US" dirty="0"/>
            </a:br>
            <a:endParaRPr lang="en-US" dirty="0"/>
          </a:p>
        </p:txBody>
      </p:sp>
      <p:sp>
        <p:nvSpPr>
          <p:cNvPr id="3" name="Content Placeholder 2"/>
          <p:cNvSpPr>
            <a:spLocks noGrp="1"/>
          </p:cNvSpPr>
          <p:nvPr>
            <p:ph idx="1"/>
          </p:nvPr>
        </p:nvSpPr>
        <p:spPr/>
        <p:txBody>
          <a:bodyPr/>
          <a:lstStyle/>
          <a:p>
            <a:r>
              <a:rPr lang="en-US" dirty="0" smtClean="0"/>
              <a:t>International </a:t>
            </a:r>
            <a:r>
              <a:rPr lang="en-US" dirty="0"/>
              <a:t>Conference on Information Quality, </a:t>
            </a:r>
            <a:r>
              <a:rPr lang="en-US" dirty="0" smtClean="0"/>
              <a:t>ICIQ - </a:t>
            </a:r>
            <a:r>
              <a:rPr lang="en-US" dirty="0">
                <a:hlinkClick r:id="rId2" tooltip="MIT"/>
              </a:rPr>
              <a:t>MIT</a:t>
            </a:r>
            <a:r>
              <a:rPr lang="en-US" dirty="0"/>
              <a:t> has a Total Data Quality Management program, led by </a:t>
            </a:r>
            <a:r>
              <a:rPr lang="en-US" b="1" dirty="0">
                <a:solidFill>
                  <a:srgbClr val="FF0000"/>
                </a:solidFill>
              </a:rPr>
              <a:t>Professor Richard Wang</a:t>
            </a:r>
          </a:p>
        </p:txBody>
      </p:sp>
    </p:spTree>
    <p:extLst>
      <p:ext uri="{BB962C8B-B14F-4D97-AF65-F5344CB8AC3E}">
        <p14:creationId xmlns:p14="http://schemas.microsoft.com/office/powerpoint/2010/main" val="293630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a:hlinkClick r:id="rId2" tooltip="Data warehousing"/>
              </a:rPr>
              <a:t>data warehousing</a:t>
            </a:r>
            <a:r>
              <a:rPr lang="en-US" dirty="0"/>
              <a:t> </a:t>
            </a:r>
            <a:endParaRPr lang="en-US" dirty="0" smtClean="0"/>
          </a:p>
          <a:p>
            <a:r>
              <a:rPr lang="en-US" dirty="0" smtClean="0"/>
              <a:t>and</a:t>
            </a:r>
            <a:r>
              <a:rPr lang="en-US" dirty="0"/>
              <a:t> </a:t>
            </a:r>
            <a:r>
              <a:rPr lang="en-US" dirty="0">
                <a:hlinkClick r:id="rId3" tooltip="Business intelligence"/>
              </a:rPr>
              <a:t>business intelligence</a:t>
            </a:r>
            <a:r>
              <a:rPr lang="en-US" dirty="0"/>
              <a:t> </a:t>
            </a:r>
            <a:endParaRPr lang="en-US" dirty="0" smtClean="0"/>
          </a:p>
          <a:p>
            <a:r>
              <a:rPr lang="en-US" dirty="0" smtClean="0"/>
              <a:t>to</a:t>
            </a:r>
            <a:r>
              <a:rPr lang="en-US" dirty="0"/>
              <a:t> </a:t>
            </a:r>
            <a:r>
              <a:rPr lang="en-US" dirty="0">
                <a:hlinkClick r:id="rId4" tooltip="Customer relationship management"/>
              </a:rPr>
              <a:t>customer relationship management</a:t>
            </a:r>
            <a:r>
              <a:rPr lang="en-US" dirty="0"/>
              <a:t> </a:t>
            </a:r>
            <a:endParaRPr lang="en-US" dirty="0" smtClean="0"/>
          </a:p>
          <a:p>
            <a:r>
              <a:rPr lang="en-US" dirty="0" smtClean="0"/>
              <a:t>and</a:t>
            </a:r>
            <a:r>
              <a:rPr lang="en-US" dirty="0"/>
              <a:t> </a:t>
            </a:r>
            <a:r>
              <a:rPr lang="en-US" dirty="0">
                <a:hlinkClick r:id="rId5" tooltip="Supply chain management"/>
              </a:rPr>
              <a:t>supply chain </a:t>
            </a:r>
            <a:r>
              <a:rPr lang="en-US" dirty="0" err="1" smtClean="0">
                <a:hlinkClick r:id="rId5" tooltip="Supply chain management"/>
              </a:rPr>
              <a:t>management</a:t>
            </a:r>
            <a:r>
              <a:rPr lang="en-US" dirty="0" err="1" smtClean="0"/>
              <a:t>.and</a:t>
            </a:r>
            <a:r>
              <a:rPr lang="en-US" dirty="0" smtClean="0"/>
              <a:t> many more</a:t>
            </a:r>
            <a:endParaRPr lang="en-US" dirty="0"/>
          </a:p>
        </p:txBody>
      </p:sp>
    </p:spTree>
    <p:extLst>
      <p:ext uri="{BB962C8B-B14F-4D97-AF65-F5344CB8AC3E}">
        <p14:creationId xmlns:p14="http://schemas.microsoft.com/office/powerpoint/2010/main" val="83556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hlinkClick r:id="rId2"/>
              </a:rPr>
              <a:t>data migration</a:t>
            </a:r>
            <a:r>
              <a:rPr lang="en-US" dirty="0"/>
              <a:t> </a:t>
            </a:r>
            <a:endParaRPr lang="en-US" dirty="0" smtClean="0"/>
          </a:p>
          <a:p>
            <a:r>
              <a:rPr lang="en-US" dirty="0" smtClean="0"/>
              <a:t>conversion projects</a:t>
            </a:r>
          </a:p>
          <a:p>
            <a:r>
              <a:rPr lang="en-US" dirty="0" smtClean="0"/>
              <a:t>Data mining</a:t>
            </a:r>
          </a:p>
          <a:p>
            <a:r>
              <a:rPr lang="en-US" dirty="0" smtClean="0"/>
              <a:t>Database Development</a:t>
            </a:r>
          </a:p>
          <a:p>
            <a:r>
              <a:rPr lang="en-US" dirty="0" smtClean="0"/>
              <a:t>Application Development</a:t>
            </a:r>
          </a:p>
          <a:p>
            <a:endParaRPr lang="en-US" dirty="0"/>
          </a:p>
        </p:txBody>
      </p:sp>
    </p:spTree>
    <p:extLst>
      <p:ext uri="{BB962C8B-B14F-4D97-AF65-F5344CB8AC3E}">
        <p14:creationId xmlns:p14="http://schemas.microsoft.com/office/powerpoint/2010/main" val="4205369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180</TotalTime>
  <Words>163</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Python</vt:lpstr>
      <vt:lpstr>Data</vt:lpstr>
      <vt:lpstr>Data Quality</vt:lpstr>
      <vt:lpstr>PowerPoint Presentation</vt:lpstr>
      <vt:lpstr>Data Quality: High-impact Strategies</vt:lpstr>
      <vt:lpstr> "Zero Defect Data" (Hansen, 1991) </vt:lpstr>
      <vt:lpstr>ICIQ </vt:lpstr>
      <vt:lpstr>PowerPoint Presentation</vt:lpstr>
      <vt:lpstr>PowerPoint Presentation</vt:lpstr>
      <vt:lpstr>Data quality control i</vt:lpstr>
      <vt:lpstr>Known issues  - care about</vt:lpstr>
      <vt:lpstr>PowerPoint Presentation</vt:lpstr>
      <vt:lpstr>data governance </vt:lpstr>
      <vt:lpstr>Data quality management</vt:lpstr>
      <vt:lpstr>PowerPoint Presentation</vt:lpstr>
      <vt:lpstr>Data Quality dimensions: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radha</dc:creator>
  <cp:lastModifiedBy>radha</cp:lastModifiedBy>
  <cp:revision>26</cp:revision>
  <dcterms:created xsi:type="dcterms:W3CDTF">2018-07-30T17:17:29Z</dcterms:created>
  <dcterms:modified xsi:type="dcterms:W3CDTF">2018-08-10T16:08:57Z</dcterms:modified>
</cp:coreProperties>
</file>