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78" r:id="rId5"/>
    <p:sldId id="285" r:id="rId6"/>
    <p:sldId id="279" r:id="rId7"/>
    <p:sldId id="280" r:id="rId8"/>
    <p:sldId id="281" r:id="rId9"/>
    <p:sldId id="282" r:id="rId10"/>
    <p:sldId id="258" r:id="rId11"/>
    <p:sldId id="264" r:id="rId12"/>
    <p:sldId id="259" r:id="rId13"/>
    <p:sldId id="260" r:id="rId14"/>
    <p:sldId id="261" r:id="rId15"/>
    <p:sldId id="262" r:id="rId16"/>
    <p:sldId id="263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AB8A37B-784A-44FE-8A87-A1B825AD27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5CF2605-9443-4628-BEBA-73B0243949AA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A37B-784A-44FE-8A87-A1B825AD27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2605-9443-4628-BEBA-73B0243949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A37B-784A-44FE-8A87-A1B825AD27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2605-9443-4628-BEBA-73B0243949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A37B-784A-44FE-8A87-A1B825AD27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2605-9443-4628-BEBA-73B0243949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A37B-784A-44FE-8A87-A1B825AD27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2605-9443-4628-BEBA-73B0243949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A37B-784A-44FE-8A87-A1B825AD27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2605-9443-4628-BEBA-73B0243949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A37B-784A-44FE-8A87-A1B825AD27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2605-9443-4628-BEBA-73B0243949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A37B-784A-44FE-8A87-A1B825AD27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2605-9443-4628-BEBA-73B0243949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A37B-784A-44FE-8A87-A1B825AD27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2605-9443-4628-BEBA-73B0243949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A37B-784A-44FE-8A87-A1B825AD27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2605-9443-4628-BEBA-73B0243949AA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A37B-784A-44FE-8A87-A1B825AD27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2605-9443-4628-BEBA-73B0243949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AB8A37B-784A-44FE-8A87-A1B825AD27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5CF2605-9443-4628-BEBA-73B0243949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ython/api/overview/azure/cognitive-services?view=azure-py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Qualitative_reasoning#cite_note-1" TargetMode="External"/><Relationship Id="rId3" Type="http://schemas.openxmlformats.org/officeDocument/2006/relationships/hyperlink" Target="https://en.wikipedia.org/wiki/Reason" TargetMode="External"/><Relationship Id="rId7" Type="http://schemas.openxmlformats.org/officeDocument/2006/relationships/hyperlink" Target="https://en.wikipedia.org/wiki/Quantity" TargetMode="External"/><Relationship Id="rId2" Type="http://schemas.openxmlformats.org/officeDocument/2006/relationships/hyperlink" Target="https://en.wikipedia.org/wiki/Artificial_Intellig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Qualitative_property" TargetMode="External"/><Relationship Id="rId5" Type="http://schemas.openxmlformats.org/officeDocument/2006/relationships/hyperlink" Target="https://en.wikipedia.org/wiki/Planning" TargetMode="External"/><Relationship Id="rId4" Type="http://schemas.openxmlformats.org/officeDocument/2006/relationships/hyperlink" Target="https://en.wikipedia.org/wiki/Problem_solving" TargetMode="External"/><Relationship Id="rId9" Type="http://schemas.openxmlformats.org/officeDocument/2006/relationships/hyperlink" Target="https://en.wikipedia.org/wiki/Qualitative_reasoning#cite_note-Daintith-2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psych.fullerton.edu/mbirnbaum/psych101/Eliza.htm?utm_source=ubisend.com&amp;utm_medium=blog-link&amp;utm_campaign=ubisend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cept" TargetMode="External"/><Relationship Id="rId2" Type="http://schemas.openxmlformats.org/officeDocument/2006/relationships/hyperlink" Target="https://en.wikipedia.org/wiki/Rule_of_infer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bstraction#cite_note-Langer-1" TargetMode="External"/><Relationship Id="rId5" Type="http://schemas.openxmlformats.org/officeDocument/2006/relationships/hyperlink" Target="https://en.wikipedia.org/wiki/First_principle" TargetMode="External"/><Relationship Id="rId4" Type="http://schemas.openxmlformats.org/officeDocument/2006/relationships/hyperlink" Target="https://en.wikipedia.org/wiki/Abstract_and_concret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antics" TargetMode="External"/><Relationship Id="rId2" Type="http://schemas.openxmlformats.org/officeDocument/2006/relationships/hyperlink" Target="https://en.wikipedia.org/wiki/Synta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ragmatic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dirty="0" smtClean="0">
                <a:latin typeface="Cambria" panose="02040503050406030204" pitchFamily="18" charset="0"/>
                <a:ea typeface="Times New Roman" panose="02020603050405020304" pitchFamily="18" charset="0"/>
              </a:rPr>
              <a:t>Abstract Visual Tests</a:t>
            </a:r>
            <a:br>
              <a:rPr lang="en-IN" dirty="0" smtClean="0">
                <a:latin typeface="Cambria" panose="020405030504060302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3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 reasoning test measures your ability or aptitude to reason logically. Generally, abstract reasoning tests measure non-verbal abilities. You must, through logical and abstract reasoning, extract rules, analogies and structures which you subsequently use to find a correct answer among a set of possible options.</a:t>
            </a:r>
          </a:p>
        </p:txBody>
      </p:sp>
    </p:spTree>
    <p:extLst>
      <p:ext uri="{BB962C8B-B14F-4D97-AF65-F5344CB8AC3E}">
        <p14:creationId xmlns:p14="http://schemas.microsoft.com/office/powerpoint/2010/main" val="2923597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‘What’s being measured in an abstract reasoning test?’</a:t>
            </a:r>
          </a:p>
          <a:p>
            <a:r>
              <a:rPr lang="en-US" dirty="0"/>
              <a:t>Your abstract reasoning test will assess your ability to identify and interpret patterns. How easily can you see rules &amp; consistent patterns in sets of objects and verbal data? Can you tell how a pattern of objects in a sequence should continue?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8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‘Is this the same thing as inductive reasoning and diagrammatic reasoning?’</a:t>
            </a:r>
          </a:p>
          <a:p>
            <a:r>
              <a:rPr lang="en-US" dirty="0" smtClean="0"/>
              <a:t>Overlap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38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‘When will I take my abstract reasoning test?’</a:t>
            </a:r>
          </a:p>
          <a:p>
            <a:r>
              <a:rPr lang="en-US" dirty="0"/>
              <a:t>It depends on your prospective employer. Sometimes candidates are asked to take an abstract reasoning test </a:t>
            </a:r>
            <a:r>
              <a:rPr lang="en-US" b="1" dirty="0"/>
              <a:t>before</a:t>
            </a:r>
            <a:r>
              <a:rPr lang="en-US" dirty="0"/>
              <a:t> an interview or assessment event, but it’s possible your abstract reasoning test will take place </a:t>
            </a:r>
            <a:r>
              <a:rPr lang="en-US" b="1" dirty="0"/>
              <a:t>during</a:t>
            </a:r>
            <a:r>
              <a:rPr lang="en-US" dirty="0"/>
              <a:t> the interview day itself.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9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700088"/>
            <a:ext cx="714375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8988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633538"/>
            <a:ext cx="858202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661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781050"/>
            <a:ext cx="828675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612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95275"/>
            <a:ext cx="8239125" cy="626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446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949325"/>
            <a:ext cx="7778750" cy="495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25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lvl="0" indent="-171450">
              <a:spcBef>
                <a:spcPts val="0"/>
              </a:spcBef>
            </a:pPr>
            <a:r>
              <a:rPr lang="en-IN" dirty="0">
                <a:latin typeface="Cambria" panose="02040503050406030204" pitchFamily="18" charset="0"/>
                <a:ea typeface="Times New Roman" panose="02020603050405020304" pitchFamily="18" charset="0"/>
              </a:rPr>
              <a:t>Qualitative Aptitude:</a:t>
            </a:r>
          </a:p>
          <a:p>
            <a:pPr marL="171450" lvl="0" indent="-171450">
              <a:spcBef>
                <a:spcPts val="0"/>
              </a:spcBef>
            </a:pPr>
            <a:r>
              <a:rPr lang="en-IN" dirty="0">
                <a:latin typeface="Cambria" panose="02040503050406030204" pitchFamily="18" charset="0"/>
                <a:ea typeface="Times New Roman" panose="02020603050405020304" pitchFamily="18" charset="0"/>
              </a:rPr>
              <a:t>Abstract Visual Tests</a:t>
            </a:r>
          </a:p>
          <a:p>
            <a:pPr marL="171450" lvl="0" indent="-171450">
              <a:spcBef>
                <a:spcPts val="0"/>
              </a:spcBef>
            </a:pPr>
            <a:r>
              <a:rPr lang="en-IN" dirty="0">
                <a:latin typeface="Cambria" panose="02040503050406030204" pitchFamily="18" charset="0"/>
                <a:ea typeface="Times New Roman" panose="02020603050405020304" pitchFamily="18" charset="0"/>
              </a:rPr>
              <a:t>Abstract Verbal Tests</a:t>
            </a:r>
          </a:p>
          <a:p>
            <a:pPr marL="171450" lvl="0" indent="-171450">
              <a:spcBef>
                <a:spcPts val="0"/>
              </a:spcBef>
            </a:pPr>
            <a:r>
              <a:rPr lang="en-IN" dirty="0">
                <a:latin typeface="Cambria" panose="02040503050406030204" pitchFamily="18" charset="0"/>
                <a:ea typeface="Times New Roman" panose="02020603050405020304" pitchFamily="18" charset="0"/>
              </a:rPr>
              <a:t>Word Usage</a:t>
            </a:r>
          </a:p>
          <a:p>
            <a:pPr marL="171450" lvl="0" indent="-171450">
              <a:spcBef>
                <a:spcPts val="0"/>
              </a:spcBef>
            </a:pPr>
            <a:r>
              <a:rPr lang="en-IN" dirty="0">
                <a:latin typeface="Cambria" panose="02040503050406030204" pitchFamily="18" charset="0"/>
                <a:ea typeface="Times New Roman" panose="02020603050405020304" pitchFamily="18" charset="0"/>
              </a:rPr>
              <a:t>Vocabulary</a:t>
            </a:r>
            <a:endParaRPr lang="en-US" dirty="0"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0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1882775"/>
            <a:ext cx="7461250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902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168400"/>
            <a:ext cx="7880350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524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384300"/>
            <a:ext cx="7486650" cy="408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053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162050"/>
            <a:ext cx="76581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8223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1717675"/>
            <a:ext cx="7512050" cy="342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55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76325"/>
            <a:ext cx="80772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208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101725"/>
            <a:ext cx="7658100" cy="465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822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114425"/>
            <a:ext cx="771525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3484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SDKs for various Cognitive Services </a:t>
            </a:r>
            <a:r>
              <a:rPr lang="en-US" dirty="0" err="1" smtClean="0"/>
              <a:t>services</a:t>
            </a:r>
            <a:r>
              <a:rPr lang="en-US" dirty="0" smtClean="0"/>
              <a:t>.</a:t>
            </a:r>
          </a:p>
          <a:p>
            <a:r>
              <a:rPr lang="en-US" dirty="0"/>
              <a:t>Add image and face recognition, language analysis, and search to your Python apps, websites, and tools using the Azure Cognitive Services modules for Python.</a:t>
            </a:r>
          </a:p>
        </p:txBody>
      </p:sp>
    </p:spTree>
    <p:extLst>
      <p:ext uri="{BB962C8B-B14F-4D97-AF65-F5344CB8AC3E}">
        <p14:creationId xmlns:p14="http://schemas.microsoft.com/office/powerpoint/2010/main" val="3548060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https://docs.microsoft.com/en-us/python/api/overview/azure/cognitive-services?view=azure-python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Qualitative Reasoning (QR)</a:t>
            </a:r>
            <a:r>
              <a:rPr lang="en-US" dirty="0"/>
              <a:t> is an area of research within </a:t>
            </a:r>
            <a:r>
              <a:rPr lang="en-US" dirty="0">
                <a:hlinkClick r:id="rId2" tooltip="Artificial Intelligence"/>
              </a:rPr>
              <a:t>Artificial Intelligence</a:t>
            </a:r>
            <a:r>
              <a:rPr lang="en-US" dirty="0"/>
              <a:t> (AI) that automates </a:t>
            </a:r>
            <a:r>
              <a:rPr lang="en-US" dirty="0">
                <a:hlinkClick r:id="rId3" tooltip="Reason"/>
              </a:rPr>
              <a:t>reasoning</a:t>
            </a:r>
            <a:r>
              <a:rPr lang="en-US" dirty="0"/>
              <a:t> about continuous aspects of the physical world, such as space, time, and quantity, for the purpose of </a:t>
            </a:r>
            <a:r>
              <a:rPr lang="en-US" dirty="0">
                <a:hlinkClick r:id="rId4" tooltip="Problem solving"/>
              </a:rPr>
              <a:t>problem solving</a:t>
            </a:r>
            <a:r>
              <a:rPr lang="en-US" dirty="0"/>
              <a:t> and </a:t>
            </a:r>
            <a:r>
              <a:rPr lang="en-US" dirty="0">
                <a:hlinkClick r:id="rId5" tooltip="Planning"/>
              </a:rPr>
              <a:t>planning</a:t>
            </a:r>
            <a:r>
              <a:rPr lang="en-US" dirty="0"/>
              <a:t> using </a:t>
            </a:r>
            <a:r>
              <a:rPr lang="en-US" dirty="0">
                <a:hlinkClick r:id="rId6" tooltip="Qualitative property"/>
              </a:rPr>
              <a:t>qualitative</a:t>
            </a:r>
            <a:r>
              <a:rPr lang="en-US" dirty="0"/>
              <a:t> rather than </a:t>
            </a:r>
            <a:r>
              <a:rPr lang="en-US" dirty="0">
                <a:hlinkClick r:id="rId7" tooltip="Quantity"/>
              </a:rPr>
              <a:t>quantitative</a:t>
            </a:r>
            <a:r>
              <a:rPr lang="en-US" dirty="0"/>
              <a:t> information.</a:t>
            </a:r>
            <a:r>
              <a:rPr lang="en-US" baseline="30000" dirty="0">
                <a:hlinkClick r:id="rId8"/>
              </a:rPr>
              <a:t>[1]</a:t>
            </a:r>
            <a:r>
              <a:rPr lang="en-US" dirty="0"/>
              <a:t> Precise numerical values or quantities are avoided, and qualitative values are used instead (e.g., high, low, zero, rising, falling, etc.).</a:t>
            </a:r>
            <a:r>
              <a:rPr lang="en-US" baseline="30000" dirty="0">
                <a:hlinkClick r:id="rId9"/>
              </a:rPr>
              <a:t>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44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1120775"/>
            <a:ext cx="5232400" cy="46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249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614363"/>
            <a:ext cx="8524875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36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Language Understanding (LUIS)</a:t>
            </a:r>
          </a:p>
          <a:p>
            <a:r>
              <a:rPr lang="en-US" b="1" dirty="0"/>
              <a:t>Computer Vision</a:t>
            </a:r>
          </a:p>
          <a:p>
            <a:r>
              <a:rPr lang="en-US" b="1" dirty="0"/>
              <a:t>Speaker Recognition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02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So what is a </a:t>
            </a:r>
            <a:r>
              <a:rPr lang="en-US" b="1" dirty="0" err="1"/>
              <a:t>chatbot</a:t>
            </a:r>
            <a:r>
              <a:rPr lang="en-US" b="1" dirty="0"/>
              <a:t>?</a:t>
            </a:r>
          </a:p>
          <a:p>
            <a:r>
              <a:rPr lang="en-US" dirty="0"/>
              <a:t>A </a:t>
            </a:r>
            <a:r>
              <a:rPr lang="en-US" b="1" dirty="0" err="1"/>
              <a:t>chatbot</a:t>
            </a:r>
            <a:r>
              <a:rPr lang="en-US" dirty="0"/>
              <a:t> is an artificial intelligence-powered piece of software in a device (</a:t>
            </a:r>
            <a:r>
              <a:rPr lang="en-US" dirty="0" err="1"/>
              <a:t>Siri</a:t>
            </a:r>
            <a:r>
              <a:rPr lang="en-US" dirty="0"/>
              <a:t>, </a:t>
            </a:r>
            <a:r>
              <a:rPr lang="en-US" dirty="0" err="1"/>
              <a:t>Alexa</a:t>
            </a:r>
            <a:r>
              <a:rPr lang="en-US" dirty="0"/>
              <a:t>, Google Assistant </a:t>
            </a:r>
            <a:r>
              <a:rPr lang="en-US" dirty="0" err="1"/>
              <a:t>etc</a:t>
            </a:r>
            <a:r>
              <a:rPr lang="en-US" dirty="0"/>
              <a:t>), application, website or other networks that try to gauge consumer’s needs and then assist them to perform a particular task like a commercial transaction, hotel booking, form submission </a:t>
            </a:r>
            <a:r>
              <a:rPr lang="en-US" dirty="0" err="1"/>
              <a:t>etc</a:t>
            </a:r>
            <a:r>
              <a:rPr lang="en-US" dirty="0"/>
              <a:t> .Today almost every company has a </a:t>
            </a:r>
            <a:r>
              <a:rPr lang="en-US" dirty="0" err="1"/>
              <a:t>chatbot</a:t>
            </a:r>
            <a:r>
              <a:rPr lang="en-US" dirty="0"/>
              <a:t> deployed to engage with the users. Some of the ways in which companies are using </a:t>
            </a:r>
            <a:r>
              <a:rPr lang="en-US" dirty="0" err="1"/>
              <a:t>chatbots</a:t>
            </a:r>
            <a:r>
              <a:rPr lang="en-US" dirty="0"/>
              <a:t> are:</a:t>
            </a:r>
          </a:p>
          <a:p>
            <a:r>
              <a:rPr lang="en-US" dirty="0"/>
              <a:t>To deliver flight information</a:t>
            </a:r>
          </a:p>
          <a:p>
            <a:r>
              <a:rPr lang="en-US" dirty="0"/>
              <a:t>to connect customers and their finances</a:t>
            </a:r>
          </a:p>
          <a:p>
            <a:r>
              <a:rPr lang="en-US" dirty="0"/>
              <a:t>As customer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38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History of </a:t>
            </a:r>
            <a:r>
              <a:rPr lang="en-US" b="1" dirty="0" err="1" smtClean="0">
                <a:effectLst/>
              </a:rPr>
              <a:t>chatbots</a:t>
            </a:r>
            <a:r>
              <a:rPr lang="en-US" b="1" dirty="0" smtClean="0">
                <a:effectLst/>
              </a:rPr>
              <a:t> dates back to 1966 when a computer program called ELIZA was invented by </a:t>
            </a:r>
            <a:r>
              <a:rPr lang="en-US" b="1" dirty="0" err="1" smtClean="0">
                <a:effectLst/>
              </a:rPr>
              <a:t>Weizenbaum</a:t>
            </a:r>
            <a:r>
              <a:rPr lang="en-US" b="1" dirty="0" smtClean="0">
                <a:effectLst/>
              </a:rPr>
              <a:t>. It imitated the language of a psychotherapist from only 200 lines of code. You can still converse with it here: </a:t>
            </a:r>
            <a:r>
              <a:rPr lang="en-US" b="1" u="none" strike="noStrike" dirty="0" smtClean="0">
                <a:effectLst/>
                <a:hlinkClick r:id="rId2"/>
              </a:rPr>
              <a:t>Eliza</a:t>
            </a:r>
            <a:r>
              <a:rPr lang="en-US" b="1" dirty="0" smtClean="0">
                <a:effectLst/>
              </a:rPr>
              <a:t>.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79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166813"/>
            <a:ext cx="85629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385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4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Cognitive ability</a:t>
            </a:r>
          </a:p>
          <a:p>
            <a:r>
              <a:rPr lang="en-US" dirty="0"/>
              <a:t>Content-based recommender systems</a:t>
            </a:r>
          </a:p>
          <a:p>
            <a:r>
              <a:rPr lang="en-US" dirty="0"/>
              <a:t>Collaborative Filtering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1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cognition</a:t>
            </a:r>
          </a:p>
          <a:p>
            <a:r>
              <a:rPr lang="en-US" dirty="0" smtClean="0"/>
              <a:t>the </a:t>
            </a:r>
            <a:r>
              <a:rPr lang="en-US" dirty="0"/>
              <a:t>mental action or process of acquiring knowledge and understanding through thought, experience, and the </a:t>
            </a:r>
            <a:r>
              <a:rPr lang="en-US" dirty="0" smtClean="0"/>
              <a:t>senses</a:t>
            </a:r>
          </a:p>
          <a:p>
            <a:endParaRPr lang="en-US" dirty="0"/>
          </a:p>
          <a:p>
            <a:r>
              <a:rPr lang="en-US" dirty="0" smtClean="0"/>
              <a:t>Cognitive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2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 reasoning test measures your ability or aptitude to reason logically. Generally, abstract reasoning tests measure non-verbal abilities. You must, through logical and abstract reasoning, extract rules, analogies and structures which you subsequently use to find a correct answer among a set of possible options.</a:t>
            </a:r>
          </a:p>
        </p:txBody>
      </p:sp>
    </p:spTree>
    <p:extLst>
      <p:ext uri="{BB962C8B-B14F-4D97-AF65-F5344CB8AC3E}">
        <p14:creationId xmlns:p14="http://schemas.microsoft.com/office/powerpoint/2010/main" val="191707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Abstraction</a:t>
            </a:r>
            <a:r>
              <a:rPr lang="en-US" dirty="0"/>
              <a:t> in its main sense is a conceptual process where general </a:t>
            </a:r>
            <a:r>
              <a:rPr lang="en-US" dirty="0">
                <a:hlinkClick r:id="rId2" tooltip="Rule of inference"/>
              </a:rPr>
              <a:t>rules</a:t>
            </a:r>
            <a:r>
              <a:rPr lang="en-US" dirty="0"/>
              <a:t> and </a:t>
            </a:r>
            <a:r>
              <a:rPr lang="en-US" dirty="0">
                <a:hlinkClick r:id="rId3" tooltip="Concept"/>
              </a:rPr>
              <a:t>concepts</a:t>
            </a:r>
            <a:r>
              <a:rPr lang="en-US" dirty="0"/>
              <a:t> are derived from the usage and classification of specific examples, literal ("real" or "</a:t>
            </a:r>
            <a:r>
              <a:rPr lang="en-US" dirty="0">
                <a:hlinkClick r:id="rId4" tooltip="Abstract and concrete"/>
              </a:rPr>
              <a:t>concrete</a:t>
            </a:r>
            <a:r>
              <a:rPr lang="en-US" dirty="0"/>
              <a:t>") signifiers, </a:t>
            </a:r>
            <a:r>
              <a:rPr lang="en-US" dirty="0">
                <a:hlinkClick r:id="rId5" tooltip="First principle"/>
              </a:rPr>
              <a:t>first principles</a:t>
            </a:r>
            <a:r>
              <a:rPr lang="en-US" dirty="0"/>
              <a:t>, or other methods.</a:t>
            </a:r>
          </a:p>
          <a:p>
            <a:r>
              <a:rPr lang="en-US" dirty="0"/>
              <a:t>"An abstraction" is the outcome of this process—a concept that acts as a common noun for all subordinate concepts, and connects any related concepts as a </a:t>
            </a:r>
            <a:r>
              <a:rPr lang="en-US" i="1" dirty="0"/>
              <a:t>group</a:t>
            </a:r>
            <a:r>
              <a:rPr lang="en-US" dirty="0"/>
              <a:t>, </a:t>
            </a:r>
            <a:r>
              <a:rPr lang="en-US" i="1" dirty="0"/>
              <a:t>field</a:t>
            </a:r>
            <a:r>
              <a:rPr lang="en-US" dirty="0"/>
              <a:t>, or </a:t>
            </a:r>
            <a:r>
              <a:rPr lang="en-US" i="1" dirty="0"/>
              <a:t>category</a:t>
            </a:r>
            <a:r>
              <a:rPr lang="en-US" dirty="0"/>
              <a:t>.</a:t>
            </a:r>
            <a:r>
              <a:rPr lang="en-US" baseline="30000" dirty="0">
                <a:hlinkClick r:id="rId6"/>
              </a:rPr>
              <a:t>[1]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8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Abstraction also arises in the relation between </a:t>
            </a:r>
            <a:r>
              <a:rPr lang="en-US" dirty="0">
                <a:hlinkClick r:id="rId2" tooltip="Syntax"/>
              </a:rPr>
              <a:t>syntax</a:t>
            </a:r>
            <a:r>
              <a:rPr lang="en-US" dirty="0"/>
              <a:t>, </a:t>
            </a:r>
            <a:r>
              <a:rPr lang="en-US" dirty="0">
                <a:hlinkClick r:id="rId3" tooltip="Semantics"/>
              </a:rPr>
              <a:t>semantics</a:t>
            </a:r>
            <a:r>
              <a:rPr lang="en-US" dirty="0"/>
              <a:t>, and </a:t>
            </a:r>
            <a:r>
              <a:rPr lang="en-US" dirty="0">
                <a:hlinkClick r:id="rId4" tooltip="Pragmatics"/>
              </a:rPr>
              <a:t>pragmatics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407997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2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176</TotalTime>
  <Words>319</Words>
  <Application>Microsoft Office PowerPoint</Application>
  <PresentationFormat>On-screen Show (4:3)</PresentationFormat>
  <Paragraphs>37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Austin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Abstract Visual Tests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33</cp:revision>
  <dcterms:created xsi:type="dcterms:W3CDTF">2019-04-28T14:28:44Z</dcterms:created>
  <dcterms:modified xsi:type="dcterms:W3CDTF">2019-04-29T10:54:39Z</dcterms:modified>
</cp:coreProperties>
</file>