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3" r:id="rId11"/>
    <p:sldId id="267" r:id="rId12"/>
    <p:sldId id="268" r:id="rId13"/>
    <p:sldId id="266" r:id="rId14"/>
    <p:sldId id="269" r:id="rId15"/>
    <p:sldId id="270" r:id="rId16"/>
    <p:sldId id="272" r:id="rId17"/>
    <p:sldId id="273" r:id="rId18"/>
    <p:sldId id="274" r:id="rId19"/>
    <p:sldId id="271"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619D7EC-B81A-41F7-A47A-F5CB4B3BF38C}" type="datetimeFigureOut">
              <a:rPr lang="en-US" smtClean="0"/>
              <a:t>8/2/2018</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52B1152E-2AB0-489E-8B84-A5A8878F8D38}"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19D7EC-B81A-41F7-A47A-F5CB4B3BF38C}"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1152E-2AB0-489E-8B84-A5A8878F8D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19D7EC-B81A-41F7-A47A-F5CB4B3BF38C}"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1152E-2AB0-489E-8B84-A5A8878F8D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19D7EC-B81A-41F7-A47A-F5CB4B3BF38C}"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1152E-2AB0-489E-8B84-A5A8878F8D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19D7EC-B81A-41F7-A47A-F5CB4B3BF38C}"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1152E-2AB0-489E-8B84-A5A8878F8D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619D7EC-B81A-41F7-A47A-F5CB4B3BF38C}"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1152E-2AB0-489E-8B84-A5A8878F8D38}"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19D7EC-B81A-41F7-A47A-F5CB4B3BF38C}" type="datetimeFigureOut">
              <a:rPr lang="en-US" smtClean="0"/>
              <a:t>8/2/2018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B1152E-2AB0-489E-8B84-A5A8878F8D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19D7EC-B81A-41F7-A47A-F5CB4B3BF38C}" type="datetimeFigureOut">
              <a:rPr lang="en-US" smtClean="0"/>
              <a:t>8/2/2018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B1152E-2AB0-489E-8B84-A5A8878F8D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9D7EC-B81A-41F7-A47A-F5CB4B3BF38C}" type="datetimeFigureOut">
              <a:rPr lang="en-US" smtClean="0"/>
              <a:t>8/2/2018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B1152E-2AB0-489E-8B84-A5A8878F8D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619D7EC-B81A-41F7-A47A-F5CB4B3BF38C}" type="datetimeFigureOut">
              <a:rPr lang="en-US" smtClean="0"/>
              <a:t>8/2/2018</a:t>
            </a:fld>
            <a:endParaRPr lang="en-US"/>
          </a:p>
        </p:txBody>
      </p:sp>
      <p:sp>
        <p:nvSpPr>
          <p:cNvPr id="7" name="Slide Number Placeholder 6"/>
          <p:cNvSpPr>
            <a:spLocks noGrp="1"/>
          </p:cNvSpPr>
          <p:nvPr>
            <p:ph type="sldNum" sz="quarter" idx="12"/>
          </p:nvPr>
        </p:nvSpPr>
        <p:spPr/>
        <p:txBody>
          <a:bodyPr/>
          <a:lstStyle/>
          <a:p>
            <a:fld id="{52B1152E-2AB0-489E-8B84-A5A8878F8D38}"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19D7EC-B81A-41F7-A47A-F5CB4B3BF38C}" type="datetimeFigureOut">
              <a:rPr lang="en-US" smtClean="0"/>
              <a:t>8/2/2018</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52B1152E-2AB0-489E-8B84-A5A8878F8D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619D7EC-B81A-41F7-A47A-F5CB4B3BF38C}" type="datetimeFigureOut">
              <a:rPr lang="en-US" smtClean="0"/>
              <a:t>8/2/2018</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52B1152E-2AB0-489E-8B84-A5A8878F8D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scipy.org/doc/numpy/reference/generated/numpy.ndarray.resize.html#numpy.ndarray.resize" TargetMode="External"/><Relationship Id="rId2" Type="http://schemas.openxmlformats.org/officeDocument/2006/relationships/hyperlink" Target="https://docs.scipy.org/doc/numpy/reference/generated/numpy.reshape.html#numpy.reshap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docs.scipy.org/doc/numpy/reference/generated/numpy.outer.html#numpy.outer" TargetMode="External"/><Relationship Id="rId3" Type="http://schemas.openxmlformats.org/officeDocument/2006/relationships/hyperlink" Target="https://docs.scipy.org/doc/numpy/reference/generated/numpy.mean.html#numpy.mean" TargetMode="External"/><Relationship Id="rId7" Type="http://schemas.openxmlformats.org/officeDocument/2006/relationships/hyperlink" Target="https://docs.scipy.org/doc/numpy/reference/generated/numpy.dot.html#numpy.dot" TargetMode="External"/><Relationship Id="rId2" Type="http://schemas.openxmlformats.org/officeDocument/2006/relationships/hyperlink" Target="https://docs.scipy.org/doc/numpy/reference/generated/numpy.cov.html#numpy.cov" TargetMode="External"/><Relationship Id="rId1" Type="http://schemas.openxmlformats.org/officeDocument/2006/relationships/slideLayout" Target="../slideLayouts/slideLayout2.xml"/><Relationship Id="rId6" Type="http://schemas.openxmlformats.org/officeDocument/2006/relationships/hyperlink" Target="https://docs.scipy.org/doc/numpy/reference/generated/numpy.cross.html#numpy.cross" TargetMode="External"/><Relationship Id="rId5" Type="http://schemas.openxmlformats.org/officeDocument/2006/relationships/hyperlink" Target="https://docs.scipy.org/doc/numpy/reference/generated/numpy.var.html#numpy.var" TargetMode="External"/><Relationship Id="rId10" Type="http://schemas.openxmlformats.org/officeDocument/2006/relationships/hyperlink" Target="https://docs.scipy.org/doc/numpy/reference/generated/numpy.vdot.html#numpy.vdot" TargetMode="External"/><Relationship Id="rId4" Type="http://schemas.openxmlformats.org/officeDocument/2006/relationships/hyperlink" Target="https://docs.scipy.org/doc/numpy/reference/generated/numpy.std.html#numpy.std" TargetMode="External"/><Relationship Id="rId9" Type="http://schemas.openxmlformats.org/officeDocument/2006/relationships/hyperlink" Target="https://docs.scipy.org/doc/numpy/reference/generated/numpy.linalg.svd.html#numpy.linalg.sv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scipy.org/doc/numpy/reference/generated/numpy.ix_.html#numpy.ix_"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a:t>
            </a:r>
            <a:endParaRPr lang="en-US" dirty="0"/>
          </a:p>
        </p:txBody>
      </p:sp>
      <p:sp>
        <p:nvSpPr>
          <p:cNvPr id="3" name="Subtitle 2"/>
          <p:cNvSpPr>
            <a:spLocks noGrp="1"/>
          </p:cNvSpPr>
          <p:nvPr>
            <p:ph type="subTitle" idx="1"/>
          </p:nvPr>
        </p:nvSpPr>
        <p:spPr/>
        <p:txBody>
          <a:bodyPr>
            <a:normAutofit fontScale="85000" lnSpcReduction="10000"/>
          </a:bodyPr>
          <a:lstStyle/>
          <a:p>
            <a:r>
              <a:rPr lang="en-US" dirty="0" err="1" smtClean="0"/>
              <a:t>Numpy</a:t>
            </a:r>
            <a:r>
              <a:rPr lang="en-US" dirty="0" smtClean="0"/>
              <a:t> , </a:t>
            </a:r>
            <a:r>
              <a:rPr lang="en-US" dirty="0" err="1" smtClean="0"/>
              <a:t>scipy</a:t>
            </a:r>
            <a:r>
              <a:rPr lang="en-US" dirty="0" smtClean="0"/>
              <a:t>, File I/O</a:t>
            </a:r>
          </a:p>
          <a:p>
            <a:r>
              <a:rPr lang="en-US" dirty="0" smtClean="0"/>
              <a:t>Linear Algebra, Fourier, Polynomials</a:t>
            </a:r>
          </a:p>
          <a:p>
            <a:endParaRPr lang="en-US" dirty="0"/>
          </a:p>
          <a:p>
            <a:r>
              <a:rPr lang="en-US" dirty="0" smtClean="0"/>
              <a:t>( Duration 3 Hours )</a:t>
            </a:r>
            <a:endParaRPr lang="en-US" dirty="0"/>
          </a:p>
        </p:txBody>
      </p:sp>
    </p:spTree>
    <p:extLst>
      <p:ext uri="{BB962C8B-B14F-4D97-AF65-F5344CB8AC3E}">
        <p14:creationId xmlns:p14="http://schemas.microsoft.com/office/powerpoint/2010/main" val="336940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import </a:t>
            </a:r>
            <a:r>
              <a:rPr lang="en-US" dirty="0" err="1" smtClean="0"/>
              <a:t>numpy</a:t>
            </a:r>
            <a:r>
              <a:rPr lang="en-US" dirty="0" smtClean="0"/>
              <a:t> as np</a:t>
            </a:r>
          </a:p>
          <a:p>
            <a:r>
              <a:rPr lang="en-US" dirty="0" smtClean="0"/>
              <a:t>a = </a:t>
            </a:r>
            <a:r>
              <a:rPr lang="en-US" dirty="0" err="1" smtClean="0"/>
              <a:t>np.array</a:t>
            </a:r>
            <a:r>
              <a:rPr lang="en-US" dirty="0" smtClean="0"/>
              <a:t>( [20,30,40,50] )</a:t>
            </a:r>
          </a:p>
          <a:p>
            <a:r>
              <a:rPr lang="en-US" dirty="0" smtClean="0"/>
              <a:t>b = </a:t>
            </a:r>
            <a:r>
              <a:rPr lang="en-US" dirty="0" err="1" smtClean="0"/>
              <a:t>np.array</a:t>
            </a:r>
            <a:r>
              <a:rPr lang="en-US" dirty="0" smtClean="0"/>
              <a:t>( [30,40,30,10] )</a:t>
            </a:r>
          </a:p>
          <a:p>
            <a:endParaRPr lang="en-US" dirty="0" smtClean="0"/>
          </a:p>
          <a:p>
            <a:r>
              <a:rPr lang="en-US" dirty="0" smtClean="0"/>
              <a:t>c = a-b</a:t>
            </a:r>
          </a:p>
          <a:p>
            <a:r>
              <a:rPr lang="en-US" dirty="0" smtClean="0"/>
              <a:t>print(c)</a:t>
            </a:r>
          </a:p>
          <a:p>
            <a:endParaRPr lang="en-US" dirty="0"/>
          </a:p>
        </p:txBody>
      </p:sp>
    </p:spTree>
    <p:extLst>
      <p:ext uri="{BB962C8B-B14F-4D97-AF65-F5344CB8AC3E}">
        <p14:creationId xmlns:p14="http://schemas.microsoft.com/office/powerpoint/2010/main" val="1876503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a:t>
            </a:r>
            <a:endParaRPr lang="en-US" dirty="0"/>
          </a:p>
        </p:txBody>
      </p:sp>
      <p:sp>
        <p:nvSpPr>
          <p:cNvPr id="3" name="Content Placeholder 2"/>
          <p:cNvSpPr>
            <a:spLocks noGrp="1"/>
          </p:cNvSpPr>
          <p:nvPr>
            <p:ph idx="1"/>
          </p:nvPr>
        </p:nvSpPr>
        <p:spPr/>
        <p:txBody>
          <a:bodyPr/>
          <a:lstStyle/>
          <a:p>
            <a:r>
              <a:rPr lang="en-US" dirty="0" smtClean="0"/>
              <a:t>+</a:t>
            </a:r>
          </a:p>
          <a:p>
            <a:r>
              <a:rPr lang="en-US" dirty="0" smtClean="0"/>
              <a:t>-</a:t>
            </a:r>
          </a:p>
          <a:p>
            <a:r>
              <a:rPr lang="en-US" dirty="0" smtClean="0"/>
              <a:t>*</a:t>
            </a:r>
          </a:p>
          <a:p>
            <a:r>
              <a:rPr lang="en-US" dirty="0" smtClean="0"/>
              <a:t>Dot = Actual Matrix </a:t>
            </a:r>
            <a:r>
              <a:rPr lang="en-US" dirty="0" err="1" smtClean="0"/>
              <a:t>Multiplecation</a:t>
            </a:r>
            <a:endParaRPr lang="en-US" dirty="0" smtClean="0"/>
          </a:p>
          <a:p>
            <a:r>
              <a:rPr lang="en-US" dirty="0" smtClean="0"/>
              <a:t>/ = Elementwise division</a:t>
            </a:r>
          </a:p>
          <a:p>
            <a:endParaRPr lang="en-US" dirty="0"/>
          </a:p>
        </p:txBody>
      </p:sp>
    </p:spTree>
    <p:extLst>
      <p:ext uri="{BB962C8B-B14F-4D97-AF65-F5344CB8AC3E}">
        <p14:creationId xmlns:p14="http://schemas.microsoft.com/office/powerpoint/2010/main" val="2893345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Random</a:t>
            </a:r>
          </a:p>
          <a:p>
            <a:r>
              <a:rPr lang="en-US" dirty="0" smtClean="0"/>
              <a:t>Sum</a:t>
            </a:r>
          </a:p>
          <a:p>
            <a:r>
              <a:rPr lang="en-US" dirty="0" smtClean="0"/>
              <a:t>Min</a:t>
            </a:r>
          </a:p>
          <a:p>
            <a:r>
              <a:rPr lang="en-US" dirty="0" smtClean="0"/>
              <a:t>Max</a:t>
            </a:r>
          </a:p>
          <a:p>
            <a:r>
              <a:rPr lang="en-US" dirty="0" err="1" smtClean="0"/>
              <a:t>Cumsum</a:t>
            </a:r>
            <a:endParaRPr lang="en-US" dirty="0" smtClean="0"/>
          </a:p>
          <a:p>
            <a:r>
              <a:rPr lang="en-US" dirty="0" smtClean="0"/>
              <a:t>Axis =0, axis=1</a:t>
            </a:r>
          </a:p>
          <a:p>
            <a:r>
              <a:rPr lang="en-US" dirty="0" err="1" smtClean="0"/>
              <a:t>Sqrt</a:t>
            </a:r>
            <a:endParaRPr lang="en-US" dirty="0" smtClean="0"/>
          </a:p>
          <a:p>
            <a:endParaRPr lang="en-US" dirty="0" smtClean="0"/>
          </a:p>
          <a:p>
            <a:endParaRPr lang="en-US" dirty="0"/>
          </a:p>
        </p:txBody>
      </p:sp>
    </p:spTree>
    <p:extLst>
      <p:ext uri="{BB962C8B-B14F-4D97-AF65-F5344CB8AC3E}">
        <p14:creationId xmlns:p14="http://schemas.microsoft.com/office/powerpoint/2010/main" val="528758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Transpose</a:t>
            </a:r>
          </a:p>
          <a:p>
            <a:endParaRPr lang="en-US" dirty="0"/>
          </a:p>
        </p:txBody>
      </p:sp>
    </p:spTree>
    <p:extLst>
      <p:ext uri="{BB962C8B-B14F-4D97-AF65-F5344CB8AC3E}">
        <p14:creationId xmlns:p14="http://schemas.microsoft.com/office/powerpoint/2010/main" val="32107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Access</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import </a:t>
            </a:r>
            <a:r>
              <a:rPr lang="en-US" dirty="0" err="1" smtClean="0"/>
              <a:t>numpy</a:t>
            </a:r>
            <a:r>
              <a:rPr lang="en-US" dirty="0" smtClean="0"/>
              <a:t> as np</a:t>
            </a:r>
          </a:p>
          <a:p>
            <a:r>
              <a:rPr lang="en-US" dirty="0" smtClean="0"/>
              <a:t>a = </a:t>
            </a:r>
            <a:r>
              <a:rPr lang="en-US" dirty="0" err="1" smtClean="0"/>
              <a:t>np.array</a:t>
            </a:r>
            <a:r>
              <a:rPr lang="en-US" dirty="0" smtClean="0"/>
              <a:t>( [20,30,40,50] )</a:t>
            </a:r>
          </a:p>
          <a:p>
            <a:r>
              <a:rPr lang="en-US" dirty="0" smtClean="0"/>
              <a:t>b = </a:t>
            </a:r>
            <a:r>
              <a:rPr lang="en-US" dirty="0" err="1" smtClean="0"/>
              <a:t>np.array</a:t>
            </a:r>
            <a:r>
              <a:rPr lang="en-US" dirty="0" smtClean="0"/>
              <a:t>( [30,40,30,10] )</a:t>
            </a:r>
          </a:p>
          <a:p>
            <a:endParaRPr lang="en-US" dirty="0" smtClean="0"/>
          </a:p>
          <a:p>
            <a:r>
              <a:rPr lang="en-US" dirty="0" smtClean="0"/>
              <a:t>print(a)</a:t>
            </a:r>
          </a:p>
          <a:p>
            <a:endParaRPr lang="en-US" dirty="0" smtClean="0"/>
          </a:p>
          <a:p>
            <a:r>
              <a:rPr lang="en-US" dirty="0" smtClean="0"/>
              <a:t>print(a[2])</a:t>
            </a:r>
          </a:p>
          <a:p>
            <a:endParaRPr lang="en-US" dirty="0" smtClean="0"/>
          </a:p>
          <a:p>
            <a:r>
              <a:rPr lang="en-US" dirty="0" smtClean="0"/>
              <a:t>print(a[1:3])</a:t>
            </a:r>
          </a:p>
          <a:p>
            <a:endParaRPr lang="en-US" dirty="0" smtClean="0"/>
          </a:p>
          <a:p>
            <a:r>
              <a:rPr lang="en-US" dirty="0" smtClean="0"/>
              <a:t>print(a[:3])</a:t>
            </a:r>
          </a:p>
          <a:p>
            <a:endParaRPr lang="en-US" dirty="0" smtClean="0"/>
          </a:p>
          <a:p>
            <a:endParaRPr lang="en-US" dirty="0" smtClean="0"/>
          </a:p>
          <a:p>
            <a:r>
              <a:rPr lang="en-US" dirty="0" smtClean="0"/>
              <a:t>#cube root</a:t>
            </a:r>
          </a:p>
          <a:p>
            <a:r>
              <a:rPr lang="en-US" dirty="0" smtClean="0"/>
              <a:t>for </a:t>
            </a:r>
            <a:r>
              <a:rPr lang="en-US" dirty="0" err="1" smtClean="0"/>
              <a:t>i</a:t>
            </a:r>
            <a:r>
              <a:rPr lang="en-US" dirty="0" smtClean="0"/>
              <a:t> in a:</a:t>
            </a:r>
          </a:p>
          <a:p>
            <a:r>
              <a:rPr lang="en-US" dirty="0" smtClean="0"/>
              <a:t>    print(</a:t>
            </a:r>
            <a:r>
              <a:rPr lang="en-US" dirty="0" err="1" smtClean="0"/>
              <a:t>i</a:t>
            </a:r>
            <a:r>
              <a:rPr lang="en-US" dirty="0" smtClean="0"/>
              <a:t>**(1/3.))</a:t>
            </a:r>
          </a:p>
          <a:p>
            <a:endParaRPr lang="en-US" dirty="0" smtClean="0"/>
          </a:p>
          <a:p>
            <a:r>
              <a:rPr lang="en-US" dirty="0" smtClean="0"/>
              <a:t>a = </a:t>
            </a:r>
            <a:r>
              <a:rPr lang="en-US" dirty="0" err="1" smtClean="0"/>
              <a:t>np.arange</a:t>
            </a:r>
            <a:r>
              <a:rPr lang="en-US" dirty="0" smtClean="0"/>
              <a:t>(15).reshape(3, 5)</a:t>
            </a:r>
          </a:p>
          <a:p>
            <a:r>
              <a:rPr lang="en-US" dirty="0" smtClean="0"/>
              <a:t>print(a)</a:t>
            </a:r>
          </a:p>
          <a:p>
            <a:endParaRPr lang="en-US" dirty="0" smtClean="0"/>
          </a:p>
          <a:p>
            <a:r>
              <a:rPr lang="en-US" dirty="0" smtClean="0"/>
              <a:t>print(a[0:3,2])</a:t>
            </a:r>
          </a:p>
          <a:p>
            <a:r>
              <a:rPr lang="en-US" dirty="0" smtClean="0"/>
              <a:t>print(a[0:,2])</a:t>
            </a:r>
            <a:endParaRPr lang="en-US" dirty="0"/>
          </a:p>
        </p:txBody>
      </p:sp>
    </p:spTree>
    <p:extLst>
      <p:ext uri="{BB962C8B-B14F-4D97-AF65-F5344CB8AC3E}">
        <p14:creationId xmlns:p14="http://schemas.microsoft.com/office/powerpoint/2010/main" val="3632584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 shape</a:t>
            </a:r>
          </a:p>
          <a:p>
            <a:r>
              <a:rPr lang="en-US" dirty="0" smtClean="0"/>
              <a:t>## shape</a:t>
            </a:r>
          </a:p>
          <a:p>
            <a:r>
              <a:rPr lang="en-US" dirty="0" smtClean="0"/>
              <a:t>a = </a:t>
            </a:r>
            <a:r>
              <a:rPr lang="en-US" dirty="0" err="1" smtClean="0"/>
              <a:t>np.floor</a:t>
            </a:r>
            <a:r>
              <a:rPr lang="en-US" dirty="0" smtClean="0"/>
              <a:t>(10*</a:t>
            </a:r>
            <a:r>
              <a:rPr lang="en-US" dirty="0" err="1" smtClean="0"/>
              <a:t>np.random.random</a:t>
            </a:r>
            <a:r>
              <a:rPr lang="en-US" dirty="0" smtClean="0"/>
              <a:t>((3,4)))</a:t>
            </a:r>
          </a:p>
          <a:p>
            <a:r>
              <a:rPr lang="en-US" dirty="0" smtClean="0"/>
              <a:t>print(a)</a:t>
            </a:r>
          </a:p>
          <a:p>
            <a:r>
              <a:rPr lang="en-US" dirty="0" smtClean="0"/>
              <a:t>print(</a:t>
            </a:r>
            <a:r>
              <a:rPr lang="en-US" dirty="0" err="1" smtClean="0"/>
              <a:t>a.</a:t>
            </a:r>
            <a:r>
              <a:rPr lang="en-US" b="1" dirty="0" err="1" smtClean="0">
                <a:solidFill>
                  <a:srgbClr val="FF0000"/>
                </a:solidFill>
              </a:rPr>
              <a:t>ravel</a:t>
            </a:r>
            <a:r>
              <a:rPr lang="en-US" dirty="0" smtClean="0"/>
              <a:t>())  # returns the array, flattened</a:t>
            </a:r>
          </a:p>
          <a:p>
            <a:r>
              <a:rPr lang="en-US" dirty="0" smtClean="0"/>
              <a:t>print(</a:t>
            </a:r>
            <a:r>
              <a:rPr lang="en-US" dirty="0" err="1" smtClean="0"/>
              <a:t>a.</a:t>
            </a:r>
            <a:r>
              <a:rPr lang="en-US" b="1" dirty="0" err="1" smtClean="0">
                <a:solidFill>
                  <a:srgbClr val="FF0000"/>
                </a:solidFill>
              </a:rPr>
              <a:t>reshape</a:t>
            </a:r>
            <a:r>
              <a:rPr lang="en-US" dirty="0" smtClean="0"/>
              <a:t>(6,2))  # returns the array with a modified shape</a:t>
            </a:r>
          </a:p>
          <a:p>
            <a:endParaRPr lang="en-US" dirty="0" smtClean="0"/>
          </a:p>
          <a:p>
            <a:r>
              <a:rPr lang="en-US" dirty="0" smtClean="0"/>
              <a:t>print(</a:t>
            </a:r>
            <a:r>
              <a:rPr lang="en-US" dirty="0" err="1" smtClean="0"/>
              <a:t>a.</a:t>
            </a:r>
            <a:r>
              <a:rPr lang="en-US" dirty="0" err="1" smtClean="0">
                <a:solidFill>
                  <a:srgbClr val="FF0000"/>
                </a:solidFill>
              </a:rPr>
              <a:t>T</a:t>
            </a:r>
            <a:r>
              <a:rPr lang="en-US" dirty="0" smtClean="0"/>
              <a:t>) # Transpose</a:t>
            </a:r>
            <a:endParaRPr lang="en-US" dirty="0"/>
          </a:p>
        </p:txBody>
      </p:sp>
    </p:spTree>
    <p:extLst>
      <p:ext uri="{BB962C8B-B14F-4D97-AF65-F5344CB8AC3E}">
        <p14:creationId xmlns:p14="http://schemas.microsoft.com/office/powerpoint/2010/main" val="790595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Resize</a:t>
            </a:r>
          </a:p>
          <a:p>
            <a:r>
              <a:rPr lang="en-US" dirty="0" smtClean="0"/>
              <a:t>Reshape</a:t>
            </a:r>
          </a:p>
          <a:p>
            <a:endParaRPr lang="en-US" dirty="0"/>
          </a:p>
          <a:p>
            <a:r>
              <a:rPr lang="en-US" dirty="0"/>
              <a:t>The </a:t>
            </a:r>
            <a:r>
              <a:rPr lang="en-US" dirty="0">
                <a:hlinkClick r:id="rId2" tooltip="numpy.reshape"/>
              </a:rPr>
              <a:t>reshape</a:t>
            </a:r>
            <a:r>
              <a:rPr lang="en-US" dirty="0"/>
              <a:t> function returns its argument with a modified shape, whereas the </a:t>
            </a:r>
            <a:r>
              <a:rPr lang="en-US" dirty="0" err="1">
                <a:hlinkClick r:id="rId3" tooltip="numpy.ndarray.resize"/>
              </a:rPr>
              <a:t>ndarray.resize</a:t>
            </a:r>
            <a:r>
              <a:rPr lang="en-US" dirty="0"/>
              <a:t> method modifies the array itself:</a:t>
            </a:r>
          </a:p>
        </p:txBody>
      </p:sp>
    </p:spTree>
    <p:extLst>
      <p:ext uri="{BB962C8B-B14F-4D97-AF65-F5344CB8AC3E}">
        <p14:creationId xmlns:p14="http://schemas.microsoft.com/office/powerpoint/2010/main" val="3079177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p:txBody>
          <a:bodyPr>
            <a:normAutofit lnSpcReduction="10000"/>
          </a:bodyPr>
          <a:lstStyle/>
          <a:p>
            <a:r>
              <a:rPr lang="en-US" dirty="0" err="1" smtClean="0"/>
              <a:t>Vstack</a:t>
            </a:r>
            <a:endParaRPr lang="en-US" dirty="0" smtClean="0"/>
          </a:p>
          <a:p>
            <a:r>
              <a:rPr lang="en-US" dirty="0" err="1" smtClean="0"/>
              <a:t>Hstack</a:t>
            </a:r>
            <a:endParaRPr lang="en-US" dirty="0" smtClean="0"/>
          </a:p>
          <a:p>
            <a:r>
              <a:rPr lang="en-US" dirty="0" smtClean="0"/>
              <a:t>a = </a:t>
            </a:r>
            <a:r>
              <a:rPr lang="en-US" dirty="0" err="1" smtClean="0"/>
              <a:t>np.floor</a:t>
            </a:r>
            <a:r>
              <a:rPr lang="en-US" dirty="0" smtClean="0"/>
              <a:t>(10*</a:t>
            </a:r>
            <a:r>
              <a:rPr lang="en-US" dirty="0" err="1" smtClean="0"/>
              <a:t>np.random.random</a:t>
            </a:r>
            <a:r>
              <a:rPr lang="en-US" dirty="0" smtClean="0"/>
              <a:t>((2,2)))</a:t>
            </a:r>
          </a:p>
          <a:p>
            <a:r>
              <a:rPr lang="en-US" dirty="0" smtClean="0"/>
              <a:t>b = </a:t>
            </a:r>
            <a:r>
              <a:rPr lang="en-US" dirty="0" err="1" smtClean="0"/>
              <a:t>np.floor</a:t>
            </a:r>
            <a:r>
              <a:rPr lang="en-US" dirty="0" smtClean="0"/>
              <a:t>(10*</a:t>
            </a:r>
            <a:r>
              <a:rPr lang="en-US" dirty="0" err="1" smtClean="0"/>
              <a:t>np.random.random</a:t>
            </a:r>
            <a:r>
              <a:rPr lang="en-US" dirty="0" smtClean="0"/>
              <a:t>((2,2)))</a:t>
            </a:r>
          </a:p>
          <a:p>
            <a:endParaRPr lang="en-US" dirty="0" smtClean="0"/>
          </a:p>
          <a:p>
            <a:r>
              <a:rPr lang="en-US" dirty="0" smtClean="0"/>
              <a:t>print( </a:t>
            </a:r>
            <a:r>
              <a:rPr lang="en-US" dirty="0" err="1" smtClean="0"/>
              <a:t>np.vstack</a:t>
            </a:r>
            <a:r>
              <a:rPr lang="en-US" dirty="0" smtClean="0"/>
              <a:t>((</a:t>
            </a:r>
            <a:r>
              <a:rPr lang="en-US" dirty="0" err="1" smtClean="0"/>
              <a:t>a,b</a:t>
            </a:r>
            <a:r>
              <a:rPr lang="en-US" dirty="0" smtClean="0"/>
              <a:t>)))</a:t>
            </a:r>
          </a:p>
          <a:p>
            <a:endParaRPr lang="en-US" dirty="0" smtClean="0"/>
          </a:p>
          <a:p>
            <a:r>
              <a:rPr lang="en-US" dirty="0" smtClean="0"/>
              <a:t>print(</a:t>
            </a:r>
            <a:r>
              <a:rPr lang="en-US" dirty="0" err="1" smtClean="0"/>
              <a:t>np.hstack</a:t>
            </a:r>
            <a:r>
              <a:rPr lang="en-US" dirty="0" smtClean="0"/>
              <a:t>((</a:t>
            </a:r>
            <a:r>
              <a:rPr lang="en-US" dirty="0" err="1" smtClean="0"/>
              <a:t>a,b</a:t>
            </a:r>
            <a:r>
              <a:rPr lang="en-US" dirty="0" smtClean="0"/>
              <a:t>)))</a:t>
            </a:r>
            <a:endParaRPr lang="en-US" dirty="0"/>
          </a:p>
        </p:txBody>
      </p:sp>
    </p:spTree>
    <p:extLst>
      <p:ext uri="{BB962C8B-B14F-4D97-AF65-F5344CB8AC3E}">
        <p14:creationId xmlns:p14="http://schemas.microsoft.com/office/powerpoint/2010/main" val="13502064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Basic </a:t>
            </a:r>
            <a:r>
              <a:rPr lang="en-US" dirty="0" err="1" smtClean="0"/>
              <a:t>Statistics</a:t>
            </a:r>
            <a:r>
              <a:rPr lang="en-US" dirty="0" err="1">
                <a:hlinkClick r:id="rId2" tooltip="numpy.cov"/>
              </a:rPr>
              <a:t>cov</a:t>
            </a:r>
            <a:r>
              <a:rPr lang="en-US" dirty="0" smtClean="0"/>
              <a:t>, </a:t>
            </a:r>
            <a:r>
              <a:rPr lang="en-US" dirty="0">
                <a:hlinkClick r:id="rId3" tooltip="numpy.mean"/>
              </a:rPr>
              <a:t>mean</a:t>
            </a:r>
            <a:r>
              <a:rPr lang="en-US" dirty="0" smtClean="0"/>
              <a:t>, </a:t>
            </a:r>
            <a:r>
              <a:rPr lang="en-US" dirty="0" err="1">
                <a:hlinkClick r:id="rId4" tooltip="numpy.std"/>
              </a:rPr>
              <a:t>std</a:t>
            </a:r>
            <a:r>
              <a:rPr lang="en-US" dirty="0" smtClean="0"/>
              <a:t>, </a:t>
            </a:r>
            <a:r>
              <a:rPr lang="en-US" dirty="0" err="1" smtClean="0">
                <a:hlinkClick r:id="rId5" tooltip="numpy.var"/>
              </a:rPr>
              <a:t>var</a:t>
            </a:r>
            <a:endParaRPr lang="en-US" dirty="0" smtClean="0"/>
          </a:p>
          <a:p>
            <a:r>
              <a:rPr lang="en-US" dirty="0" smtClean="0"/>
              <a:t>Basic Linear Algebra </a:t>
            </a:r>
            <a:r>
              <a:rPr lang="en-US" dirty="0" smtClean="0">
                <a:hlinkClick r:id="rId6" tooltip="numpy.cross"/>
              </a:rPr>
              <a:t>cross</a:t>
            </a:r>
            <a:r>
              <a:rPr lang="en-US" dirty="0" smtClean="0"/>
              <a:t>, </a:t>
            </a:r>
            <a:r>
              <a:rPr lang="en-US" dirty="0">
                <a:hlinkClick r:id="rId7" tooltip="numpy.dot"/>
              </a:rPr>
              <a:t>dot</a:t>
            </a:r>
            <a:r>
              <a:rPr lang="en-US" dirty="0" smtClean="0"/>
              <a:t>, </a:t>
            </a:r>
            <a:r>
              <a:rPr lang="en-US" dirty="0">
                <a:hlinkClick r:id="rId8" tooltip="numpy.outer"/>
              </a:rPr>
              <a:t>outer</a:t>
            </a:r>
            <a:r>
              <a:rPr lang="en-US" dirty="0" smtClean="0"/>
              <a:t>, </a:t>
            </a:r>
            <a:r>
              <a:rPr lang="en-US" dirty="0" err="1">
                <a:hlinkClick r:id="rId9" tooltip="numpy.linalg.svd"/>
              </a:rPr>
              <a:t>linalg.svd</a:t>
            </a:r>
            <a:r>
              <a:rPr lang="en-US" dirty="0" smtClean="0"/>
              <a:t>, </a:t>
            </a:r>
            <a:r>
              <a:rPr lang="en-US" dirty="0" err="1">
                <a:hlinkClick r:id="rId10" tooltip="numpy.vdot"/>
              </a:rPr>
              <a:t>vdot</a:t>
            </a:r>
            <a:endParaRPr lang="en-US" dirty="0"/>
          </a:p>
        </p:txBody>
      </p:sp>
    </p:spTree>
    <p:extLst>
      <p:ext uri="{BB962C8B-B14F-4D97-AF65-F5344CB8AC3E}">
        <p14:creationId xmlns:p14="http://schemas.microsoft.com/office/powerpoint/2010/main" val="1326421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Broadcasting </a:t>
            </a:r>
            <a:r>
              <a:rPr lang="en-US" dirty="0" smtClean="0"/>
              <a:t>rules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Broadcasting allows universal functions to deal in a meaningful way with inputs that do not have exactly </a:t>
            </a:r>
            <a:r>
              <a:rPr lang="en-US" dirty="0" smtClean="0"/>
              <a:t>the </a:t>
            </a:r>
            <a:r>
              <a:rPr lang="en-US" dirty="0"/>
              <a:t>same shape</a:t>
            </a:r>
            <a:r>
              <a:rPr lang="en-US" dirty="0" smtClean="0"/>
              <a:t>. </a:t>
            </a:r>
          </a:p>
          <a:p>
            <a:r>
              <a:rPr lang="en-US" dirty="0"/>
              <a:t>The first rule of broadcasting is </a:t>
            </a:r>
            <a:r>
              <a:rPr lang="en-US" dirty="0">
                <a:solidFill>
                  <a:srgbClr val="FF0000"/>
                </a:solidFill>
              </a:rPr>
              <a:t>that if all input arrays do not have the same number of dimensions</a:t>
            </a:r>
            <a:r>
              <a:rPr lang="en-US" dirty="0"/>
              <a:t>, a “1” will be repeatedly prepended to the shapes of the smaller arrays until all the arrays have the same number of dimensions.</a:t>
            </a:r>
          </a:p>
          <a:p>
            <a:r>
              <a:rPr lang="en-US" dirty="0"/>
              <a:t>The second rule of broadcasting ensures that arrays with a size of 1 along a particular dimension act as if they had the size of the array with the largest shape along that dimension. The value of the array element is assumed to be the same along that dimension for the “broadcast” array.</a:t>
            </a:r>
          </a:p>
          <a:p>
            <a:endParaRPr lang="en-US" dirty="0"/>
          </a:p>
        </p:txBody>
      </p:sp>
    </p:spTree>
    <p:extLst>
      <p:ext uri="{BB962C8B-B14F-4D97-AF65-F5344CB8AC3E}">
        <p14:creationId xmlns:p14="http://schemas.microsoft.com/office/powerpoint/2010/main" val="3647831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a:t>
            </a:r>
            <a:endParaRPr lang="en-US" dirty="0"/>
          </a:p>
        </p:txBody>
      </p:sp>
      <p:sp>
        <p:nvSpPr>
          <p:cNvPr id="3" name="Content Placeholder 2"/>
          <p:cNvSpPr>
            <a:spLocks noGrp="1"/>
          </p:cNvSpPr>
          <p:nvPr>
            <p:ph idx="1"/>
          </p:nvPr>
        </p:nvSpPr>
        <p:spPr/>
        <p:txBody>
          <a:bodyPr>
            <a:normAutofit lnSpcReduction="10000"/>
          </a:bodyPr>
          <a:lstStyle/>
          <a:p>
            <a:r>
              <a:rPr lang="en-US" dirty="0" err="1"/>
              <a:t>NumPy</a:t>
            </a:r>
            <a:r>
              <a:rPr lang="en-US" dirty="0"/>
              <a:t> is the fundamental package for </a:t>
            </a:r>
            <a:r>
              <a:rPr lang="en-US" dirty="0">
                <a:solidFill>
                  <a:srgbClr val="FF0000"/>
                </a:solidFill>
              </a:rPr>
              <a:t>scientific computing </a:t>
            </a:r>
            <a:r>
              <a:rPr lang="en-US" dirty="0"/>
              <a:t>with Python. It contains among other things:</a:t>
            </a:r>
          </a:p>
          <a:p>
            <a:r>
              <a:rPr lang="en-US" dirty="0"/>
              <a:t>a </a:t>
            </a:r>
            <a:r>
              <a:rPr lang="en-US" dirty="0">
                <a:solidFill>
                  <a:srgbClr val="FF0000"/>
                </a:solidFill>
              </a:rPr>
              <a:t>powerful N-dimensional array object</a:t>
            </a:r>
          </a:p>
          <a:p>
            <a:r>
              <a:rPr lang="en-US" b="1" dirty="0">
                <a:solidFill>
                  <a:srgbClr val="00B050"/>
                </a:solidFill>
              </a:rPr>
              <a:t>sophisticated (broadcasting) functions</a:t>
            </a:r>
          </a:p>
          <a:p>
            <a:r>
              <a:rPr lang="en-US" dirty="0">
                <a:solidFill>
                  <a:srgbClr val="FF0000"/>
                </a:solidFill>
              </a:rPr>
              <a:t>tools for integrating C/C++ and Fortran code</a:t>
            </a:r>
          </a:p>
          <a:p>
            <a:r>
              <a:rPr lang="en-US" b="1" dirty="0">
                <a:solidFill>
                  <a:srgbClr val="00B050"/>
                </a:solidFill>
              </a:rPr>
              <a:t>useful linear algebra, Fourier transform, and random number capabilities</a:t>
            </a:r>
          </a:p>
          <a:p>
            <a:endParaRPr lang="en-US" dirty="0"/>
          </a:p>
        </p:txBody>
      </p:sp>
    </p:spTree>
    <p:extLst>
      <p:ext uri="{BB962C8B-B14F-4D97-AF65-F5344CB8AC3E}">
        <p14:creationId xmlns:p14="http://schemas.microsoft.com/office/powerpoint/2010/main" val="40326148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Ix_</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 </a:t>
            </a:r>
            <a:r>
              <a:rPr lang="en-US" dirty="0" err="1" smtClean="0"/>
              <a:t>np.array</a:t>
            </a:r>
            <a:r>
              <a:rPr lang="en-US" dirty="0" smtClean="0"/>
              <a:t>([2,3,4,5])</a:t>
            </a:r>
          </a:p>
          <a:p>
            <a:r>
              <a:rPr lang="en-US" dirty="0" smtClean="0"/>
              <a:t>b = </a:t>
            </a:r>
            <a:r>
              <a:rPr lang="en-US" dirty="0" err="1" smtClean="0"/>
              <a:t>np.array</a:t>
            </a:r>
            <a:r>
              <a:rPr lang="en-US" dirty="0" smtClean="0"/>
              <a:t>([8,5,4])</a:t>
            </a:r>
          </a:p>
          <a:p>
            <a:r>
              <a:rPr lang="en-US" dirty="0" smtClean="0"/>
              <a:t>c = </a:t>
            </a:r>
            <a:r>
              <a:rPr lang="en-US" dirty="0" err="1" smtClean="0"/>
              <a:t>np.array</a:t>
            </a:r>
            <a:r>
              <a:rPr lang="en-US" dirty="0" smtClean="0"/>
              <a:t>([5,4,6,8,3])</a:t>
            </a:r>
          </a:p>
          <a:p>
            <a:r>
              <a:rPr lang="en-US" dirty="0" err="1" smtClean="0"/>
              <a:t>ax,bx,cx</a:t>
            </a:r>
            <a:r>
              <a:rPr lang="en-US" dirty="0" smtClean="0"/>
              <a:t> = </a:t>
            </a:r>
            <a:r>
              <a:rPr lang="en-US" b="1" dirty="0" err="1" smtClean="0">
                <a:solidFill>
                  <a:srgbClr val="FF0000"/>
                </a:solidFill>
              </a:rPr>
              <a:t>np.ix</a:t>
            </a:r>
            <a:r>
              <a:rPr lang="en-US" b="1" dirty="0" smtClean="0">
                <a:solidFill>
                  <a:srgbClr val="FF0000"/>
                </a:solidFill>
              </a:rPr>
              <a:t>_(</a:t>
            </a:r>
            <a:r>
              <a:rPr lang="en-US" dirty="0" err="1" smtClean="0"/>
              <a:t>a,b,c</a:t>
            </a:r>
            <a:r>
              <a:rPr lang="en-US" dirty="0" smtClean="0"/>
              <a:t>)</a:t>
            </a:r>
          </a:p>
          <a:p>
            <a:r>
              <a:rPr lang="en-US" dirty="0" smtClean="0"/>
              <a:t>print(ax)</a:t>
            </a:r>
          </a:p>
          <a:p>
            <a:r>
              <a:rPr lang="en-US" dirty="0"/>
              <a:t>The </a:t>
            </a:r>
            <a:r>
              <a:rPr lang="en-US" dirty="0">
                <a:hlinkClick r:id="rId2" tooltip="numpy.ix_"/>
              </a:rPr>
              <a:t>ix_</a:t>
            </a:r>
            <a:r>
              <a:rPr lang="en-US" dirty="0"/>
              <a:t> function can be used to </a:t>
            </a:r>
            <a:r>
              <a:rPr lang="en-US" b="1" dirty="0"/>
              <a:t>combine different vectors</a:t>
            </a:r>
            <a:r>
              <a:rPr lang="en-US" dirty="0"/>
              <a:t> so as to obtain the result for each n-</a:t>
            </a:r>
            <a:r>
              <a:rPr lang="en-US" dirty="0" err="1"/>
              <a:t>uplet</a:t>
            </a:r>
            <a:r>
              <a:rPr lang="en-US" dirty="0"/>
              <a:t>. For example, if you want to compute all the </a:t>
            </a:r>
            <a:r>
              <a:rPr lang="en-US" dirty="0" err="1"/>
              <a:t>a+b</a:t>
            </a:r>
            <a:r>
              <a:rPr lang="en-US" dirty="0"/>
              <a:t>*c for all the triplets taken from each of the vectors a, b and c:</a:t>
            </a:r>
          </a:p>
        </p:txBody>
      </p:sp>
    </p:spTree>
    <p:extLst>
      <p:ext uri="{BB962C8B-B14F-4D97-AF65-F5344CB8AC3E}">
        <p14:creationId xmlns:p14="http://schemas.microsoft.com/office/powerpoint/2010/main" val="3143963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algebra</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Np.linalg.inv</a:t>
            </a:r>
            <a:r>
              <a:rPr lang="en-US" dirty="0" smtClean="0"/>
              <a:t>(a)</a:t>
            </a:r>
          </a:p>
          <a:p>
            <a:r>
              <a:rPr lang="en-US" dirty="0" err="1" smtClean="0"/>
              <a:t>Np.eye</a:t>
            </a:r>
            <a:r>
              <a:rPr lang="en-US" dirty="0" smtClean="0"/>
              <a:t>(2)</a:t>
            </a:r>
          </a:p>
          <a:p>
            <a:r>
              <a:rPr lang="en-US" dirty="0" smtClean="0"/>
              <a:t>Np.dot(</a:t>
            </a:r>
            <a:r>
              <a:rPr lang="en-US" dirty="0" err="1" smtClean="0"/>
              <a:t>I,j</a:t>
            </a:r>
            <a:r>
              <a:rPr lang="en-US" dirty="0" smtClean="0"/>
              <a:t>)</a:t>
            </a:r>
          </a:p>
          <a:p>
            <a:r>
              <a:rPr lang="en-US" dirty="0" smtClean="0"/>
              <a:t>Trace</a:t>
            </a:r>
          </a:p>
          <a:p>
            <a:r>
              <a:rPr lang="en-US" dirty="0" err="1" smtClean="0"/>
              <a:t>Np.linalg.solve</a:t>
            </a:r>
            <a:endParaRPr lang="en-US" dirty="0" smtClean="0"/>
          </a:p>
          <a:p>
            <a:r>
              <a:rPr lang="en-US" dirty="0" err="1" smtClean="0"/>
              <a:t>Np.linalg.eig</a:t>
            </a:r>
            <a:r>
              <a:rPr lang="en-US" dirty="0" smtClean="0"/>
              <a:t>(j)</a:t>
            </a:r>
          </a:p>
          <a:p>
            <a:endParaRPr lang="en-US" dirty="0"/>
          </a:p>
        </p:txBody>
      </p:sp>
    </p:spTree>
    <p:extLst>
      <p:ext uri="{BB962C8B-B14F-4D97-AF65-F5344CB8AC3E}">
        <p14:creationId xmlns:p14="http://schemas.microsoft.com/office/powerpoint/2010/main" val="1412441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a:t>
            </a:r>
          </a:p>
          <a:p>
            <a:r>
              <a:rPr lang="en-US" dirty="0" smtClean="0"/>
              <a:t>Inverse of A matrix</a:t>
            </a:r>
          </a:p>
          <a:p>
            <a:r>
              <a:rPr lang="en-US" dirty="0" smtClean="0"/>
              <a:t>Dot Product</a:t>
            </a:r>
          </a:p>
          <a:p>
            <a:r>
              <a:rPr lang="en-US" dirty="0" err="1" smtClean="0"/>
              <a:t>Determenant</a:t>
            </a:r>
            <a:endParaRPr lang="en-US" dirty="0" smtClean="0"/>
          </a:p>
          <a:p>
            <a:r>
              <a:rPr lang="en-US" dirty="0"/>
              <a:t> </a:t>
            </a:r>
            <a:r>
              <a:rPr lang="en-US" dirty="0" smtClean="0"/>
              <a:t>Identity matrix</a:t>
            </a:r>
          </a:p>
          <a:p>
            <a:endParaRPr lang="en-US" dirty="0"/>
          </a:p>
        </p:txBody>
      </p:sp>
    </p:spTree>
    <p:extLst>
      <p:ext uri="{BB962C8B-B14F-4D97-AF65-F5344CB8AC3E}">
        <p14:creationId xmlns:p14="http://schemas.microsoft.com/office/powerpoint/2010/main" val="198154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Algebra equation</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384028"/>
            <a:ext cx="6777037" cy="3388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2148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7872" y="2324100"/>
            <a:ext cx="4387269"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20252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var3="*"</a:t>
            </a:r>
          </a:p>
          <a:p>
            <a:r>
              <a:rPr lang="en-US" dirty="0"/>
              <a:t>print(var3 * 60 )  </a:t>
            </a:r>
          </a:p>
          <a:p>
            <a:r>
              <a:rPr lang="en-US" dirty="0"/>
              <a:t>#</a:t>
            </a:r>
            <a:r>
              <a:rPr lang="en-US" dirty="0" err="1"/>
              <a:t>limear</a:t>
            </a:r>
            <a:r>
              <a:rPr lang="en-US" dirty="0"/>
              <a:t> algebra equation</a:t>
            </a:r>
          </a:p>
          <a:p>
            <a:r>
              <a:rPr lang="en-US" dirty="0"/>
              <a:t>A = </a:t>
            </a:r>
            <a:r>
              <a:rPr lang="en-US" dirty="0" err="1"/>
              <a:t>np.array</a:t>
            </a:r>
            <a:r>
              <a:rPr lang="en-US" dirty="0"/>
              <a:t>( [ [3,-1,2], [2,-2,3],[4,1,4] ], </a:t>
            </a:r>
            <a:r>
              <a:rPr lang="en-US" dirty="0" err="1"/>
              <a:t>dtype</a:t>
            </a:r>
            <a:r>
              <a:rPr lang="en-US" dirty="0"/>
              <a:t>=float)</a:t>
            </a:r>
          </a:p>
          <a:p>
            <a:r>
              <a:rPr lang="en-US" dirty="0"/>
              <a:t>#inverse</a:t>
            </a:r>
          </a:p>
          <a:p>
            <a:r>
              <a:rPr lang="en-US" dirty="0" err="1"/>
              <a:t>Ainv</a:t>
            </a:r>
            <a:r>
              <a:rPr lang="en-US" dirty="0"/>
              <a:t> = </a:t>
            </a:r>
            <a:r>
              <a:rPr lang="en-US" dirty="0" err="1"/>
              <a:t>np.linalg.inv</a:t>
            </a:r>
            <a:r>
              <a:rPr lang="en-US" dirty="0"/>
              <a:t>(A)</a:t>
            </a:r>
          </a:p>
          <a:p>
            <a:r>
              <a:rPr lang="en-US" dirty="0"/>
              <a:t>C =  </a:t>
            </a:r>
            <a:r>
              <a:rPr lang="en-US" dirty="0" err="1"/>
              <a:t>np.array</a:t>
            </a:r>
            <a:r>
              <a:rPr lang="en-US" dirty="0"/>
              <a:t>( [[ 8],[2],[9] ])</a:t>
            </a:r>
          </a:p>
          <a:p>
            <a:r>
              <a:rPr lang="en-US" dirty="0"/>
              <a:t>r = np.dot(</a:t>
            </a:r>
            <a:r>
              <a:rPr lang="en-US" dirty="0" err="1"/>
              <a:t>Ainv,C</a:t>
            </a:r>
            <a:r>
              <a:rPr lang="en-US" dirty="0"/>
              <a:t>)</a:t>
            </a:r>
          </a:p>
          <a:p>
            <a:r>
              <a:rPr lang="en-US" dirty="0"/>
              <a:t>print(r)</a:t>
            </a:r>
          </a:p>
          <a:p>
            <a:r>
              <a:rPr lang="en-US" dirty="0"/>
              <a:t>x = </a:t>
            </a:r>
            <a:r>
              <a:rPr lang="en-US" dirty="0" err="1"/>
              <a:t>np.linalg.solve</a:t>
            </a:r>
            <a:r>
              <a:rPr lang="en-US" dirty="0"/>
              <a:t>(A,C) </a:t>
            </a:r>
          </a:p>
          <a:p>
            <a:r>
              <a:rPr lang="en-US" dirty="0"/>
              <a:t>print(x)</a:t>
            </a:r>
          </a:p>
        </p:txBody>
      </p:sp>
    </p:spTree>
    <p:extLst>
      <p:ext uri="{BB962C8B-B14F-4D97-AF65-F5344CB8AC3E}">
        <p14:creationId xmlns:p14="http://schemas.microsoft.com/office/powerpoint/2010/main" val="255382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SCIPY</a:t>
            </a:r>
            <a:endParaRPr lang="en-US" dirty="0"/>
          </a:p>
        </p:txBody>
      </p:sp>
      <p:sp>
        <p:nvSpPr>
          <p:cNvPr id="3" name="Content Placeholder 2"/>
          <p:cNvSpPr>
            <a:spLocks noGrp="1"/>
          </p:cNvSpPr>
          <p:nvPr>
            <p:ph idx="1"/>
          </p:nvPr>
        </p:nvSpPr>
        <p:spPr/>
        <p:txBody>
          <a:bodyPr/>
          <a:lstStyle/>
          <a:p>
            <a:r>
              <a:rPr lang="en-US" dirty="0" err="1"/>
              <a:t>SciPy</a:t>
            </a:r>
            <a:r>
              <a:rPr lang="en-US" dirty="0"/>
              <a:t> is a </a:t>
            </a:r>
            <a:r>
              <a:rPr lang="en-US" b="1" dirty="0">
                <a:solidFill>
                  <a:srgbClr val="FF0000"/>
                </a:solidFill>
              </a:rPr>
              <a:t>collection of mathematical algorithms and convenience </a:t>
            </a:r>
            <a:r>
              <a:rPr lang="en-US" dirty="0"/>
              <a:t>functions </a:t>
            </a:r>
            <a:r>
              <a:rPr lang="en-US" b="1" i="1" dirty="0">
                <a:solidFill>
                  <a:srgbClr val="0070C0"/>
                </a:solidFill>
              </a:rPr>
              <a:t>built on the </a:t>
            </a:r>
            <a:r>
              <a:rPr lang="en-US" b="1" i="1" dirty="0" err="1" smtClean="0">
                <a:solidFill>
                  <a:srgbClr val="0070C0"/>
                </a:solidFill>
              </a:rPr>
              <a:t>Numpy</a:t>
            </a:r>
            <a:r>
              <a:rPr lang="en-US" b="1" i="1" dirty="0" smtClean="0">
                <a:solidFill>
                  <a:srgbClr val="0070C0"/>
                </a:solidFill>
              </a:rPr>
              <a:t> </a:t>
            </a:r>
            <a:r>
              <a:rPr lang="en-US" b="1" i="1" dirty="0">
                <a:solidFill>
                  <a:srgbClr val="0070C0"/>
                </a:solidFill>
              </a:rPr>
              <a:t>extension of Python</a:t>
            </a:r>
            <a:r>
              <a:rPr lang="en-US" dirty="0"/>
              <a:t>. </a:t>
            </a:r>
            <a:endParaRPr lang="en-US" dirty="0" smtClean="0"/>
          </a:p>
          <a:p>
            <a:endParaRPr lang="en-US" dirty="0"/>
          </a:p>
          <a:p>
            <a:endParaRPr lang="en-US" dirty="0"/>
          </a:p>
        </p:txBody>
      </p:sp>
    </p:spTree>
    <p:extLst>
      <p:ext uri="{BB962C8B-B14F-4D97-AF65-F5344CB8AC3E}">
        <p14:creationId xmlns:p14="http://schemas.microsoft.com/office/powerpoint/2010/main" val="3117944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7557" y="2324100"/>
            <a:ext cx="5707898"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4939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Polynomials</a:t>
            </a:r>
          </a:p>
          <a:p>
            <a:r>
              <a:rPr lang="en-US" dirty="0"/>
              <a:t>from </a:t>
            </a:r>
            <a:r>
              <a:rPr lang="en-US" dirty="0" err="1"/>
              <a:t>scipy</a:t>
            </a:r>
            <a:r>
              <a:rPr lang="en-US" dirty="0"/>
              <a:t> import </a:t>
            </a:r>
            <a:r>
              <a:rPr lang="en-US" dirty="0" err="1"/>
              <a:t>linalg</a:t>
            </a:r>
            <a:r>
              <a:rPr lang="en-US" dirty="0"/>
              <a:t>, optimize</a:t>
            </a:r>
          </a:p>
          <a:p>
            <a:r>
              <a:rPr lang="en-US" dirty="0"/>
              <a:t>from </a:t>
            </a:r>
            <a:r>
              <a:rPr lang="en-US" dirty="0" err="1"/>
              <a:t>numpy</a:t>
            </a:r>
            <a:r>
              <a:rPr lang="en-US" dirty="0"/>
              <a:t> import poly1d</a:t>
            </a:r>
          </a:p>
          <a:p>
            <a:r>
              <a:rPr lang="en-US" dirty="0"/>
              <a:t>p = poly1d([3,4,5])</a:t>
            </a:r>
          </a:p>
          <a:p>
            <a:r>
              <a:rPr lang="en-US" dirty="0"/>
              <a:t>print(p*p)</a:t>
            </a:r>
          </a:p>
        </p:txBody>
      </p:sp>
    </p:spTree>
    <p:extLst>
      <p:ext uri="{BB962C8B-B14F-4D97-AF65-F5344CB8AC3E}">
        <p14:creationId xmlns:p14="http://schemas.microsoft.com/office/powerpoint/2010/main" val="30406273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9276" y="2324100"/>
            <a:ext cx="4524461"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3132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NumPy’s</a:t>
            </a:r>
            <a:r>
              <a:rPr lang="en-US" dirty="0"/>
              <a:t> main object is </a:t>
            </a:r>
            <a:r>
              <a:rPr lang="en-US" dirty="0" smtClean="0"/>
              <a:t>the</a:t>
            </a:r>
          </a:p>
          <a:p>
            <a:r>
              <a:rPr lang="en-US" dirty="0" smtClean="0"/>
              <a:t> </a:t>
            </a:r>
            <a:r>
              <a:rPr lang="en-US" dirty="0"/>
              <a:t>homogeneous </a:t>
            </a:r>
            <a:r>
              <a:rPr lang="en-US" b="1" dirty="0">
                <a:solidFill>
                  <a:srgbClr val="00B050"/>
                </a:solidFill>
              </a:rPr>
              <a:t>multidimensional array. </a:t>
            </a:r>
            <a:endParaRPr lang="en-US" b="1" dirty="0" smtClean="0">
              <a:solidFill>
                <a:srgbClr val="00B050"/>
              </a:solidFill>
            </a:endParaRPr>
          </a:p>
          <a:p>
            <a:r>
              <a:rPr lang="en-US" b="1" dirty="0" smtClean="0">
                <a:solidFill>
                  <a:srgbClr val="00B050"/>
                </a:solidFill>
              </a:rPr>
              <a:t>It </a:t>
            </a:r>
            <a:r>
              <a:rPr lang="en-US" b="1" dirty="0">
                <a:solidFill>
                  <a:srgbClr val="00B050"/>
                </a:solidFill>
              </a:rPr>
              <a:t>is a table of elements (usually numbe</a:t>
            </a:r>
            <a:r>
              <a:rPr lang="en-US" dirty="0">
                <a:solidFill>
                  <a:srgbClr val="00B050"/>
                </a:solidFill>
              </a:rPr>
              <a:t>rs), </a:t>
            </a:r>
            <a:r>
              <a:rPr lang="en-US" dirty="0"/>
              <a:t>all of the same type, indexed by a tuple of positive integers. </a:t>
            </a:r>
            <a:r>
              <a:rPr lang="en-US" dirty="0" smtClean="0"/>
              <a:t>I</a:t>
            </a:r>
          </a:p>
          <a:p>
            <a:r>
              <a:rPr lang="en-US" dirty="0" smtClean="0"/>
              <a:t>n </a:t>
            </a:r>
            <a:r>
              <a:rPr lang="en-US" dirty="0" err="1"/>
              <a:t>NumPy</a:t>
            </a:r>
            <a:r>
              <a:rPr lang="en-US" dirty="0"/>
              <a:t> dimensions are called </a:t>
            </a:r>
            <a:r>
              <a:rPr lang="en-US" b="1" i="1" dirty="0">
                <a:solidFill>
                  <a:srgbClr val="00B050"/>
                </a:solidFill>
              </a:rPr>
              <a:t>axes</a:t>
            </a:r>
            <a:r>
              <a:rPr lang="en-US" b="1" dirty="0">
                <a:solidFill>
                  <a:srgbClr val="00B050"/>
                </a:solidFill>
              </a:rPr>
              <a:t>.</a:t>
            </a:r>
          </a:p>
        </p:txBody>
      </p:sp>
    </p:spTree>
    <p:extLst>
      <p:ext uri="{BB962C8B-B14F-4D97-AF65-F5344CB8AC3E}">
        <p14:creationId xmlns:p14="http://schemas.microsoft.com/office/powerpoint/2010/main" val="726035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3148947"/>
            <a:ext cx="6777037" cy="1858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92943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Integration equation</a:t>
            </a:r>
          </a:p>
          <a:p>
            <a:r>
              <a:rPr lang="en-US" dirty="0"/>
              <a:t>import </a:t>
            </a:r>
            <a:r>
              <a:rPr lang="en-US" dirty="0" err="1"/>
              <a:t>scipy.integrate</a:t>
            </a:r>
            <a:r>
              <a:rPr lang="en-US" dirty="0"/>
              <a:t> as integrate</a:t>
            </a:r>
          </a:p>
          <a:p>
            <a:r>
              <a:rPr lang="en-US" dirty="0"/>
              <a:t>import </a:t>
            </a:r>
            <a:r>
              <a:rPr lang="en-US" dirty="0" err="1"/>
              <a:t>scipy.special</a:t>
            </a:r>
            <a:r>
              <a:rPr lang="en-US" dirty="0"/>
              <a:t> as special</a:t>
            </a:r>
          </a:p>
          <a:p>
            <a:r>
              <a:rPr lang="en-US" dirty="0"/>
              <a:t>result = </a:t>
            </a:r>
            <a:r>
              <a:rPr lang="en-US" dirty="0" err="1"/>
              <a:t>integrate.quad</a:t>
            </a:r>
            <a:r>
              <a:rPr lang="en-US" dirty="0"/>
              <a:t>(lambda x: </a:t>
            </a:r>
            <a:r>
              <a:rPr lang="en-US" dirty="0" err="1"/>
              <a:t>special.jv</a:t>
            </a:r>
            <a:r>
              <a:rPr lang="en-US" dirty="0"/>
              <a:t>(2.5,x), 0, 4.5)</a:t>
            </a:r>
          </a:p>
          <a:p>
            <a:r>
              <a:rPr lang="en-US" dirty="0"/>
              <a:t>print(result)</a:t>
            </a:r>
          </a:p>
          <a:p>
            <a:endParaRPr lang="en-US" dirty="0"/>
          </a:p>
        </p:txBody>
      </p:sp>
    </p:spTree>
    <p:extLst>
      <p:ext uri="{BB962C8B-B14F-4D97-AF65-F5344CB8AC3E}">
        <p14:creationId xmlns:p14="http://schemas.microsoft.com/office/powerpoint/2010/main" val="36227374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Fourier Transformation</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685746"/>
            <a:ext cx="6777037" cy="2785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1016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a:t>
            </a:r>
            <a:r>
              <a:rPr lang="en-US" dirty="0" smtClean="0"/>
              <a:t> File i/o</a:t>
            </a:r>
            <a:endParaRPr lang="en-US" dirty="0"/>
          </a:p>
        </p:txBody>
      </p:sp>
      <p:sp>
        <p:nvSpPr>
          <p:cNvPr id="3" name="Content Placeholder 2"/>
          <p:cNvSpPr>
            <a:spLocks noGrp="1"/>
          </p:cNvSpPr>
          <p:nvPr>
            <p:ph idx="1"/>
          </p:nvPr>
        </p:nvSpPr>
        <p:spPr/>
        <p:txBody>
          <a:bodyPr/>
          <a:lstStyle/>
          <a:p>
            <a:r>
              <a:rPr lang="en-US" dirty="0"/>
              <a:t>a = </a:t>
            </a:r>
            <a:r>
              <a:rPr lang="en-US" dirty="0" err="1"/>
              <a:t>np.array</a:t>
            </a:r>
            <a:r>
              <a:rPr lang="en-US" dirty="0"/>
              <a:t>([1,2,3,4,5]) </a:t>
            </a:r>
          </a:p>
          <a:p>
            <a:r>
              <a:rPr lang="en-US" dirty="0" err="1"/>
              <a:t>np.</a:t>
            </a:r>
            <a:r>
              <a:rPr lang="en-US" b="1" dirty="0" err="1">
                <a:solidFill>
                  <a:srgbClr val="0070C0"/>
                </a:solidFill>
              </a:rPr>
              <a:t>save</a:t>
            </a:r>
            <a:r>
              <a:rPr lang="en-US" dirty="0"/>
              <a:t>('</a:t>
            </a:r>
            <a:r>
              <a:rPr lang="en-US" dirty="0" err="1"/>
              <a:t>outfile</a:t>
            </a:r>
            <a:r>
              <a:rPr lang="en-US" dirty="0"/>
              <a:t>',a)</a:t>
            </a:r>
          </a:p>
          <a:p>
            <a:endParaRPr lang="en-US" dirty="0"/>
          </a:p>
          <a:p>
            <a:r>
              <a:rPr lang="en-US" dirty="0"/>
              <a:t>b = </a:t>
            </a:r>
            <a:r>
              <a:rPr lang="en-US" dirty="0" err="1"/>
              <a:t>np.</a:t>
            </a:r>
            <a:r>
              <a:rPr lang="en-US" b="1" dirty="0" err="1">
                <a:solidFill>
                  <a:srgbClr val="0070C0"/>
                </a:solidFill>
              </a:rPr>
              <a:t>load</a:t>
            </a:r>
            <a:r>
              <a:rPr lang="en-US" dirty="0"/>
              <a:t>('</a:t>
            </a:r>
            <a:r>
              <a:rPr lang="en-US" dirty="0" err="1"/>
              <a:t>outfile.</a:t>
            </a:r>
            <a:r>
              <a:rPr lang="en-US" b="1" dirty="0" err="1">
                <a:solidFill>
                  <a:srgbClr val="0070C0"/>
                </a:solidFill>
              </a:rPr>
              <a:t>npy</a:t>
            </a:r>
            <a:r>
              <a:rPr lang="en-US" dirty="0"/>
              <a:t>') </a:t>
            </a:r>
          </a:p>
          <a:p>
            <a:r>
              <a:rPr lang="en-US" dirty="0"/>
              <a:t>print (b)</a:t>
            </a:r>
          </a:p>
        </p:txBody>
      </p:sp>
    </p:spTree>
    <p:extLst>
      <p:ext uri="{BB962C8B-B14F-4D97-AF65-F5344CB8AC3E}">
        <p14:creationId xmlns:p14="http://schemas.microsoft.com/office/powerpoint/2010/main" val="27762378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np.savetxt</a:t>
            </a:r>
            <a:r>
              <a:rPr lang="en-US" dirty="0"/>
              <a:t>('</a:t>
            </a:r>
            <a:r>
              <a:rPr lang="en-US" dirty="0" err="1"/>
              <a:t>out.txt',a</a:t>
            </a:r>
            <a:r>
              <a:rPr lang="en-US" dirty="0"/>
              <a:t>) </a:t>
            </a:r>
          </a:p>
          <a:p>
            <a:r>
              <a:rPr lang="en-US" dirty="0"/>
              <a:t>b = </a:t>
            </a:r>
            <a:r>
              <a:rPr lang="en-US" dirty="0" err="1"/>
              <a:t>np.loadtxt</a:t>
            </a:r>
            <a:r>
              <a:rPr lang="en-US" dirty="0"/>
              <a:t>('out.txt') </a:t>
            </a:r>
          </a:p>
          <a:p>
            <a:r>
              <a:rPr lang="en-US" dirty="0"/>
              <a:t>print(b)</a:t>
            </a:r>
          </a:p>
        </p:txBody>
      </p:sp>
    </p:spTree>
    <p:extLst>
      <p:ext uri="{BB962C8B-B14F-4D97-AF65-F5344CB8AC3E}">
        <p14:creationId xmlns:p14="http://schemas.microsoft.com/office/powerpoint/2010/main" val="2050330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For example, the coordinates of a point in 3D space </a:t>
            </a:r>
            <a:r>
              <a:rPr lang="en-US" dirty="0" smtClean="0">
                <a:effectLst/>
              </a:rPr>
              <a:t>[1, 2, 1]</a:t>
            </a:r>
            <a:r>
              <a:rPr lang="en-US" dirty="0"/>
              <a:t> has one </a:t>
            </a:r>
            <a:r>
              <a:rPr lang="en-US" dirty="0">
                <a:solidFill>
                  <a:srgbClr val="00B050"/>
                </a:solidFill>
              </a:rPr>
              <a:t>axis</a:t>
            </a:r>
            <a:r>
              <a:rPr lang="en-US" dirty="0"/>
              <a:t>. That axis has 3 elements in it, so we say it has a length of 3. In the example pictured below, the array </a:t>
            </a:r>
            <a:r>
              <a:rPr lang="en-US" dirty="0">
                <a:solidFill>
                  <a:srgbClr val="00B050"/>
                </a:solidFill>
              </a:rPr>
              <a:t>has 2 axes</a:t>
            </a:r>
            <a:r>
              <a:rPr lang="en-US" dirty="0"/>
              <a:t>. The first axis has a length of 2, the second axis has a length of 3</a:t>
            </a:r>
            <a:r>
              <a:rPr lang="en-US" dirty="0" smtClean="0"/>
              <a:t>.</a:t>
            </a:r>
          </a:p>
          <a:p>
            <a:r>
              <a:rPr lang="en-US" dirty="0" smtClean="0"/>
              <a:t>[</a:t>
            </a:r>
          </a:p>
          <a:p>
            <a:r>
              <a:rPr lang="en-US" dirty="0" smtClean="0"/>
              <a:t>  [ </a:t>
            </a:r>
            <a:r>
              <a:rPr lang="en-US" dirty="0"/>
              <a:t>1.</a:t>
            </a:r>
            <a:r>
              <a:rPr lang="en-US" dirty="0" smtClean="0"/>
              <a:t>, </a:t>
            </a:r>
            <a:r>
              <a:rPr lang="en-US" dirty="0"/>
              <a:t>0.</a:t>
            </a:r>
            <a:r>
              <a:rPr lang="en-US" dirty="0" smtClean="0"/>
              <a:t>, </a:t>
            </a:r>
            <a:r>
              <a:rPr lang="en-US" dirty="0"/>
              <a:t>0</a:t>
            </a:r>
            <a:r>
              <a:rPr lang="en-US" dirty="0" smtClean="0"/>
              <a:t>.],</a:t>
            </a:r>
          </a:p>
          <a:p>
            <a:r>
              <a:rPr lang="en-US" dirty="0" smtClean="0"/>
              <a:t>  [ </a:t>
            </a:r>
            <a:r>
              <a:rPr lang="en-US" dirty="0"/>
              <a:t>0.</a:t>
            </a:r>
            <a:r>
              <a:rPr lang="en-US" dirty="0" smtClean="0"/>
              <a:t>, </a:t>
            </a:r>
            <a:r>
              <a:rPr lang="en-US" dirty="0"/>
              <a:t>1.</a:t>
            </a:r>
            <a:r>
              <a:rPr lang="en-US" dirty="0" smtClean="0"/>
              <a:t>, </a:t>
            </a:r>
            <a:r>
              <a:rPr lang="en-US" dirty="0"/>
              <a:t>2</a:t>
            </a:r>
            <a:r>
              <a:rPr lang="en-US" dirty="0" smtClean="0"/>
              <a:t>.]</a:t>
            </a:r>
          </a:p>
          <a:p>
            <a:r>
              <a:rPr lang="en-US" dirty="0" smtClean="0"/>
              <a:t>]</a:t>
            </a:r>
            <a:endParaRPr lang="en-US" dirty="0"/>
          </a:p>
        </p:txBody>
      </p:sp>
    </p:spTree>
    <p:extLst>
      <p:ext uri="{BB962C8B-B14F-4D97-AF65-F5344CB8AC3E}">
        <p14:creationId xmlns:p14="http://schemas.microsoft.com/office/powerpoint/2010/main" val="146195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effectLst/>
              </a:rPr>
              <a:t>ndarray</a:t>
            </a:r>
            <a:endParaRPr lang="en-US" dirty="0"/>
          </a:p>
        </p:txBody>
      </p:sp>
      <p:sp>
        <p:nvSpPr>
          <p:cNvPr id="3" name="Content Placeholder 2"/>
          <p:cNvSpPr>
            <a:spLocks noGrp="1"/>
          </p:cNvSpPr>
          <p:nvPr>
            <p:ph idx="1"/>
          </p:nvPr>
        </p:nvSpPr>
        <p:spPr/>
        <p:txBody>
          <a:bodyPr/>
          <a:lstStyle/>
          <a:p>
            <a:r>
              <a:rPr lang="en-US" dirty="0" err="1"/>
              <a:t>NumPy’s</a:t>
            </a:r>
            <a:r>
              <a:rPr lang="en-US" dirty="0"/>
              <a:t> array class is called </a:t>
            </a:r>
            <a:r>
              <a:rPr lang="en-US" dirty="0" smtClean="0">
                <a:effectLst/>
              </a:rPr>
              <a:t> </a:t>
            </a:r>
            <a:r>
              <a:rPr lang="en-US" dirty="0" err="1" smtClean="0">
                <a:effectLst/>
              </a:rPr>
              <a:t>ndarray</a:t>
            </a:r>
            <a:r>
              <a:rPr lang="en-US" dirty="0" smtClean="0"/>
              <a:t>. </a:t>
            </a:r>
            <a:r>
              <a:rPr lang="en-US" dirty="0"/>
              <a:t>It is also known by the alias </a:t>
            </a:r>
            <a:r>
              <a:rPr lang="en-US" dirty="0" smtClean="0">
                <a:effectLst/>
              </a:rPr>
              <a:t>array</a:t>
            </a:r>
            <a:r>
              <a:rPr lang="en-US" dirty="0"/>
              <a:t>. </a:t>
            </a:r>
            <a:endParaRPr lang="en-US" dirty="0" smtClean="0"/>
          </a:p>
          <a:p>
            <a:r>
              <a:rPr lang="en-US" dirty="0" smtClean="0"/>
              <a:t>Note </a:t>
            </a:r>
            <a:r>
              <a:rPr lang="en-US" dirty="0"/>
              <a:t>that </a:t>
            </a:r>
            <a:r>
              <a:rPr lang="en-US" dirty="0" err="1" smtClean="0">
                <a:solidFill>
                  <a:srgbClr val="00B050"/>
                </a:solidFill>
                <a:effectLst/>
              </a:rPr>
              <a:t>numpy.array</a:t>
            </a:r>
            <a:r>
              <a:rPr lang="en-US" dirty="0"/>
              <a:t> is </a:t>
            </a:r>
            <a:r>
              <a:rPr lang="en-US" b="1" dirty="0">
                <a:solidFill>
                  <a:srgbClr val="00B050"/>
                </a:solidFill>
              </a:rPr>
              <a:t>not the same </a:t>
            </a:r>
            <a:r>
              <a:rPr lang="en-US" dirty="0"/>
              <a:t>as the Standard Python Library class </a:t>
            </a:r>
            <a:r>
              <a:rPr lang="en-US" dirty="0" err="1" smtClean="0">
                <a:effectLst/>
              </a:rPr>
              <a:t>array.array</a:t>
            </a:r>
            <a:r>
              <a:rPr lang="en-US" dirty="0"/>
              <a:t>, which only handles one-dimensional arrays and offers less functionality. </a:t>
            </a:r>
          </a:p>
        </p:txBody>
      </p:sp>
    </p:spTree>
    <p:extLst>
      <p:ext uri="{BB962C8B-B14F-4D97-AF65-F5344CB8AC3E}">
        <p14:creationId xmlns:p14="http://schemas.microsoft.com/office/powerpoint/2010/main" val="627193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err="1" smtClean="0"/>
              <a:t>ndarray.ndim</a:t>
            </a:r>
            <a:endParaRPr lang="en-US" dirty="0" smtClean="0"/>
          </a:p>
          <a:p>
            <a:endParaRPr lang="en-US" dirty="0" smtClean="0"/>
          </a:p>
          <a:p>
            <a:r>
              <a:rPr lang="en-US" dirty="0" err="1" smtClean="0"/>
              <a:t>ndarray.shape</a:t>
            </a:r>
            <a:endParaRPr lang="en-US" dirty="0" smtClean="0"/>
          </a:p>
          <a:p>
            <a:endParaRPr lang="en-US" dirty="0" smtClean="0"/>
          </a:p>
          <a:p>
            <a:r>
              <a:rPr lang="en-US" dirty="0" err="1" smtClean="0"/>
              <a:t>ndarray.dtype</a:t>
            </a:r>
            <a:endParaRPr lang="en-US" dirty="0" smtClean="0"/>
          </a:p>
          <a:p>
            <a:endParaRPr lang="en-US" dirty="0" smtClean="0"/>
          </a:p>
          <a:p>
            <a:r>
              <a:rPr lang="en-US" dirty="0" err="1" smtClean="0"/>
              <a:t>ndarray.itemsize</a:t>
            </a:r>
            <a:endParaRPr lang="en-US" dirty="0" smtClean="0"/>
          </a:p>
          <a:p>
            <a:endParaRPr lang="en-US" dirty="0" smtClean="0"/>
          </a:p>
          <a:p>
            <a:r>
              <a:rPr lang="en-US" dirty="0" err="1" smtClean="0"/>
              <a:t>ndarray.data</a:t>
            </a:r>
            <a:endParaRPr lang="en-US" dirty="0"/>
          </a:p>
        </p:txBody>
      </p:sp>
    </p:spTree>
    <p:extLst>
      <p:ext uri="{BB962C8B-B14F-4D97-AF65-F5344CB8AC3E}">
        <p14:creationId xmlns:p14="http://schemas.microsoft.com/office/powerpoint/2010/main" val="3562670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import </a:t>
            </a:r>
            <a:r>
              <a:rPr lang="en-US" dirty="0" err="1" smtClean="0"/>
              <a:t>numpy</a:t>
            </a:r>
            <a:r>
              <a:rPr lang="en-US" dirty="0" smtClean="0"/>
              <a:t> as np</a:t>
            </a:r>
          </a:p>
          <a:p>
            <a:r>
              <a:rPr lang="en-US" dirty="0" smtClean="0"/>
              <a:t>a = </a:t>
            </a:r>
            <a:r>
              <a:rPr lang="en-US" dirty="0" err="1" smtClean="0"/>
              <a:t>np.arange</a:t>
            </a:r>
            <a:r>
              <a:rPr lang="en-US" dirty="0" smtClean="0"/>
              <a:t>(15).reshape(3, 5)</a:t>
            </a:r>
          </a:p>
          <a:p>
            <a:r>
              <a:rPr lang="en-US" dirty="0" smtClean="0"/>
              <a:t>print(a)</a:t>
            </a:r>
          </a:p>
          <a:p>
            <a:endParaRPr lang="en-US" dirty="0"/>
          </a:p>
        </p:txBody>
      </p:sp>
    </p:spTree>
    <p:extLst>
      <p:ext uri="{BB962C8B-B14F-4D97-AF65-F5344CB8AC3E}">
        <p14:creationId xmlns:p14="http://schemas.microsoft.com/office/powerpoint/2010/main" val="1158331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function </a:t>
            </a:r>
            <a:r>
              <a:rPr lang="en-US" b="1" dirty="0" smtClean="0"/>
              <a:t>zeros</a:t>
            </a:r>
            <a:r>
              <a:rPr lang="en-US" dirty="0" smtClean="0"/>
              <a:t> creates an array full of zeros, </a:t>
            </a:r>
          </a:p>
          <a:p>
            <a:r>
              <a:rPr lang="en-US" dirty="0" smtClean="0"/>
              <a:t>the function </a:t>
            </a:r>
            <a:r>
              <a:rPr lang="en-US" b="1" dirty="0" smtClean="0">
                <a:solidFill>
                  <a:srgbClr val="00B050"/>
                </a:solidFill>
              </a:rPr>
              <a:t>ones </a:t>
            </a:r>
            <a:r>
              <a:rPr lang="en-US" dirty="0" smtClean="0"/>
              <a:t>creates an array full of ones, and </a:t>
            </a:r>
          </a:p>
          <a:p>
            <a:r>
              <a:rPr lang="en-US" dirty="0" smtClean="0"/>
              <a:t>the function </a:t>
            </a:r>
            <a:r>
              <a:rPr lang="en-US" b="1" dirty="0" smtClean="0">
                <a:solidFill>
                  <a:srgbClr val="00B050"/>
                </a:solidFill>
              </a:rPr>
              <a:t>empty </a:t>
            </a:r>
            <a:r>
              <a:rPr lang="en-US" dirty="0" smtClean="0"/>
              <a:t>creates an array whose </a:t>
            </a:r>
            <a:r>
              <a:rPr lang="en-US" i="1" dirty="0" smtClean="0">
                <a:solidFill>
                  <a:srgbClr val="FF0000"/>
                </a:solidFill>
              </a:rPr>
              <a:t>initial content is random and depends on the state of the memory</a:t>
            </a:r>
            <a:r>
              <a:rPr lang="en-US" dirty="0" smtClean="0"/>
              <a:t>. By default, the </a:t>
            </a:r>
            <a:r>
              <a:rPr lang="en-US" dirty="0" err="1" smtClean="0"/>
              <a:t>dtype</a:t>
            </a:r>
            <a:r>
              <a:rPr lang="en-US" dirty="0" smtClean="0"/>
              <a:t> of the created array is float64.</a:t>
            </a:r>
            <a:endParaRPr lang="en-US" dirty="0"/>
          </a:p>
        </p:txBody>
      </p:sp>
    </p:spTree>
    <p:extLst>
      <p:ext uri="{BB962C8B-B14F-4D97-AF65-F5344CB8AC3E}">
        <p14:creationId xmlns:p14="http://schemas.microsoft.com/office/powerpoint/2010/main" val="2730410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sequences of numbers</a:t>
            </a:r>
            <a:endParaRPr lang="en-US" dirty="0"/>
          </a:p>
        </p:txBody>
      </p:sp>
      <p:sp>
        <p:nvSpPr>
          <p:cNvPr id="3" name="Content Placeholder 2"/>
          <p:cNvSpPr>
            <a:spLocks noGrp="1"/>
          </p:cNvSpPr>
          <p:nvPr>
            <p:ph idx="1"/>
          </p:nvPr>
        </p:nvSpPr>
        <p:spPr/>
        <p:txBody>
          <a:bodyPr/>
          <a:lstStyle/>
          <a:p>
            <a:r>
              <a:rPr lang="en-US" dirty="0" smtClean="0"/>
              <a:t># To create sequences of numbers, </a:t>
            </a:r>
            <a:r>
              <a:rPr lang="en-US" dirty="0" err="1" smtClean="0"/>
              <a:t>NumPy</a:t>
            </a:r>
            <a:r>
              <a:rPr lang="en-US" dirty="0" smtClean="0"/>
              <a:t> provides a  function analogous to range that returns arrays instead of lists.</a:t>
            </a:r>
          </a:p>
          <a:p>
            <a:endParaRPr lang="en-US" dirty="0" smtClean="0"/>
          </a:p>
          <a:p>
            <a:r>
              <a:rPr lang="en-US" dirty="0" smtClean="0"/>
              <a:t># sequence</a:t>
            </a:r>
          </a:p>
          <a:p>
            <a:r>
              <a:rPr lang="en-US" dirty="0" smtClean="0"/>
              <a:t>g = </a:t>
            </a:r>
            <a:r>
              <a:rPr lang="en-US" dirty="0" err="1" smtClean="0"/>
              <a:t>np.arange</a:t>
            </a:r>
            <a:r>
              <a:rPr lang="en-US" dirty="0" smtClean="0"/>
              <a:t>( 10, 30, 5 )</a:t>
            </a:r>
          </a:p>
          <a:p>
            <a:r>
              <a:rPr lang="en-US" dirty="0" smtClean="0"/>
              <a:t>print(g)</a:t>
            </a:r>
            <a:endParaRPr lang="en-US" dirty="0"/>
          </a:p>
        </p:txBody>
      </p:sp>
    </p:spTree>
    <p:extLst>
      <p:ext uri="{BB962C8B-B14F-4D97-AF65-F5344CB8AC3E}">
        <p14:creationId xmlns:p14="http://schemas.microsoft.com/office/powerpoint/2010/main" val="29460113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348</TotalTime>
  <Words>754</Words>
  <Application>Microsoft Office PowerPoint</Application>
  <PresentationFormat>On-screen Show (4:3)</PresentationFormat>
  <Paragraphs>168</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Austin</vt:lpstr>
      <vt:lpstr>Python</vt:lpstr>
      <vt:lpstr>NumPy</vt:lpstr>
      <vt:lpstr>PowerPoint Presentation</vt:lpstr>
      <vt:lpstr>PowerPoint Presentation</vt:lpstr>
      <vt:lpstr>ndarray</vt:lpstr>
      <vt:lpstr>PowerPoint Presentation</vt:lpstr>
      <vt:lpstr>PowerPoint Presentation</vt:lpstr>
      <vt:lpstr>PowerPoint Presentation</vt:lpstr>
      <vt:lpstr>create sequences of numbers</vt:lpstr>
      <vt:lpstr>PowerPoint Presentation</vt:lpstr>
      <vt:lpstr>Data processing</vt:lpstr>
      <vt:lpstr>PowerPoint Presentation</vt:lpstr>
      <vt:lpstr>PowerPoint Presentation</vt:lpstr>
      <vt:lpstr>Index Access</vt:lpstr>
      <vt:lpstr>PowerPoint Presentation</vt:lpstr>
      <vt:lpstr>PowerPoint Presentation</vt:lpstr>
      <vt:lpstr>stack</vt:lpstr>
      <vt:lpstr>PowerPoint Presentation</vt:lpstr>
      <vt:lpstr>Broadcasting rules</vt:lpstr>
      <vt:lpstr>Ix_</vt:lpstr>
      <vt:lpstr>Linear algebra</vt:lpstr>
      <vt:lpstr>PowerPoint Presentation</vt:lpstr>
      <vt:lpstr>Algebra equation</vt:lpstr>
      <vt:lpstr>PowerPoint Presentation</vt:lpstr>
      <vt:lpstr>PowerPoint Presentation</vt:lpstr>
      <vt:lpstr>SCIPY</vt:lpstr>
      <vt:lpstr>PowerPoint Presentation</vt:lpstr>
      <vt:lpstr>PowerPoint Presentation</vt:lpstr>
      <vt:lpstr>PowerPoint Presentation</vt:lpstr>
      <vt:lpstr>PowerPoint Presentation</vt:lpstr>
      <vt:lpstr>PowerPoint Presentation</vt:lpstr>
      <vt:lpstr>Fourier Transformation</vt:lpstr>
      <vt:lpstr>Numpy File i/o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radha</dc:creator>
  <cp:lastModifiedBy>radha</cp:lastModifiedBy>
  <cp:revision>65</cp:revision>
  <dcterms:created xsi:type="dcterms:W3CDTF">2018-07-16T06:01:33Z</dcterms:created>
  <dcterms:modified xsi:type="dcterms:W3CDTF">2018-08-02T10:20:54Z</dcterms:modified>
</cp:coreProperties>
</file>