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5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229" name="Group 85"/>
          <p:cNvGrpSpPr>
            <a:grpSpLocks/>
          </p:cNvGrpSpPr>
          <p:nvPr/>
        </p:nvGrpSpPr>
        <p:grpSpPr bwMode="auto">
          <a:xfrm>
            <a:off x="0" y="0"/>
            <a:ext cx="8915400" cy="6858000"/>
            <a:chOff x="0" y="0"/>
            <a:chExt cx="5616" cy="4320"/>
          </a:xfrm>
        </p:grpSpPr>
        <p:grpSp>
          <p:nvGrpSpPr>
            <p:cNvPr id="6147" name="Group 3"/>
            <p:cNvGrpSpPr>
              <a:grpSpLocks/>
            </p:cNvGrpSpPr>
            <p:nvPr/>
          </p:nvGrpSpPr>
          <p:grpSpPr bwMode="auto">
            <a:xfrm>
              <a:off x="0" y="0"/>
              <a:ext cx="240" cy="4320"/>
              <a:chOff x="0" y="0"/>
              <a:chExt cx="240" cy="4320"/>
            </a:xfrm>
          </p:grpSpPr>
          <p:sp>
            <p:nvSpPr>
              <p:cNvPr id="6148" name="Rectangle 4"/>
              <p:cNvSpPr>
                <a:spLocks noChangeArrowheads="1"/>
              </p:cNvSpPr>
              <p:nvPr userDrawn="1"/>
            </p:nvSpPr>
            <p:spPr bwMode="auto">
              <a:xfrm>
                <a:off x="0" y="0"/>
                <a:ext cx="24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 name="Rectangle 5" descr="50%"/>
              <p:cNvSpPr>
                <a:spLocks noChangeArrowheads="1"/>
              </p:cNvSpPr>
              <p:nvPr userDrawn="1"/>
            </p:nvSpPr>
            <p:spPr bwMode="auto">
              <a:xfrm>
                <a:off x="0" y="240"/>
                <a:ext cx="240" cy="240"/>
              </a:xfrm>
              <a:prstGeom prst="rect">
                <a:avLst/>
              </a:prstGeom>
              <a:pattFill prst="pct50">
                <a:fgClr>
                  <a:schemeClr val="accent2"/>
                </a:fgClr>
                <a:bgClr>
                  <a:schemeClr val="hlink"/>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 name="Rectangle 6"/>
              <p:cNvSpPr>
                <a:spLocks noChangeArrowheads="1"/>
              </p:cNvSpPr>
              <p:nvPr userDrawn="1"/>
            </p:nvSpPr>
            <p:spPr bwMode="auto">
              <a:xfrm>
                <a:off x="0" y="480"/>
                <a:ext cx="24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1" name="Rectangle 7" descr="50%"/>
              <p:cNvSpPr>
                <a:spLocks noChangeArrowheads="1"/>
              </p:cNvSpPr>
              <p:nvPr userDrawn="1"/>
            </p:nvSpPr>
            <p:spPr bwMode="auto">
              <a:xfrm>
                <a:off x="0" y="720"/>
                <a:ext cx="240" cy="240"/>
              </a:xfrm>
              <a:prstGeom prst="rect">
                <a:avLst/>
              </a:prstGeom>
              <a:pattFill prst="pct50">
                <a:fgClr>
                  <a:schemeClr val="accent2"/>
                </a:fgClr>
                <a:bgClr>
                  <a:schemeClr val="hlink"/>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2" name="Rectangle 8"/>
              <p:cNvSpPr>
                <a:spLocks noChangeArrowheads="1"/>
              </p:cNvSpPr>
              <p:nvPr userDrawn="1"/>
            </p:nvSpPr>
            <p:spPr bwMode="auto">
              <a:xfrm>
                <a:off x="0" y="960"/>
                <a:ext cx="24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3" name="Rectangle 9" descr="50%"/>
              <p:cNvSpPr>
                <a:spLocks noChangeArrowheads="1"/>
              </p:cNvSpPr>
              <p:nvPr userDrawn="1"/>
            </p:nvSpPr>
            <p:spPr bwMode="auto">
              <a:xfrm>
                <a:off x="0" y="1200"/>
                <a:ext cx="240" cy="240"/>
              </a:xfrm>
              <a:prstGeom prst="rect">
                <a:avLst/>
              </a:prstGeom>
              <a:pattFill prst="pct50">
                <a:fgClr>
                  <a:schemeClr val="accent2"/>
                </a:fgClr>
                <a:bgClr>
                  <a:schemeClr val="hlink"/>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4" name="Rectangle 10"/>
              <p:cNvSpPr>
                <a:spLocks noChangeArrowheads="1"/>
              </p:cNvSpPr>
              <p:nvPr userDrawn="1"/>
            </p:nvSpPr>
            <p:spPr bwMode="auto">
              <a:xfrm>
                <a:off x="0" y="1440"/>
                <a:ext cx="24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5" name="Rectangle 11" descr="50%"/>
              <p:cNvSpPr>
                <a:spLocks noChangeArrowheads="1"/>
              </p:cNvSpPr>
              <p:nvPr userDrawn="1"/>
            </p:nvSpPr>
            <p:spPr bwMode="auto">
              <a:xfrm>
                <a:off x="0" y="1680"/>
                <a:ext cx="240" cy="240"/>
              </a:xfrm>
              <a:prstGeom prst="rect">
                <a:avLst/>
              </a:prstGeom>
              <a:pattFill prst="pct50">
                <a:fgClr>
                  <a:schemeClr val="accent2"/>
                </a:fgClr>
                <a:bgClr>
                  <a:schemeClr val="hlink"/>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6" name="Rectangle 12"/>
              <p:cNvSpPr>
                <a:spLocks noChangeArrowheads="1"/>
              </p:cNvSpPr>
              <p:nvPr userDrawn="1"/>
            </p:nvSpPr>
            <p:spPr bwMode="auto">
              <a:xfrm>
                <a:off x="0" y="1920"/>
                <a:ext cx="24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7" name="Rectangle 13" descr="50%"/>
              <p:cNvSpPr>
                <a:spLocks noChangeArrowheads="1"/>
              </p:cNvSpPr>
              <p:nvPr userDrawn="1"/>
            </p:nvSpPr>
            <p:spPr bwMode="auto">
              <a:xfrm>
                <a:off x="0" y="2160"/>
                <a:ext cx="240" cy="240"/>
              </a:xfrm>
              <a:prstGeom prst="rect">
                <a:avLst/>
              </a:prstGeom>
              <a:pattFill prst="pct50">
                <a:fgClr>
                  <a:schemeClr val="accent2"/>
                </a:fgClr>
                <a:bgClr>
                  <a:schemeClr val="hlink"/>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8" name="Rectangle 14"/>
              <p:cNvSpPr>
                <a:spLocks noChangeArrowheads="1"/>
              </p:cNvSpPr>
              <p:nvPr userDrawn="1"/>
            </p:nvSpPr>
            <p:spPr bwMode="auto">
              <a:xfrm>
                <a:off x="0" y="2400"/>
                <a:ext cx="24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9" name="Rectangle 15" descr="50%"/>
              <p:cNvSpPr>
                <a:spLocks noChangeArrowheads="1"/>
              </p:cNvSpPr>
              <p:nvPr userDrawn="1"/>
            </p:nvSpPr>
            <p:spPr bwMode="auto">
              <a:xfrm>
                <a:off x="0" y="2640"/>
                <a:ext cx="240" cy="240"/>
              </a:xfrm>
              <a:prstGeom prst="rect">
                <a:avLst/>
              </a:prstGeom>
              <a:pattFill prst="pct50">
                <a:fgClr>
                  <a:schemeClr val="accent2"/>
                </a:fgClr>
                <a:bgClr>
                  <a:schemeClr val="hlink"/>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0" name="Rectangle 16"/>
              <p:cNvSpPr>
                <a:spLocks noChangeArrowheads="1"/>
              </p:cNvSpPr>
              <p:nvPr userDrawn="1"/>
            </p:nvSpPr>
            <p:spPr bwMode="auto">
              <a:xfrm>
                <a:off x="0" y="2880"/>
                <a:ext cx="24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1" name="Rectangle 17" descr="50%"/>
              <p:cNvSpPr>
                <a:spLocks noChangeArrowheads="1"/>
              </p:cNvSpPr>
              <p:nvPr userDrawn="1"/>
            </p:nvSpPr>
            <p:spPr bwMode="auto">
              <a:xfrm>
                <a:off x="0" y="3120"/>
                <a:ext cx="240" cy="240"/>
              </a:xfrm>
              <a:prstGeom prst="rect">
                <a:avLst/>
              </a:prstGeom>
              <a:pattFill prst="pct50">
                <a:fgClr>
                  <a:schemeClr val="accent2"/>
                </a:fgClr>
                <a:bgClr>
                  <a:schemeClr val="hlink"/>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2" name="Rectangle 18"/>
              <p:cNvSpPr>
                <a:spLocks noChangeArrowheads="1"/>
              </p:cNvSpPr>
              <p:nvPr userDrawn="1"/>
            </p:nvSpPr>
            <p:spPr bwMode="auto">
              <a:xfrm>
                <a:off x="0" y="3360"/>
                <a:ext cx="24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3" name="Rectangle 19" descr="50%"/>
              <p:cNvSpPr>
                <a:spLocks noChangeArrowheads="1"/>
              </p:cNvSpPr>
              <p:nvPr userDrawn="1"/>
            </p:nvSpPr>
            <p:spPr bwMode="auto">
              <a:xfrm>
                <a:off x="0" y="3600"/>
                <a:ext cx="240" cy="240"/>
              </a:xfrm>
              <a:prstGeom prst="rect">
                <a:avLst/>
              </a:prstGeom>
              <a:pattFill prst="pct50">
                <a:fgClr>
                  <a:schemeClr val="accent2"/>
                </a:fgClr>
                <a:bgClr>
                  <a:schemeClr val="hlink"/>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4" name="Rectangle 20"/>
              <p:cNvSpPr>
                <a:spLocks noChangeArrowheads="1"/>
              </p:cNvSpPr>
              <p:nvPr userDrawn="1"/>
            </p:nvSpPr>
            <p:spPr bwMode="auto">
              <a:xfrm>
                <a:off x="0" y="3840"/>
                <a:ext cx="24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5" name="Rectangle 21" descr="50%"/>
              <p:cNvSpPr>
                <a:spLocks noChangeArrowheads="1"/>
              </p:cNvSpPr>
              <p:nvPr userDrawn="1"/>
            </p:nvSpPr>
            <p:spPr bwMode="auto">
              <a:xfrm>
                <a:off x="0" y="4080"/>
                <a:ext cx="240" cy="240"/>
              </a:xfrm>
              <a:prstGeom prst="rect">
                <a:avLst/>
              </a:prstGeom>
              <a:pattFill prst="pct50">
                <a:fgClr>
                  <a:schemeClr val="accent2"/>
                </a:fgClr>
                <a:bgClr>
                  <a:schemeClr val="hlink"/>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01" name="Rectangle 57" descr="50%"/>
            <p:cNvSpPr>
              <a:spLocks noChangeArrowheads="1"/>
            </p:cNvSpPr>
            <p:nvPr/>
          </p:nvSpPr>
          <p:spPr bwMode="hidden">
            <a:xfrm>
              <a:off x="336" y="1248"/>
              <a:ext cx="5280" cy="144"/>
            </a:xfrm>
            <a:prstGeom prst="rect">
              <a:avLst/>
            </a:prstGeom>
            <a:pattFill prst="pct50">
              <a:fgClr>
                <a:schemeClr val="bg2"/>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173" name="Group 29"/>
            <p:cNvGrpSpPr>
              <a:grpSpLocks/>
            </p:cNvGrpSpPr>
            <p:nvPr/>
          </p:nvGrpSpPr>
          <p:grpSpPr bwMode="auto">
            <a:xfrm>
              <a:off x="336" y="1200"/>
              <a:ext cx="5280" cy="0"/>
              <a:chOff x="144" y="1200"/>
              <a:chExt cx="5280" cy="0"/>
            </a:xfrm>
          </p:grpSpPr>
          <p:sp>
            <p:nvSpPr>
              <p:cNvPr id="6174" name="Line 30"/>
              <p:cNvSpPr>
                <a:spLocks noChangeShapeType="1"/>
              </p:cNvSpPr>
              <p:nvPr/>
            </p:nvSpPr>
            <p:spPr bwMode="ltGray">
              <a:xfrm>
                <a:off x="144" y="120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5" name="Line 31"/>
              <p:cNvSpPr>
                <a:spLocks noChangeShapeType="1"/>
              </p:cNvSpPr>
              <p:nvPr/>
            </p:nvSpPr>
            <p:spPr bwMode="ltGray">
              <a:xfrm>
                <a:off x="624" y="120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6" name="Line 32"/>
              <p:cNvSpPr>
                <a:spLocks noChangeShapeType="1"/>
              </p:cNvSpPr>
              <p:nvPr/>
            </p:nvSpPr>
            <p:spPr bwMode="ltGray">
              <a:xfrm>
                <a:off x="384" y="1200"/>
                <a:ext cx="240" cy="0"/>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7" name="Line 33"/>
              <p:cNvSpPr>
                <a:spLocks noChangeShapeType="1"/>
              </p:cNvSpPr>
              <p:nvPr/>
            </p:nvSpPr>
            <p:spPr bwMode="ltGray">
              <a:xfrm>
                <a:off x="1104" y="120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8" name="Line 34"/>
              <p:cNvSpPr>
                <a:spLocks noChangeShapeType="1"/>
              </p:cNvSpPr>
              <p:nvPr/>
            </p:nvSpPr>
            <p:spPr bwMode="ltGray">
              <a:xfrm>
                <a:off x="864" y="1200"/>
                <a:ext cx="240" cy="0"/>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9" name="Line 35"/>
              <p:cNvSpPr>
                <a:spLocks noChangeShapeType="1"/>
              </p:cNvSpPr>
              <p:nvPr/>
            </p:nvSpPr>
            <p:spPr bwMode="ltGray">
              <a:xfrm>
                <a:off x="1584" y="120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0" name="Line 36"/>
              <p:cNvSpPr>
                <a:spLocks noChangeShapeType="1"/>
              </p:cNvSpPr>
              <p:nvPr/>
            </p:nvSpPr>
            <p:spPr bwMode="ltGray">
              <a:xfrm>
                <a:off x="1344" y="1200"/>
                <a:ext cx="240" cy="0"/>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1" name="Line 37"/>
              <p:cNvSpPr>
                <a:spLocks noChangeShapeType="1"/>
              </p:cNvSpPr>
              <p:nvPr/>
            </p:nvSpPr>
            <p:spPr bwMode="ltGray">
              <a:xfrm>
                <a:off x="2064" y="120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2" name="Line 38"/>
              <p:cNvSpPr>
                <a:spLocks noChangeShapeType="1"/>
              </p:cNvSpPr>
              <p:nvPr/>
            </p:nvSpPr>
            <p:spPr bwMode="ltGray">
              <a:xfrm>
                <a:off x="1824" y="1200"/>
                <a:ext cx="240" cy="0"/>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3" name="Line 39"/>
              <p:cNvSpPr>
                <a:spLocks noChangeShapeType="1"/>
              </p:cNvSpPr>
              <p:nvPr/>
            </p:nvSpPr>
            <p:spPr bwMode="ltGray">
              <a:xfrm>
                <a:off x="2544" y="120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4" name="Line 40"/>
              <p:cNvSpPr>
                <a:spLocks noChangeShapeType="1"/>
              </p:cNvSpPr>
              <p:nvPr/>
            </p:nvSpPr>
            <p:spPr bwMode="ltGray">
              <a:xfrm>
                <a:off x="2304" y="1200"/>
                <a:ext cx="240" cy="0"/>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5" name="Line 41"/>
              <p:cNvSpPr>
                <a:spLocks noChangeShapeType="1"/>
              </p:cNvSpPr>
              <p:nvPr/>
            </p:nvSpPr>
            <p:spPr bwMode="ltGray">
              <a:xfrm>
                <a:off x="3024" y="120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6" name="Line 42"/>
              <p:cNvSpPr>
                <a:spLocks noChangeShapeType="1"/>
              </p:cNvSpPr>
              <p:nvPr/>
            </p:nvSpPr>
            <p:spPr bwMode="ltGray">
              <a:xfrm>
                <a:off x="2784" y="1200"/>
                <a:ext cx="240" cy="0"/>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7" name="Line 43"/>
              <p:cNvSpPr>
                <a:spLocks noChangeShapeType="1"/>
              </p:cNvSpPr>
              <p:nvPr/>
            </p:nvSpPr>
            <p:spPr bwMode="ltGray">
              <a:xfrm>
                <a:off x="3504" y="120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8" name="Line 44"/>
              <p:cNvSpPr>
                <a:spLocks noChangeShapeType="1"/>
              </p:cNvSpPr>
              <p:nvPr/>
            </p:nvSpPr>
            <p:spPr bwMode="ltGray">
              <a:xfrm>
                <a:off x="3264" y="1200"/>
                <a:ext cx="240" cy="0"/>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9" name="Line 45"/>
              <p:cNvSpPr>
                <a:spLocks noChangeShapeType="1"/>
              </p:cNvSpPr>
              <p:nvPr/>
            </p:nvSpPr>
            <p:spPr bwMode="ltGray">
              <a:xfrm>
                <a:off x="3984" y="120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0" name="Line 46"/>
              <p:cNvSpPr>
                <a:spLocks noChangeShapeType="1"/>
              </p:cNvSpPr>
              <p:nvPr/>
            </p:nvSpPr>
            <p:spPr bwMode="ltGray">
              <a:xfrm>
                <a:off x="3744" y="1200"/>
                <a:ext cx="240" cy="0"/>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1" name="Line 47"/>
              <p:cNvSpPr>
                <a:spLocks noChangeShapeType="1"/>
              </p:cNvSpPr>
              <p:nvPr/>
            </p:nvSpPr>
            <p:spPr bwMode="ltGray">
              <a:xfrm>
                <a:off x="4464" y="120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2" name="Line 48"/>
              <p:cNvSpPr>
                <a:spLocks noChangeShapeType="1"/>
              </p:cNvSpPr>
              <p:nvPr/>
            </p:nvSpPr>
            <p:spPr bwMode="ltGray">
              <a:xfrm>
                <a:off x="4224" y="1200"/>
                <a:ext cx="240" cy="0"/>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3" name="Line 49"/>
              <p:cNvSpPr>
                <a:spLocks noChangeShapeType="1"/>
              </p:cNvSpPr>
              <p:nvPr/>
            </p:nvSpPr>
            <p:spPr bwMode="ltGray">
              <a:xfrm>
                <a:off x="4944" y="120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4" name="Line 50"/>
              <p:cNvSpPr>
                <a:spLocks noChangeShapeType="1"/>
              </p:cNvSpPr>
              <p:nvPr/>
            </p:nvSpPr>
            <p:spPr bwMode="ltGray">
              <a:xfrm>
                <a:off x="4704" y="1200"/>
                <a:ext cx="240" cy="0"/>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5" name="Line 51"/>
              <p:cNvSpPr>
                <a:spLocks noChangeShapeType="1"/>
              </p:cNvSpPr>
              <p:nvPr/>
            </p:nvSpPr>
            <p:spPr bwMode="ltGray">
              <a:xfrm>
                <a:off x="5184" y="1200"/>
                <a:ext cx="240" cy="0"/>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28" name="Group 84"/>
            <p:cNvGrpSpPr>
              <a:grpSpLocks/>
            </p:cNvGrpSpPr>
            <p:nvPr/>
          </p:nvGrpSpPr>
          <p:grpSpPr bwMode="auto">
            <a:xfrm>
              <a:off x="432" y="1728"/>
              <a:ext cx="192" cy="192"/>
              <a:chOff x="432" y="1728"/>
              <a:chExt cx="192" cy="192"/>
            </a:xfrm>
          </p:grpSpPr>
          <p:sp>
            <p:nvSpPr>
              <p:cNvPr id="6169" name="Rectangle 25"/>
              <p:cNvSpPr>
                <a:spLocks noChangeArrowheads="1"/>
              </p:cNvSpPr>
              <p:nvPr userDrawn="1"/>
            </p:nvSpPr>
            <p:spPr bwMode="auto">
              <a:xfrm>
                <a:off x="432" y="1728"/>
                <a:ext cx="96" cy="96"/>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0" name="Rectangle 26"/>
              <p:cNvSpPr>
                <a:spLocks noChangeArrowheads="1"/>
              </p:cNvSpPr>
              <p:nvPr userDrawn="1"/>
            </p:nvSpPr>
            <p:spPr bwMode="auto">
              <a:xfrm>
                <a:off x="528" y="1824"/>
                <a:ext cx="96" cy="96"/>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1" name="Rectangle 27"/>
              <p:cNvSpPr>
                <a:spLocks noChangeArrowheads="1"/>
              </p:cNvSpPr>
              <p:nvPr userDrawn="1"/>
            </p:nvSpPr>
            <p:spPr bwMode="auto">
              <a:xfrm>
                <a:off x="528" y="1728"/>
                <a:ext cx="96" cy="96"/>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2" name="Rectangle 28"/>
              <p:cNvSpPr>
                <a:spLocks noChangeArrowheads="1"/>
              </p:cNvSpPr>
              <p:nvPr userDrawn="1"/>
            </p:nvSpPr>
            <p:spPr bwMode="auto">
              <a:xfrm>
                <a:off x="432" y="1824"/>
                <a:ext cx="96" cy="96"/>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02" name="Group 58"/>
            <p:cNvGrpSpPr>
              <a:grpSpLocks/>
            </p:cNvGrpSpPr>
            <p:nvPr/>
          </p:nvGrpSpPr>
          <p:grpSpPr bwMode="auto">
            <a:xfrm>
              <a:off x="336" y="2400"/>
              <a:ext cx="5280" cy="0"/>
              <a:chOff x="144" y="1200"/>
              <a:chExt cx="5280" cy="0"/>
            </a:xfrm>
          </p:grpSpPr>
          <p:sp>
            <p:nvSpPr>
              <p:cNvPr id="6203" name="Line 59"/>
              <p:cNvSpPr>
                <a:spLocks noChangeShapeType="1"/>
              </p:cNvSpPr>
              <p:nvPr/>
            </p:nvSpPr>
            <p:spPr bwMode="ltGray">
              <a:xfrm>
                <a:off x="144" y="120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04" name="Line 60"/>
              <p:cNvSpPr>
                <a:spLocks noChangeShapeType="1"/>
              </p:cNvSpPr>
              <p:nvPr/>
            </p:nvSpPr>
            <p:spPr bwMode="ltGray">
              <a:xfrm>
                <a:off x="624" y="120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05" name="Line 61"/>
              <p:cNvSpPr>
                <a:spLocks noChangeShapeType="1"/>
              </p:cNvSpPr>
              <p:nvPr/>
            </p:nvSpPr>
            <p:spPr bwMode="ltGray">
              <a:xfrm>
                <a:off x="384" y="1200"/>
                <a:ext cx="240" cy="0"/>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06" name="Line 62"/>
              <p:cNvSpPr>
                <a:spLocks noChangeShapeType="1"/>
              </p:cNvSpPr>
              <p:nvPr/>
            </p:nvSpPr>
            <p:spPr bwMode="ltGray">
              <a:xfrm>
                <a:off x="1104" y="120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07" name="Line 63"/>
              <p:cNvSpPr>
                <a:spLocks noChangeShapeType="1"/>
              </p:cNvSpPr>
              <p:nvPr/>
            </p:nvSpPr>
            <p:spPr bwMode="ltGray">
              <a:xfrm>
                <a:off x="864" y="1200"/>
                <a:ext cx="240" cy="0"/>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08" name="Line 64"/>
              <p:cNvSpPr>
                <a:spLocks noChangeShapeType="1"/>
              </p:cNvSpPr>
              <p:nvPr/>
            </p:nvSpPr>
            <p:spPr bwMode="ltGray">
              <a:xfrm>
                <a:off x="1584" y="120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09" name="Line 65"/>
              <p:cNvSpPr>
                <a:spLocks noChangeShapeType="1"/>
              </p:cNvSpPr>
              <p:nvPr/>
            </p:nvSpPr>
            <p:spPr bwMode="ltGray">
              <a:xfrm>
                <a:off x="1344" y="1200"/>
                <a:ext cx="240" cy="0"/>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0" name="Line 66"/>
              <p:cNvSpPr>
                <a:spLocks noChangeShapeType="1"/>
              </p:cNvSpPr>
              <p:nvPr/>
            </p:nvSpPr>
            <p:spPr bwMode="ltGray">
              <a:xfrm>
                <a:off x="2064" y="120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1" name="Line 67"/>
              <p:cNvSpPr>
                <a:spLocks noChangeShapeType="1"/>
              </p:cNvSpPr>
              <p:nvPr/>
            </p:nvSpPr>
            <p:spPr bwMode="ltGray">
              <a:xfrm>
                <a:off x="1824" y="1200"/>
                <a:ext cx="240" cy="0"/>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2" name="Line 68"/>
              <p:cNvSpPr>
                <a:spLocks noChangeShapeType="1"/>
              </p:cNvSpPr>
              <p:nvPr/>
            </p:nvSpPr>
            <p:spPr bwMode="ltGray">
              <a:xfrm>
                <a:off x="2544" y="120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3" name="Line 69"/>
              <p:cNvSpPr>
                <a:spLocks noChangeShapeType="1"/>
              </p:cNvSpPr>
              <p:nvPr/>
            </p:nvSpPr>
            <p:spPr bwMode="ltGray">
              <a:xfrm>
                <a:off x="2304" y="1200"/>
                <a:ext cx="240" cy="0"/>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4" name="Line 70"/>
              <p:cNvSpPr>
                <a:spLocks noChangeShapeType="1"/>
              </p:cNvSpPr>
              <p:nvPr/>
            </p:nvSpPr>
            <p:spPr bwMode="ltGray">
              <a:xfrm>
                <a:off x="3024" y="120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5" name="Line 71"/>
              <p:cNvSpPr>
                <a:spLocks noChangeShapeType="1"/>
              </p:cNvSpPr>
              <p:nvPr/>
            </p:nvSpPr>
            <p:spPr bwMode="ltGray">
              <a:xfrm>
                <a:off x="2784" y="1200"/>
                <a:ext cx="240" cy="0"/>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6" name="Line 72"/>
              <p:cNvSpPr>
                <a:spLocks noChangeShapeType="1"/>
              </p:cNvSpPr>
              <p:nvPr/>
            </p:nvSpPr>
            <p:spPr bwMode="ltGray">
              <a:xfrm>
                <a:off x="3504" y="120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 name="Line 73"/>
              <p:cNvSpPr>
                <a:spLocks noChangeShapeType="1"/>
              </p:cNvSpPr>
              <p:nvPr/>
            </p:nvSpPr>
            <p:spPr bwMode="ltGray">
              <a:xfrm>
                <a:off x="3264" y="1200"/>
                <a:ext cx="240" cy="0"/>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8" name="Line 74"/>
              <p:cNvSpPr>
                <a:spLocks noChangeShapeType="1"/>
              </p:cNvSpPr>
              <p:nvPr/>
            </p:nvSpPr>
            <p:spPr bwMode="ltGray">
              <a:xfrm>
                <a:off x="3984" y="120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9" name="Line 75"/>
              <p:cNvSpPr>
                <a:spLocks noChangeShapeType="1"/>
              </p:cNvSpPr>
              <p:nvPr/>
            </p:nvSpPr>
            <p:spPr bwMode="ltGray">
              <a:xfrm>
                <a:off x="3744" y="1200"/>
                <a:ext cx="240" cy="0"/>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20" name="Line 76"/>
              <p:cNvSpPr>
                <a:spLocks noChangeShapeType="1"/>
              </p:cNvSpPr>
              <p:nvPr/>
            </p:nvSpPr>
            <p:spPr bwMode="ltGray">
              <a:xfrm>
                <a:off x="4464" y="120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21" name="Line 77"/>
              <p:cNvSpPr>
                <a:spLocks noChangeShapeType="1"/>
              </p:cNvSpPr>
              <p:nvPr/>
            </p:nvSpPr>
            <p:spPr bwMode="ltGray">
              <a:xfrm>
                <a:off x="4224" y="1200"/>
                <a:ext cx="240" cy="0"/>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22" name="Line 78"/>
              <p:cNvSpPr>
                <a:spLocks noChangeShapeType="1"/>
              </p:cNvSpPr>
              <p:nvPr/>
            </p:nvSpPr>
            <p:spPr bwMode="ltGray">
              <a:xfrm>
                <a:off x="4944" y="120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23" name="Line 79"/>
              <p:cNvSpPr>
                <a:spLocks noChangeShapeType="1"/>
              </p:cNvSpPr>
              <p:nvPr/>
            </p:nvSpPr>
            <p:spPr bwMode="ltGray">
              <a:xfrm>
                <a:off x="4704" y="1200"/>
                <a:ext cx="240" cy="0"/>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24" name="Line 80"/>
              <p:cNvSpPr>
                <a:spLocks noChangeShapeType="1"/>
              </p:cNvSpPr>
              <p:nvPr/>
            </p:nvSpPr>
            <p:spPr bwMode="ltGray">
              <a:xfrm>
                <a:off x="5184" y="1200"/>
                <a:ext cx="240" cy="0"/>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25" name="Rectangle 81" descr="50%"/>
            <p:cNvSpPr>
              <a:spLocks noChangeArrowheads="1"/>
            </p:cNvSpPr>
            <p:nvPr/>
          </p:nvSpPr>
          <p:spPr bwMode="hidden">
            <a:xfrm>
              <a:off x="336" y="2208"/>
              <a:ext cx="5280" cy="144"/>
            </a:xfrm>
            <a:prstGeom prst="rect">
              <a:avLst/>
            </a:prstGeom>
            <a:pattFill prst="pct50">
              <a:fgClr>
                <a:schemeClr val="bg2"/>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196" name="Rectangle 52"/>
          <p:cNvSpPr>
            <a:spLocks noGrp="1" noChangeArrowheads="1"/>
          </p:cNvSpPr>
          <p:nvPr>
            <p:ph type="ctrTitle"/>
          </p:nvPr>
        </p:nvSpPr>
        <p:spPr>
          <a:xfrm>
            <a:off x="1066800" y="2286000"/>
            <a:ext cx="7772400" cy="1143000"/>
          </a:xfrm>
        </p:spPr>
        <p:txBody>
          <a:bodyPr/>
          <a:lstStyle>
            <a:lvl1pPr>
              <a:defRPr/>
            </a:lvl1pPr>
          </a:lstStyle>
          <a:p>
            <a:pPr lvl="0"/>
            <a:r>
              <a:rPr lang="en-US" altLang="en-US" noProof="0" smtClean="0"/>
              <a:t>Click to edit Master title style</a:t>
            </a:r>
          </a:p>
        </p:txBody>
      </p:sp>
      <p:sp>
        <p:nvSpPr>
          <p:cNvPr id="6197" name="Rectangle 53"/>
          <p:cNvSpPr>
            <a:spLocks noGrp="1" noChangeArrowheads="1"/>
          </p:cNvSpPr>
          <p:nvPr>
            <p:ph type="subTitle" idx="1"/>
          </p:nvPr>
        </p:nvSpPr>
        <p:spPr>
          <a:xfrm>
            <a:off x="1295400" y="4038600"/>
            <a:ext cx="6400800" cy="1752600"/>
          </a:xfrm>
        </p:spPr>
        <p:txBody>
          <a:bodyPr/>
          <a:lstStyle>
            <a:lvl1pPr marL="0" indent="0" algn="ctr">
              <a:buFontTx/>
              <a:buNone/>
              <a:defRPr/>
            </a:lvl1pPr>
          </a:lstStyle>
          <a:p>
            <a:pPr lvl="0"/>
            <a:r>
              <a:rPr lang="en-US" altLang="en-US" noProof="0" smtClean="0"/>
              <a:t>Click to edit Master subtitle style</a:t>
            </a:r>
          </a:p>
        </p:txBody>
      </p:sp>
      <p:sp>
        <p:nvSpPr>
          <p:cNvPr id="6198" name="Rectangle 54"/>
          <p:cNvSpPr>
            <a:spLocks noGrp="1" noChangeArrowheads="1"/>
          </p:cNvSpPr>
          <p:nvPr>
            <p:ph type="dt" sz="half" idx="2"/>
          </p:nvPr>
        </p:nvSpPr>
        <p:spPr>
          <a:xfrm>
            <a:off x="685800" y="6248400"/>
            <a:ext cx="1905000" cy="457200"/>
          </a:xfrm>
        </p:spPr>
        <p:txBody>
          <a:bodyPr/>
          <a:lstStyle>
            <a:lvl1pPr>
              <a:defRPr/>
            </a:lvl1pPr>
          </a:lstStyle>
          <a:p>
            <a:fld id="{A176826A-B6F4-4F14-9210-8613F6859848}" type="datetimeFigureOut">
              <a:rPr lang="en-US" smtClean="0"/>
              <a:t>10/5/2018</a:t>
            </a:fld>
            <a:endParaRPr lang="en-US"/>
          </a:p>
        </p:txBody>
      </p:sp>
      <p:sp>
        <p:nvSpPr>
          <p:cNvPr id="6199" name="Rectangle 55"/>
          <p:cNvSpPr>
            <a:spLocks noGrp="1" noChangeArrowheads="1"/>
          </p:cNvSpPr>
          <p:nvPr>
            <p:ph type="ftr" sz="quarter" idx="3"/>
          </p:nvPr>
        </p:nvSpPr>
        <p:spPr>
          <a:xfrm>
            <a:off x="3352800" y="6248400"/>
            <a:ext cx="2895600" cy="457200"/>
          </a:xfrm>
        </p:spPr>
        <p:txBody>
          <a:bodyPr/>
          <a:lstStyle>
            <a:lvl1pPr>
              <a:defRPr/>
            </a:lvl1pPr>
          </a:lstStyle>
          <a:p>
            <a:endParaRPr lang="en-US"/>
          </a:p>
        </p:txBody>
      </p:sp>
      <p:sp>
        <p:nvSpPr>
          <p:cNvPr id="6200" name="Rectangle 56"/>
          <p:cNvSpPr>
            <a:spLocks noGrp="1" noChangeArrowheads="1"/>
          </p:cNvSpPr>
          <p:nvPr>
            <p:ph type="sldNum" sz="quarter" idx="4"/>
          </p:nvPr>
        </p:nvSpPr>
        <p:spPr>
          <a:xfrm>
            <a:off x="6934200" y="6248400"/>
            <a:ext cx="1905000" cy="457200"/>
          </a:xfrm>
        </p:spPr>
        <p:txBody>
          <a:bodyPr/>
          <a:lstStyle>
            <a:lvl1pPr>
              <a:defRPr/>
            </a:lvl1pPr>
          </a:lstStyle>
          <a:p>
            <a:fld id="{55D7E81A-2152-471E-BEA9-2E37E11A78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176826A-B6F4-4F14-9210-8613F6859848}" type="datetimeFigureOut">
              <a:rPr lang="en-US" smtClean="0"/>
              <a:t>10/5/2018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5D7E81A-2152-471E-BEA9-2E37E11A781D}" type="slidenum">
              <a:rPr lang="en-US" smtClean="0"/>
              <a:t>‹#›</a:t>
            </a:fld>
            <a:endParaRPr lang="en-US"/>
          </a:p>
        </p:txBody>
      </p:sp>
    </p:spTree>
    <p:extLst>
      <p:ext uri="{BB962C8B-B14F-4D97-AF65-F5344CB8AC3E}">
        <p14:creationId xmlns:p14="http://schemas.microsoft.com/office/powerpoint/2010/main" val="701850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533400"/>
            <a:ext cx="19431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533400"/>
            <a:ext cx="56769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176826A-B6F4-4F14-9210-8613F6859848}" type="datetimeFigureOut">
              <a:rPr lang="en-US" smtClean="0"/>
              <a:t>10/5/2018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5D7E81A-2152-471E-BEA9-2E37E11A781D}" type="slidenum">
              <a:rPr lang="en-US" smtClean="0"/>
              <a:t>‹#›</a:t>
            </a:fld>
            <a:endParaRPr lang="en-US"/>
          </a:p>
        </p:txBody>
      </p:sp>
    </p:spTree>
    <p:extLst>
      <p:ext uri="{BB962C8B-B14F-4D97-AF65-F5344CB8AC3E}">
        <p14:creationId xmlns:p14="http://schemas.microsoft.com/office/powerpoint/2010/main" val="2413082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176826A-B6F4-4F14-9210-8613F6859848}" type="datetimeFigureOut">
              <a:rPr lang="en-US" smtClean="0"/>
              <a:t>10/5/2018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5D7E81A-2152-471E-BEA9-2E37E11A781D}" type="slidenum">
              <a:rPr lang="en-US" smtClean="0"/>
              <a:t>‹#›</a:t>
            </a:fld>
            <a:endParaRPr lang="en-US"/>
          </a:p>
        </p:txBody>
      </p:sp>
    </p:spTree>
    <p:extLst>
      <p:ext uri="{BB962C8B-B14F-4D97-AF65-F5344CB8AC3E}">
        <p14:creationId xmlns:p14="http://schemas.microsoft.com/office/powerpoint/2010/main" val="403289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A176826A-B6F4-4F14-9210-8613F6859848}" type="datetimeFigureOut">
              <a:rPr lang="en-US" smtClean="0"/>
              <a:t>10/5/2018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5D7E81A-2152-471E-BEA9-2E37E11A781D}" type="slidenum">
              <a:rPr lang="en-US" smtClean="0"/>
              <a:t>‹#›</a:t>
            </a:fld>
            <a:endParaRPr lang="en-US"/>
          </a:p>
        </p:txBody>
      </p:sp>
    </p:spTree>
    <p:extLst>
      <p:ext uri="{BB962C8B-B14F-4D97-AF65-F5344CB8AC3E}">
        <p14:creationId xmlns:p14="http://schemas.microsoft.com/office/powerpoint/2010/main" val="992654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A176826A-B6F4-4F14-9210-8613F6859848}" type="datetimeFigureOut">
              <a:rPr lang="en-US" smtClean="0"/>
              <a:t>10/5/2018</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5D7E81A-2152-471E-BEA9-2E37E11A781D}" type="slidenum">
              <a:rPr lang="en-US" smtClean="0"/>
              <a:t>‹#›</a:t>
            </a:fld>
            <a:endParaRPr lang="en-US"/>
          </a:p>
        </p:txBody>
      </p:sp>
    </p:spTree>
    <p:extLst>
      <p:ext uri="{BB962C8B-B14F-4D97-AF65-F5344CB8AC3E}">
        <p14:creationId xmlns:p14="http://schemas.microsoft.com/office/powerpoint/2010/main" val="2156141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A176826A-B6F4-4F14-9210-8613F6859848}" type="datetimeFigureOut">
              <a:rPr lang="en-US" smtClean="0"/>
              <a:t>10/5/2018</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5D7E81A-2152-471E-BEA9-2E37E11A781D}" type="slidenum">
              <a:rPr lang="en-US" smtClean="0"/>
              <a:t>‹#›</a:t>
            </a:fld>
            <a:endParaRPr lang="en-US"/>
          </a:p>
        </p:txBody>
      </p:sp>
    </p:spTree>
    <p:extLst>
      <p:ext uri="{BB962C8B-B14F-4D97-AF65-F5344CB8AC3E}">
        <p14:creationId xmlns:p14="http://schemas.microsoft.com/office/powerpoint/2010/main" val="3335950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A176826A-B6F4-4F14-9210-8613F6859848}" type="datetimeFigureOut">
              <a:rPr lang="en-US" smtClean="0"/>
              <a:t>10/5/2018</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5D7E81A-2152-471E-BEA9-2E37E11A781D}" type="slidenum">
              <a:rPr lang="en-US" smtClean="0"/>
              <a:t>‹#›</a:t>
            </a:fld>
            <a:endParaRPr lang="en-US"/>
          </a:p>
        </p:txBody>
      </p:sp>
    </p:spTree>
    <p:extLst>
      <p:ext uri="{BB962C8B-B14F-4D97-AF65-F5344CB8AC3E}">
        <p14:creationId xmlns:p14="http://schemas.microsoft.com/office/powerpoint/2010/main" val="3537904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A176826A-B6F4-4F14-9210-8613F6859848}" type="datetimeFigureOut">
              <a:rPr lang="en-US" smtClean="0"/>
              <a:t>10/5/2018</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55D7E81A-2152-471E-BEA9-2E37E11A781D}" type="slidenum">
              <a:rPr lang="en-US" smtClean="0"/>
              <a:t>‹#›</a:t>
            </a:fld>
            <a:endParaRPr lang="en-US"/>
          </a:p>
        </p:txBody>
      </p:sp>
    </p:spTree>
    <p:extLst>
      <p:ext uri="{BB962C8B-B14F-4D97-AF65-F5344CB8AC3E}">
        <p14:creationId xmlns:p14="http://schemas.microsoft.com/office/powerpoint/2010/main" val="2573700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A176826A-B6F4-4F14-9210-8613F6859848}" type="datetimeFigureOut">
              <a:rPr lang="en-US" smtClean="0"/>
              <a:t>10/5/2018</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5D7E81A-2152-471E-BEA9-2E37E11A781D}" type="slidenum">
              <a:rPr lang="en-US" smtClean="0"/>
              <a:t>‹#›</a:t>
            </a:fld>
            <a:endParaRPr lang="en-US"/>
          </a:p>
        </p:txBody>
      </p:sp>
    </p:spTree>
    <p:extLst>
      <p:ext uri="{BB962C8B-B14F-4D97-AF65-F5344CB8AC3E}">
        <p14:creationId xmlns:p14="http://schemas.microsoft.com/office/powerpoint/2010/main" val="2064234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A176826A-B6F4-4F14-9210-8613F6859848}" type="datetimeFigureOut">
              <a:rPr lang="en-US" smtClean="0"/>
              <a:t>10/5/2018</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5D7E81A-2152-471E-BEA9-2E37E11A781D}" type="slidenum">
              <a:rPr lang="en-US" smtClean="0"/>
              <a:t>‹#›</a:t>
            </a:fld>
            <a:endParaRPr lang="en-US"/>
          </a:p>
        </p:txBody>
      </p:sp>
    </p:spTree>
    <p:extLst>
      <p:ext uri="{BB962C8B-B14F-4D97-AF65-F5344CB8AC3E}">
        <p14:creationId xmlns:p14="http://schemas.microsoft.com/office/powerpoint/2010/main" val="2149277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84" name="Group 60"/>
          <p:cNvGrpSpPr>
            <a:grpSpLocks/>
          </p:cNvGrpSpPr>
          <p:nvPr/>
        </p:nvGrpSpPr>
        <p:grpSpPr bwMode="auto">
          <a:xfrm>
            <a:off x="0" y="0"/>
            <a:ext cx="8686800" cy="6858000"/>
            <a:chOff x="0" y="0"/>
            <a:chExt cx="5472" cy="4320"/>
          </a:xfrm>
        </p:grpSpPr>
        <p:grpSp>
          <p:nvGrpSpPr>
            <p:cNvPr id="1081" name="Group 57"/>
            <p:cNvGrpSpPr>
              <a:grpSpLocks/>
            </p:cNvGrpSpPr>
            <p:nvPr/>
          </p:nvGrpSpPr>
          <p:grpSpPr bwMode="auto">
            <a:xfrm>
              <a:off x="0" y="0"/>
              <a:ext cx="240" cy="4320"/>
              <a:chOff x="0" y="0"/>
              <a:chExt cx="240" cy="4320"/>
            </a:xfrm>
          </p:grpSpPr>
          <p:sp>
            <p:nvSpPr>
              <p:cNvPr id="1032" name="Rectangle 8"/>
              <p:cNvSpPr>
                <a:spLocks noChangeArrowheads="1"/>
              </p:cNvSpPr>
              <p:nvPr userDrawn="1"/>
            </p:nvSpPr>
            <p:spPr bwMode="auto">
              <a:xfrm>
                <a:off x="0" y="0"/>
                <a:ext cx="24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3" name="Rectangle 9" descr="50%"/>
              <p:cNvSpPr>
                <a:spLocks noChangeArrowheads="1"/>
              </p:cNvSpPr>
              <p:nvPr userDrawn="1"/>
            </p:nvSpPr>
            <p:spPr bwMode="auto">
              <a:xfrm>
                <a:off x="0" y="240"/>
                <a:ext cx="240" cy="240"/>
              </a:xfrm>
              <a:prstGeom prst="rect">
                <a:avLst/>
              </a:prstGeom>
              <a:pattFill prst="pct50">
                <a:fgClr>
                  <a:schemeClr val="accent2"/>
                </a:fgClr>
                <a:bgClr>
                  <a:schemeClr val="hlink"/>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4" name="Rectangle 10"/>
              <p:cNvSpPr>
                <a:spLocks noChangeArrowheads="1"/>
              </p:cNvSpPr>
              <p:nvPr userDrawn="1"/>
            </p:nvSpPr>
            <p:spPr bwMode="auto">
              <a:xfrm>
                <a:off x="0" y="480"/>
                <a:ext cx="24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5" name="Rectangle 11" descr="50%"/>
              <p:cNvSpPr>
                <a:spLocks noChangeArrowheads="1"/>
              </p:cNvSpPr>
              <p:nvPr userDrawn="1"/>
            </p:nvSpPr>
            <p:spPr bwMode="auto">
              <a:xfrm>
                <a:off x="0" y="720"/>
                <a:ext cx="240" cy="240"/>
              </a:xfrm>
              <a:prstGeom prst="rect">
                <a:avLst/>
              </a:prstGeom>
              <a:pattFill prst="pct50">
                <a:fgClr>
                  <a:schemeClr val="accent2"/>
                </a:fgClr>
                <a:bgClr>
                  <a:schemeClr val="hlink"/>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Rectangle 12"/>
              <p:cNvSpPr>
                <a:spLocks noChangeArrowheads="1"/>
              </p:cNvSpPr>
              <p:nvPr userDrawn="1"/>
            </p:nvSpPr>
            <p:spPr bwMode="auto">
              <a:xfrm>
                <a:off x="0" y="960"/>
                <a:ext cx="24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Rectangle 13" descr="50%"/>
              <p:cNvSpPr>
                <a:spLocks noChangeArrowheads="1"/>
              </p:cNvSpPr>
              <p:nvPr userDrawn="1"/>
            </p:nvSpPr>
            <p:spPr bwMode="auto">
              <a:xfrm>
                <a:off x="0" y="1200"/>
                <a:ext cx="240" cy="240"/>
              </a:xfrm>
              <a:prstGeom prst="rect">
                <a:avLst/>
              </a:prstGeom>
              <a:pattFill prst="pct50">
                <a:fgClr>
                  <a:schemeClr val="accent2"/>
                </a:fgClr>
                <a:bgClr>
                  <a:schemeClr val="hlink"/>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Rectangle 14"/>
              <p:cNvSpPr>
                <a:spLocks noChangeArrowheads="1"/>
              </p:cNvSpPr>
              <p:nvPr userDrawn="1"/>
            </p:nvSpPr>
            <p:spPr bwMode="auto">
              <a:xfrm>
                <a:off x="0" y="1440"/>
                <a:ext cx="24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9" name="Rectangle 15" descr="50%"/>
              <p:cNvSpPr>
                <a:spLocks noChangeArrowheads="1"/>
              </p:cNvSpPr>
              <p:nvPr userDrawn="1"/>
            </p:nvSpPr>
            <p:spPr bwMode="auto">
              <a:xfrm>
                <a:off x="0" y="1680"/>
                <a:ext cx="240" cy="240"/>
              </a:xfrm>
              <a:prstGeom prst="rect">
                <a:avLst/>
              </a:prstGeom>
              <a:pattFill prst="pct50">
                <a:fgClr>
                  <a:schemeClr val="accent2"/>
                </a:fgClr>
                <a:bgClr>
                  <a:schemeClr val="hlink"/>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0" name="Rectangle 16"/>
              <p:cNvSpPr>
                <a:spLocks noChangeArrowheads="1"/>
              </p:cNvSpPr>
              <p:nvPr userDrawn="1"/>
            </p:nvSpPr>
            <p:spPr bwMode="auto">
              <a:xfrm>
                <a:off x="0" y="1920"/>
                <a:ext cx="24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 name="Rectangle 17" descr="50%"/>
              <p:cNvSpPr>
                <a:spLocks noChangeArrowheads="1"/>
              </p:cNvSpPr>
              <p:nvPr userDrawn="1"/>
            </p:nvSpPr>
            <p:spPr bwMode="auto">
              <a:xfrm>
                <a:off x="0" y="2160"/>
                <a:ext cx="240" cy="240"/>
              </a:xfrm>
              <a:prstGeom prst="rect">
                <a:avLst/>
              </a:prstGeom>
              <a:pattFill prst="pct50">
                <a:fgClr>
                  <a:schemeClr val="accent2"/>
                </a:fgClr>
                <a:bgClr>
                  <a:schemeClr val="hlink"/>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2" name="Rectangle 18"/>
              <p:cNvSpPr>
                <a:spLocks noChangeArrowheads="1"/>
              </p:cNvSpPr>
              <p:nvPr userDrawn="1"/>
            </p:nvSpPr>
            <p:spPr bwMode="auto">
              <a:xfrm>
                <a:off x="0" y="2400"/>
                <a:ext cx="24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3" name="Rectangle 19" descr="50%"/>
              <p:cNvSpPr>
                <a:spLocks noChangeArrowheads="1"/>
              </p:cNvSpPr>
              <p:nvPr userDrawn="1"/>
            </p:nvSpPr>
            <p:spPr bwMode="auto">
              <a:xfrm>
                <a:off x="0" y="2640"/>
                <a:ext cx="240" cy="240"/>
              </a:xfrm>
              <a:prstGeom prst="rect">
                <a:avLst/>
              </a:prstGeom>
              <a:pattFill prst="pct50">
                <a:fgClr>
                  <a:schemeClr val="accent2"/>
                </a:fgClr>
                <a:bgClr>
                  <a:schemeClr val="hlink"/>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Rectangle 20"/>
              <p:cNvSpPr>
                <a:spLocks noChangeArrowheads="1"/>
              </p:cNvSpPr>
              <p:nvPr userDrawn="1"/>
            </p:nvSpPr>
            <p:spPr bwMode="auto">
              <a:xfrm>
                <a:off x="0" y="2880"/>
                <a:ext cx="24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5" name="Rectangle 21" descr="50%"/>
              <p:cNvSpPr>
                <a:spLocks noChangeArrowheads="1"/>
              </p:cNvSpPr>
              <p:nvPr userDrawn="1"/>
            </p:nvSpPr>
            <p:spPr bwMode="auto">
              <a:xfrm>
                <a:off x="0" y="3120"/>
                <a:ext cx="240" cy="240"/>
              </a:xfrm>
              <a:prstGeom prst="rect">
                <a:avLst/>
              </a:prstGeom>
              <a:pattFill prst="pct50">
                <a:fgClr>
                  <a:schemeClr val="accent2"/>
                </a:fgClr>
                <a:bgClr>
                  <a:schemeClr val="hlink"/>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6" name="Rectangle 22"/>
              <p:cNvSpPr>
                <a:spLocks noChangeArrowheads="1"/>
              </p:cNvSpPr>
              <p:nvPr userDrawn="1"/>
            </p:nvSpPr>
            <p:spPr bwMode="auto">
              <a:xfrm>
                <a:off x="0" y="3360"/>
                <a:ext cx="24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7" name="Rectangle 23" descr="50%"/>
              <p:cNvSpPr>
                <a:spLocks noChangeArrowheads="1"/>
              </p:cNvSpPr>
              <p:nvPr userDrawn="1"/>
            </p:nvSpPr>
            <p:spPr bwMode="auto">
              <a:xfrm>
                <a:off x="0" y="3600"/>
                <a:ext cx="240" cy="240"/>
              </a:xfrm>
              <a:prstGeom prst="rect">
                <a:avLst/>
              </a:prstGeom>
              <a:pattFill prst="pct50">
                <a:fgClr>
                  <a:schemeClr val="accent2"/>
                </a:fgClr>
                <a:bgClr>
                  <a:schemeClr val="hlink"/>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8" name="Rectangle 24"/>
              <p:cNvSpPr>
                <a:spLocks noChangeArrowheads="1"/>
              </p:cNvSpPr>
              <p:nvPr userDrawn="1"/>
            </p:nvSpPr>
            <p:spPr bwMode="auto">
              <a:xfrm>
                <a:off x="0" y="3840"/>
                <a:ext cx="24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9" name="Rectangle 25" descr="50%"/>
              <p:cNvSpPr>
                <a:spLocks noChangeArrowheads="1"/>
              </p:cNvSpPr>
              <p:nvPr userDrawn="1"/>
            </p:nvSpPr>
            <p:spPr bwMode="auto">
              <a:xfrm>
                <a:off x="0" y="4080"/>
                <a:ext cx="240" cy="240"/>
              </a:xfrm>
              <a:prstGeom prst="rect">
                <a:avLst/>
              </a:prstGeom>
              <a:pattFill prst="pct50">
                <a:fgClr>
                  <a:schemeClr val="accent2"/>
                </a:fgClr>
                <a:bgClr>
                  <a:schemeClr val="hlink"/>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51" name="Line 27"/>
            <p:cNvSpPr>
              <a:spLocks noChangeShapeType="1"/>
            </p:cNvSpPr>
            <p:nvPr/>
          </p:nvSpPr>
          <p:spPr bwMode="ltGray">
            <a:xfrm>
              <a:off x="144" y="240"/>
              <a:ext cx="532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52" name="Group 28"/>
            <p:cNvGrpSpPr>
              <a:grpSpLocks/>
            </p:cNvGrpSpPr>
            <p:nvPr/>
          </p:nvGrpSpPr>
          <p:grpSpPr bwMode="auto">
            <a:xfrm>
              <a:off x="144" y="624"/>
              <a:ext cx="192" cy="192"/>
              <a:chOff x="1200" y="2256"/>
              <a:chExt cx="480" cy="480"/>
            </a:xfrm>
          </p:grpSpPr>
          <p:sp>
            <p:nvSpPr>
              <p:cNvPr id="1053" name="Rectangle 29"/>
              <p:cNvSpPr>
                <a:spLocks noChangeArrowheads="1"/>
              </p:cNvSpPr>
              <p:nvPr/>
            </p:nvSpPr>
            <p:spPr bwMode="hidden">
              <a:xfrm>
                <a:off x="1200" y="2256"/>
                <a:ext cx="240" cy="24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 name="Rectangle 30"/>
              <p:cNvSpPr>
                <a:spLocks noChangeArrowheads="1"/>
              </p:cNvSpPr>
              <p:nvPr/>
            </p:nvSpPr>
            <p:spPr bwMode="hidden">
              <a:xfrm>
                <a:off x="1440" y="2496"/>
                <a:ext cx="240" cy="24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 name="Rectangle 31"/>
              <p:cNvSpPr>
                <a:spLocks noChangeArrowheads="1"/>
              </p:cNvSpPr>
              <p:nvPr/>
            </p:nvSpPr>
            <p:spPr bwMode="hidden">
              <a:xfrm>
                <a:off x="1440" y="2256"/>
                <a:ext cx="240" cy="24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6" name="Rectangle 32"/>
              <p:cNvSpPr>
                <a:spLocks noChangeArrowheads="1"/>
              </p:cNvSpPr>
              <p:nvPr/>
            </p:nvSpPr>
            <p:spPr bwMode="hidden">
              <a:xfrm>
                <a:off x="1200" y="2496"/>
                <a:ext cx="240" cy="24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57" name="Group 33"/>
            <p:cNvGrpSpPr>
              <a:grpSpLocks/>
            </p:cNvGrpSpPr>
            <p:nvPr/>
          </p:nvGrpSpPr>
          <p:grpSpPr bwMode="auto">
            <a:xfrm>
              <a:off x="144" y="1200"/>
              <a:ext cx="5280" cy="0"/>
              <a:chOff x="144" y="1200"/>
              <a:chExt cx="5280" cy="0"/>
            </a:xfrm>
          </p:grpSpPr>
          <p:sp>
            <p:nvSpPr>
              <p:cNvPr id="1058" name="Line 34"/>
              <p:cNvSpPr>
                <a:spLocks noChangeShapeType="1"/>
              </p:cNvSpPr>
              <p:nvPr/>
            </p:nvSpPr>
            <p:spPr bwMode="ltGray">
              <a:xfrm>
                <a:off x="144" y="120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9" name="Line 35"/>
              <p:cNvSpPr>
                <a:spLocks noChangeShapeType="1"/>
              </p:cNvSpPr>
              <p:nvPr/>
            </p:nvSpPr>
            <p:spPr bwMode="ltGray">
              <a:xfrm>
                <a:off x="624" y="120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 name="Line 36"/>
              <p:cNvSpPr>
                <a:spLocks noChangeShapeType="1"/>
              </p:cNvSpPr>
              <p:nvPr/>
            </p:nvSpPr>
            <p:spPr bwMode="ltGray">
              <a:xfrm>
                <a:off x="384" y="1200"/>
                <a:ext cx="240" cy="0"/>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1" name="Line 37"/>
              <p:cNvSpPr>
                <a:spLocks noChangeShapeType="1"/>
              </p:cNvSpPr>
              <p:nvPr/>
            </p:nvSpPr>
            <p:spPr bwMode="ltGray">
              <a:xfrm>
                <a:off x="1104" y="120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2" name="Line 38"/>
              <p:cNvSpPr>
                <a:spLocks noChangeShapeType="1"/>
              </p:cNvSpPr>
              <p:nvPr/>
            </p:nvSpPr>
            <p:spPr bwMode="ltGray">
              <a:xfrm>
                <a:off x="864" y="1200"/>
                <a:ext cx="240" cy="0"/>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 name="Line 39"/>
              <p:cNvSpPr>
                <a:spLocks noChangeShapeType="1"/>
              </p:cNvSpPr>
              <p:nvPr/>
            </p:nvSpPr>
            <p:spPr bwMode="ltGray">
              <a:xfrm>
                <a:off x="1584" y="120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 name="Line 40"/>
              <p:cNvSpPr>
                <a:spLocks noChangeShapeType="1"/>
              </p:cNvSpPr>
              <p:nvPr/>
            </p:nvSpPr>
            <p:spPr bwMode="ltGray">
              <a:xfrm>
                <a:off x="1344" y="1200"/>
                <a:ext cx="240" cy="0"/>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 name="Line 41"/>
              <p:cNvSpPr>
                <a:spLocks noChangeShapeType="1"/>
              </p:cNvSpPr>
              <p:nvPr/>
            </p:nvSpPr>
            <p:spPr bwMode="ltGray">
              <a:xfrm>
                <a:off x="2064" y="120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6" name="Line 42"/>
              <p:cNvSpPr>
                <a:spLocks noChangeShapeType="1"/>
              </p:cNvSpPr>
              <p:nvPr/>
            </p:nvSpPr>
            <p:spPr bwMode="ltGray">
              <a:xfrm>
                <a:off x="1824" y="1200"/>
                <a:ext cx="240" cy="0"/>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7" name="Line 43"/>
              <p:cNvSpPr>
                <a:spLocks noChangeShapeType="1"/>
              </p:cNvSpPr>
              <p:nvPr/>
            </p:nvSpPr>
            <p:spPr bwMode="ltGray">
              <a:xfrm>
                <a:off x="2544" y="120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8" name="Line 44"/>
              <p:cNvSpPr>
                <a:spLocks noChangeShapeType="1"/>
              </p:cNvSpPr>
              <p:nvPr/>
            </p:nvSpPr>
            <p:spPr bwMode="ltGray">
              <a:xfrm>
                <a:off x="2304" y="1200"/>
                <a:ext cx="240" cy="0"/>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 name="Line 45"/>
              <p:cNvSpPr>
                <a:spLocks noChangeShapeType="1"/>
              </p:cNvSpPr>
              <p:nvPr/>
            </p:nvSpPr>
            <p:spPr bwMode="ltGray">
              <a:xfrm>
                <a:off x="3024" y="120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 name="Line 46"/>
              <p:cNvSpPr>
                <a:spLocks noChangeShapeType="1"/>
              </p:cNvSpPr>
              <p:nvPr/>
            </p:nvSpPr>
            <p:spPr bwMode="ltGray">
              <a:xfrm>
                <a:off x="2784" y="1200"/>
                <a:ext cx="240" cy="0"/>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1" name="Line 47"/>
              <p:cNvSpPr>
                <a:spLocks noChangeShapeType="1"/>
              </p:cNvSpPr>
              <p:nvPr/>
            </p:nvSpPr>
            <p:spPr bwMode="ltGray">
              <a:xfrm>
                <a:off x="3504" y="120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2" name="Line 48"/>
              <p:cNvSpPr>
                <a:spLocks noChangeShapeType="1"/>
              </p:cNvSpPr>
              <p:nvPr/>
            </p:nvSpPr>
            <p:spPr bwMode="ltGray">
              <a:xfrm>
                <a:off x="3264" y="1200"/>
                <a:ext cx="240" cy="0"/>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3" name="Line 49"/>
              <p:cNvSpPr>
                <a:spLocks noChangeShapeType="1"/>
              </p:cNvSpPr>
              <p:nvPr/>
            </p:nvSpPr>
            <p:spPr bwMode="ltGray">
              <a:xfrm>
                <a:off x="3984" y="120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4" name="Line 50"/>
              <p:cNvSpPr>
                <a:spLocks noChangeShapeType="1"/>
              </p:cNvSpPr>
              <p:nvPr/>
            </p:nvSpPr>
            <p:spPr bwMode="ltGray">
              <a:xfrm>
                <a:off x="3744" y="1200"/>
                <a:ext cx="240" cy="0"/>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 name="Line 51"/>
              <p:cNvSpPr>
                <a:spLocks noChangeShapeType="1"/>
              </p:cNvSpPr>
              <p:nvPr/>
            </p:nvSpPr>
            <p:spPr bwMode="ltGray">
              <a:xfrm>
                <a:off x="4464" y="120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6" name="Line 52"/>
              <p:cNvSpPr>
                <a:spLocks noChangeShapeType="1"/>
              </p:cNvSpPr>
              <p:nvPr/>
            </p:nvSpPr>
            <p:spPr bwMode="ltGray">
              <a:xfrm>
                <a:off x="4224" y="1200"/>
                <a:ext cx="240" cy="0"/>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7" name="Line 53"/>
              <p:cNvSpPr>
                <a:spLocks noChangeShapeType="1"/>
              </p:cNvSpPr>
              <p:nvPr/>
            </p:nvSpPr>
            <p:spPr bwMode="ltGray">
              <a:xfrm>
                <a:off x="4944" y="120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8" name="Line 54"/>
              <p:cNvSpPr>
                <a:spLocks noChangeShapeType="1"/>
              </p:cNvSpPr>
              <p:nvPr/>
            </p:nvSpPr>
            <p:spPr bwMode="ltGray">
              <a:xfrm>
                <a:off x="4704" y="1200"/>
                <a:ext cx="240" cy="0"/>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9" name="Line 55"/>
              <p:cNvSpPr>
                <a:spLocks noChangeShapeType="1"/>
              </p:cNvSpPr>
              <p:nvPr/>
            </p:nvSpPr>
            <p:spPr bwMode="ltGray">
              <a:xfrm>
                <a:off x="5184" y="1200"/>
                <a:ext cx="240" cy="0"/>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026" name="Rectangle 2"/>
          <p:cNvSpPr>
            <a:spLocks noGrp="1" noChangeArrowheads="1"/>
          </p:cNvSpPr>
          <p:nvPr>
            <p:ph type="title"/>
          </p:nvPr>
        </p:nvSpPr>
        <p:spPr bwMode="auto">
          <a:xfrm>
            <a:off x="685800" y="533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20574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1400"/>
            </a:lvl1pPr>
          </a:lstStyle>
          <a:p>
            <a:fld id="{A176826A-B6F4-4F14-9210-8613F6859848}" type="datetimeFigureOut">
              <a:rPr lang="en-US" smtClean="0"/>
              <a:t>10/5/2018</a:t>
            </a:fld>
            <a:endParaRPr lang="en-US"/>
          </a:p>
        </p:txBody>
      </p:sp>
      <p:sp>
        <p:nvSpPr>
          <p:cNvPr id="1029" name="Rectangle 5"/>
          <p:cNvSpPr>
            <a:spLocks noGrp="1" noChangeArrowheads="1"/>
          </p:cNvSpPr>
          <p:nvPr>
            <p:ph type="ftr" sz="quarter" idx="3"/>
          </p:nvPr>
        </p:nvSpPr>
        <p:spPr bwMode="auto">
          <a:xfrm>
            <a:off x="31242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a:defRPr sz="1400"/>
            </a:lvl1pPr>
          </a:lstStyle>
          <a:p>
            <a:fld id="{55D7E81A-2152-471E-BEA9-2E37E11A78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chemeClr val="accent2"/>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bg2"/>
        </a:buClr>
        <a:buChar char="•"/>
        <a:defRPr sz="2800">
          <a:solidFill>
            <a:schemeClr val="tx1"/>
          </a:solidFill>
          <a:latin typeface="+mn-lt"/>
        </a:defRPr>
      </a:lvl2pPr>
      <a:lvl3pPr marL="1143000" indent="-228600" algn="l" rtl="0" eaLnBrk="1" fontAlgn="base" hangingPunct="1">
        <a:spcBef>
          <a:spcPct val="20000"/>
        </a:spcBef>
        <a:spcAft>
          <a:spcPct val="0"/>
        </a:spcAft>
        <a:buClr>
          <a:schemeClr val="folHlink"/>
        </a:buClr>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Char char="•"/>
        <a:defRPr sz="2000">
          <a:solidFill>
            <a:schemeClr val="tx1"/>
          </a:solidFill>
          <a:latin typeface="+mn-lt"/>
        </a:defRPr>
      </a:lvl4pPr>
      <a:lvl5pPr marL="2057400" indent="-228600" algn="l" rtl="0" eaLnBrk="1" fontAlgn="base" hangingPunct="1">
        <a:spcBef>
          <a:spcPct val="20000"/>
        </a:spcBef>
        <a:spcAft>
          <a:spcPct val="0"/>
        </a:spcAft>
        <a:buClr>
          <a:schemeClr val="accent1"/>
        </a:buClr>
        <a:buChar char="•"/>
        <a:defRPr sz="2000">
          <a:solidFill>
            <a:schemeClr val="tx1"/>
          </a:solidFill>
          <a:latin typeface="+mn-lt"/>
        </a:defRPr>
      </a:lvl5pPr>
      <a:lvl6pPr marL="2514600" indent="-228600" algn="l" rtl="0" eaLnBrk="1" fontAlgn="base" hangingPunct="1">
        <a:spcBef>
          <a:spcPct val="20000"/>
        </a:spcBef>
        <a:spcAft>
          <a:spcPct val="0"/>
        </a:spcAft>
        <a:buClr>
          <a:schemeClr val="accent1"/>
        </a:buClr>
        <a:buChar char="•"/>
        <a:defRPr sz="2000">
          <a:solidFill>
            <a:schemeClr val="tx1"/>
          </a:solidFill>
          <a:latin typeface="+mn-lt"/>
        </a:defRPr>
      </a:lvl6pPr>
      <a:lvl7pPr marL="2971800" indent="-228600" algn="l" rtl="0" eaLnBrk="1" fontAlgn="base" hangingPunct="1">
        <a:spcBef>
          <a:spcPct val="20000"/>
        </a:spcBef>
        <a:spcAft>
          <a:spcPct val="0"/>
        </a:spcAft>
        <a:buClr>
          <a:schemeClr val="accent1"/>
        </a:buClr>
        <a:buChar char="•"/>
        <a:defRPr sz="2000">
          <a:solidFill>
            <a:schemeClr val="tx1"/>
          </a:solidFill>
          <a:latin typeface="+mn-lt"/>
        </a:defRPr>
      </a:lvl7pPr>
      <a:lvl8pPr marL="3429000" indent="-228600" algn="l" rtl="0" eaLnBrk="1" fontAlgn="base" hangingPunct="1">
        <a:spcBef>
          <a:spcPct val="20000"/>
        </a:spcBef>
        <a:spcAft>
          <a:spcPct val="0"/>
        </a:spcAft>
        <a:buClr>
          <a:schemeClr val="accent1"/>
        </a:buClr>
        <a:buChar char="•"/>
        <a:defRPr sz="2000">
          <a:solidFill>
            <a:schemeClr val="tx1"/>
          </a:solidFill>
          <a:latin typeface="+mn-lt"/>
        </a:defRPr>
      </a:lvl8pPr>
      <a:lvl9pPr marL="3886200" indent="-228600" algn="l" rtl="0" eaLnBrk="1" fontAlgn="base" hangingPunct="1">
        <a:spcBef>
          <a:spcPct val="20000"/>
        </a:spcBef>
        <a:spcAft>
          <a:spcPct val="0"/>
        </a:spcAft>
        <a:buClr>
          <a:schemeClr val="accent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statisticssolutions.com/academic-solutions/resources/directory-of-statistical-analyses/homoscedasticit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en.wikipedia.org/wiki/Factor_analysi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Assumption of Linearity</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95637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last assumption of the linear regression analysis is </a:t>
            </a:r>
            <a:r>
              <a:rPr lang="en-US" dirty="0">
                <a:hlinkClick r:id="rId2" tooltip="Homoscedasticity"/>
              </a:rPr>
              <a:t>homoscedasticity</a:t>
            </a:r>
            <a:r>
              <a:rPr lang="en-US" dirty="0"/>
              <a:t>. </a:t>
            </a:r>
            <a:endParaRPr lang="en-US" dirty="0" smtClean="0"/>
          </a:p>
          <a:p>
            <a:r>
              <a:rPr lang="en-US" dirty="0" smtClean="0"/>
              <a:t>The </a:t>
            </a:r>
            <a:r>
              <a:rPr lang="en-US" dirty="0"/>
              <a:t>scatter plot is good way to check whether the data are homoscedastic (meaning the residuals are equal across the regression line).  </a:t>
            </a:r>
          </a:p>
        </p:txBody>
      </p:sp>
    </p:spTree>
    <p:extLst>
      <p:ext uri="{BB962C8B-B14F-4D97-AF65-F5344CB8AC3E}">
        <p14:creationId xmlns:p14="http://schemas.microsoft.com/office/powerpoint/2010/main" val="2458653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a:t>
            </a:r>
            <a:r>
              <a:rPr lang="en-US" dirty="0" err="1"/>
              <a:t>Goldfeld-Quandt</a:t>
            </a:r>
            <a:r>
              <a:rPr lang="en-US" dirty="0"/>
              <a:t> Test can also be used to test for heteroscedasticity.  </a:t>
            </a:r>
            <a:endParaRPr lang="en-US" dirty="0" smtClean="0"/>
          </a:p>
          <a:p>
            <a:r>
              <a:rPr lang="en-US" dirty="0" smtClean="0"/>
              <a:t>The </a:t>
            </a:r>
            <a:r>
              <a:rPr lang="en-US" dirty="0"/>
              <a:t>test splits the data into two groups and tests to see if the variances of the residuals are similar across the groups. </a:t>
            </a:r>
            <a:endParaRPr lang="en-US" dirty="0" smtClean="0"/>
          </a:p>
          <a:p>
            <a:r>
              <a:rPr lang="en-US" dirty="0"/>
              <a:t> If homoscedasticity is present, a non-linear correction might fix the problem.</a:t>
            </a:r>
          </a:p>
        </p:txBody>
      </p:sp>
    </p:spTree>
    <p:extLst>
      <p:ext uri="{BB962C8B-B14F-4D97-AF65-F5344CB8AC3E}">
        <p14:creationId xmlns:p14="http://schemas.microsoft.com/office/powerpoint/2010/main" val="2103034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Multicollinearity</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74872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Autocorrelation</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270516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1" dirty="0"/>
              <a:t>The regression model is linear in parameters</a:t>
            </a:r>
            <a:endParaRPr lang="en-US" dirty="0"/>
          </a:p>
          <a:p>
            <a:r>
              <a:rPr lang="en-US" i="1" dirty="0"/>
              <a:t>The mean of residuals is </a:t>
            </a:r>
            <a:r>
              <a:rPr lang="en-US" i="1" dirty="0" smtClean="0"/>
              <a:t>zero </a:t>
            </a:r>
          </a:p>
          <a:p>
            <a:r>
              <a:rPr lang="en-US" i="1" dirty="0"/>
              <a:t>Homoscedasticity of residuals or equal </a:t>
            </a:r>
            <a:r>
              <a:rPr lang="en-US" i="1" dirty="0" smtClean="0"/>
              <a:t>variance </a:t>
            </a:r>
          </a:p>
          <a:p>
            <a:r>
              <a:rPr lang="en-US" i="1" dirty="0"/>
              <a:t>No autocorrelation of </a:t>
            </a:r>
            <a:r>
              <a:rPr lang="en-US" i="1" dirty="0" smtClean="0"/>
              <a:t>residuals </a:t>
            </a:r>
          </a:p>
          <a:p>
            <a:r>
              <a:rPr lang="en-US" dirty="0" smtClean="0"/>
              <a:t>variance </a:t>
            </a:r>
            <a:r>
              <a:rPr lang="en-US" dirty="0"/>
              <a:t>Inflation factor (VIF)</a:t>
            </a:r>
          </a:p>
          <a:p>
            <a:endParaRPr lang="en-US" dirty="0"/>
          </a:p>
          <a:p>
            <a:endParaRPr lang="en-US" dirty="0"/>
          </a:p>
          <a:p>
            <a:endParaRPr lang="en-US" dirty="0"/>
          </a:p>
        </p:txBody>
      </p:sp>
    </p:spTree>
    <p:extLst>
      <p:ext uri="{BB962C8B-B14F-4D97-AF65-F5344CB8AC3E}">
        <p14:creationId xmlns:p14="http://schemas.microsoft.com/office/powerpoint/2010/main" val="3010748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mod &lt;-</a:t>
            </a:r>
            <a:r>
              <a:rPr lang="en-US" dirty="0"/>
              <a:t> </a:t>
            </a:r>
            <a:r>
              <a:rPr lang="en-US" b="1" dirty="0"/>
              <a:t>lm</a:t>
            </a:r>
            <a:r>
              <a:rPr lang="en-US" dirty="0" smtClean="0"/>
              <a:t>(</a:t>
            </a:r>
            <a:r>
              <a:rPr lang="en-US" dirty="0" err="1" smtClean="0"/>
              <a:t>dist</a:t>
            </a:r>
            <a:r>
              <a:rPr lang="en-US" dirty="0" smtClean="0"/>
              <a:t> ~</a:t>
            </a:r>
            <a:r>
              <a:rPr lang="en-US" dirty="0"/>
              <a:t> </a:t>
            </a:r>
            <a:r>
              <a:rPr lang="en-US" dirty="0" smtClean="0"/>
              <a:t>speed, </a:t>
            </a:r>
            <a:r>
              <a:rPr lang="en-US" dirty="0"/>
              <a:t>data=</a:t>
            </a:r>
            <a:r>
              <a:rPr lang="en-US" dirty="0" smtClean="0"/>
              <a:t>cars) </a:t>
            </a:r>
            <a:r>
              <a:rPr lang="en-US" b="1" dirty="0"/>
              <a:t>mean</a:t>
            </a:r>
            <a:r>
              <a:rPr lang="en-US" dirty="0" smtClean="0"/>
              <a:t>(</a:t>
            </a:r>
            <a:r>
              <a:rPr lang="en-US" dirty="0" err="1" smtClean="0"/>
              <a:t>mod$residuals</a:t>
            </a:r>
            <a:r>
              <a:rPr lang="en-US" dirty="0" smtClean="0"/>
              <a:t>) </a:t>
            </a:r>
          </a:p>
          <a:p>
            <a:endParaRPr lang="en-US" dirty="0"/>
          </a:p>
          <a:p>
            <a:r>
              <a:rPr lang="en-US" b="1" dirty="0"/>
              <a:t>par</a:t>
            </a:r>
            <a:r>
              <a:rPr lang="en-US" dirty="0" smtClean="0"/>
              <a:t>(</a:t>
            </a:r>
            <a:r>
              <a:rPr lang="en-US" dirty="0" err="1"/>
              <a:t>mfrow</a:t>
            </a:r>
            <a:r>
              <a:rPr lang="en-US" dirty="0"/>
              <a:t>=</a:t>
            </a:r>
            <a:r>
              <a:rPr lang="en-US" b="1" dirty="0"/>
              <a:t>c</a:t>
            </a:r>
            <a:r>
              <a:rPr lang="en-US" dirty="0" smtClean="0"/>
              <a:t>(</a:t>
            </a:r>
            <a:r>
              <a:rPr lang="en-US" dirty="0"/>
              <a:t>2</a:t>
            </a:r>
            <a:r>
              <a:rPr lang="en-US" dirty="0" smtClean="0"/>
              <a:t>,</a:t>
            </a:r>
            <a:r>
              <a:rPr lang="en-US" dirty="0"/>
              <a:t>2</a:t>
            </a:r>
            <a:r>
              <a:rPr lang="en-US" dirty="0" smtClean="0"/>
              <a:t>)) </a:t>
            </a:r>
            <a:r>
              <a:rPr lang="en-US" i="1" dirty="0"/>
              <a:t># set 2 rows and 2 column plot layout</a:t>
            </a:r>
            <a:r>
              <a:rPr lang="en-US" dirty="0" smtClean="0"/>
              <a:t> mod_1 &lt;-</a:t>
            </a:r>
            <a:r>
              <a:rPr lang="en-US" dirty="0"/>
              <a:t> </a:t>
            </a:r>
            <a:r>
              <a:rPr lang="en-US" b="1" dirty="0"/>
              <a:t>lm</a:t>
            </a:r>
            <a:r>
              <a:rPr lang="en-US" dirty="0" smtClean="0"/>
              <a:t>(mpg ~</a:t>
            </a:r>
            <a:r>
              <a:rPr lang="en-US" dirty="0"/>
              <a:t> </a:t>
            </a:r>
            <a:r>
              <a:rPr lang="en-US" dirty="0" err="1" smtClean="0"/>
              <a:t>disp</a:t>
            </a:r>
            <a:r>
              <a:rPr lang="en-US" dirty="0" smtClean="0"/>
              <a:t>, </a:t>
            </a:r>
            <a:r>
              <a:rPr lang="en-US" dirty="0"/>
              <a:t>data=</a:t>
            </a:r>
            <a:r>
              <a:rPr lang="en-US" dirty="0" err="1" smtClean="0"/>
              <a:t>mtcars</a:t>
            </a:r>
            <a:r>
              <a:rPr lang="en-US" dirty="0" smtClean="0"/>
              <a:t>) </a:t>
            </a:r>
            <a:r>
              <a:rPr lang="en-US" i="1" dirty="0"/>
              <a:t># linear model</a:t>
            </a:r>
            <a:r>
              <a:rPr lang="en-US" dirty="0" smtClean="0"/>
              <a:t> </a:t>
            </a:r>
            <a:r>
              <a:rPr lang="en-US" b="1" dirty="0"/>
              <a:t>plot</a:t>
            </a:r>
            <a:r>
              <a:rPr lang="en-US" dirty="0" smtClean="0"/>
              <a:t>(mod_1) </a:t>
            </a:r>
          </a:p>
          <a:p>
            <a:endParaRPr lang="en-US" dirty="0"/>
          </a:p>
          <a:p>
            <a:r>
              <a:rPr lang="en-US" i="1" dirty="0"/>
              <a:t># Method 3: Durbin-Watson test</a:t>
            </a:r>
            <a:r>
              <a:rPr lang="en-US" dirty="0" smtClean="0"/>
              <a:t> </a:t>
            </a:r>
            <a:r>
              <a:rPr lang="en-US" dirty="0" err="1" smtClean="0"/>
              <a:t>lmtest</a:t>
            </a:r>
            <a:r>
              <a:rPr lang="en-US" dirty="0" smtClean="0"/>
              <a:t>::</a:t>
            </a:r>
            <a:r>
              <a:rPr lang="en-US" b="1" dirty="0" err="1"/>
              <a:t>dwtest</a:t>
            </a:r>
            <a:r>
              <a:rPr lang="en-US" dirty="0" smtClean="0"/>
              <a:t>(</a:t>
            </a:r>
            <a:r>
              <a:rPr lang="en-US" dirty="0" err="1" smtClean="0"/>
              <a:t>lmMod</a:t>
            </a:r>
            <a:r>
              <a:rPr lang="en-US" dirty="0" smtClean="0"/>
              <a:t>)</a:t>
            </a:r>
            <a:endParaRPr lang="en-US" dirty="0"/>
          </a:p>
        </p:txBody>
      </p:sp>
    </p:spTree>
    <p:extLst>
      <p:ext uri="{BB962C8B-B14F-4D97-AF65-F5344CB8AC3E}">
        <p14:creationId xmlns:p14="http://schemas.microsoft.com/office/powerpoint/2010/main" val="205941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library</a:t>
            </a:r>
            <a:r>
              <a:rPr lang="en-US" dirty="0" smtClean="0"/>
              <a:t>(car) mod2 &lt;-</a:t>
            </a:r>
            <a:r>
              <a:rPr lang="en-US" dirty="0"/>
              <a:t> </a:t>
            </a:r>
            <a:r>
              <a:rPr lang="en-US" b="1" dirty="0"/>
              <a:t>lm</a:t>
            </a:r>
            <a:r>
              <a:rPr lang="en-US" dirty="0" smtClean="0"/>
              <a:t>(mpg ~</a:t>
            </a:r>
            <a:r>
              <a:rPr lang="en-US" dirty="0"/>
              <a:t> </a:t>
            </a:r>
            <a:r>
              <a:rPr lang="en-US" dirty="0" smtClean="0"/>
              <a:t>., </a:t>
            </a:r>
            <a:r>
              <a:rPr lang="en-US" dirty="0"/>
              <a:t>data=</a:t>
            </a:r>
            <a:r>
              <a:rPr lang="en-US" dirty="0" err="1" smtClean="0"/>
              <a:t>mtcars</a:t>
            </a:r>
            <a:r>
              <a:rPr lang="en-US" dirty="0" smtClean="0"/>
              <a:t>) </a:t>
            </a:r>
            <a:r>
              <a:rPr lang="en-US" b="1" dirty="0" err="1"/>
              <a:t>vif</a:t>
            </a:r>
            <a:r>
              <a:rPr lang="en-US" dirty="0" smtClean="0"/>
              <a:t>(mod2) </a:t>
            </a:r>
          </a:p>
          <a:p>
            <a:endParaRPr lang="en-US" dirty="0"/>
          </a:p>
          <a:p>
            <a:r>
              <a:rPr lang="en-US" dirty="0"/>
              <a:t>VIF is a metric computed for every </a:t>
            </a:r>
            <a:r>
              <a:rPr lang="en-US" i="1" dirty="0"/>
              <a:t>X</a:t>
            </a:r>
            <a:r>
              <a:rPr lang="en-US" dirty="0"/>
              <a:t> variable that goes into a linear model. If the VIF of a variable is high, it means the information in that variable is already explained by other </a:t>
            </a:r>
            <a:r>
              <a:rPr lang="en-US" i="1" dirty="0"/>
              <a:t>X</a:t>
            </a:r>
            <a:r>
              <a:rPr lang="en-US" dirty="0"/>
              <a:t> variables present in the given model, which means, more redundant is that variable. So, lower the VIF (&lt;2) the better</a:t>
            </a:r>
          </a:p>
        </p:txBody>
      </p:sp>
    </p:spTree>
    <p:extLst>
      <p:ext uri="{BB962C8B-B14F-4D97-AF65-F5344CB8AC3E}">
        <p14:creationId xmlns:p14="http://schemas.microsoft.com/office/powerpoint/2010/main" val="975746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par</a:t>
            </a:r>
            <a:r>
              <a:rPr lang="en-US" dirty="0" smtClean="0"/>
              <a:t>(</a:t>
            </a:r>
            <a:r>
              <a:rPr lang="en-US" dirty="0" err="1"/>
              <a:t>mfrow</a:t>
            </a:r>
            <a:r>
              <a:rPr lang="en-US" dirty="0"/>
              <a:t>=</a:t>
            </a:r>
            <a:r>
              <a:rPr lang="en-US" b="1" dirty="0"/>
              <a:t>c</a:t>
            </a:r>
            <a:r>
              <a:rPr lang="en-US" dirty="0" smtClean="0"/>
              <a:t>(</a:t>
            </a:r>
            <a:r>
              <a:rPr lang="en-US" dirty="0"/>
              <a:t>2</a:t>
            </a:r>
            <a:r>
              <a:rPr lang="en-US" dirty="0" smtClean="0"/>
              <a:t>,</a:t>
            </a:r>
            <a:r>
              <a:rPr lang="en-US" dirty="0"/>
              <a:t>2</a:t>
            </a:r>
            <a:r>
              <a:rPr lang="en-US" dirty="0" smtClean="0"/>
              <a:t>)) </a:t>
            </a:r>
            <a:r>
              <a:rPr lang="en-US" i="1" dirty="0"/>
              <a:t># draw 4 plots in same window</a:t>
            </a:r>
            <a:r>
              <a:rPr lang="en-US" dirty="0" smtClean="0"/>
              <a:t> mod &lt;-</a:t>
            </a:r>
            <a:r>
              <a:rPr lang="en-US" dirty="0"/>
              <a:t> </a:t>
            </a:r>
            <a:r>
              <a:rPr lang="en-US" b="1" dirty="0"/>
              <a:t>lm</a:t>
            </a:r>
            <a:r>
              <a:rPr lang="en-US" dirty="0" smtClean="0"/>
              <a:t>(</a:t>
            </a:r>
            <a:r>
              <a:rPr lang="en-US" dirty="0" err="1" smtClean="0"/>
              <a:t>dist</a:t>
            </a:r>
            <a:r>
              <a:rPr lang="en-US" dirty="0" smtClean="0"/>
              <a:t> ~</a:t>
            </a:r>
            <a:r>
              <a:rPr lang="en-US" dirty="0"/>
              <a:t> </a:t>
            </a:r>
            <a:r>
              <a:rPr lang="en-US" dirty="0" smtClean="0"/>
              <a:t>speed, </a:t>
            </a:r>
            <a:r>
              <a:rPr lang="en-US" dirty="0"/>
              <a:t>data=</a:t>
            </a:r>
            <a:r>
              <a:rPr lang="en-US" dirty="0" smtClean="0"/>
              <a:t>cars) </a:t>
            </a:r>
            <a:r>
              <a:rPr lang="en-US" dirty="0" err="1" smtClean="0"/>
              <a:t>gvlma</a:t>
            </a:r>
            <a:r>
              <a:rPr lang="en-US" dirty="0" smtClean="0"/>
              <a:t>::</a:t>
            </a:r>
            <a:r>
              <a:rPr lang="en-US" b="1" dirty="0" err="1"/>
              <a:t>gvlma</a:t>
            </a:r>
            <a:r>
              <a:rPr lang="en-US" dirty="0" smtClean="0"/>
              <a:t>(mod)</a:t>
            </a:r>
            <a:endParaRPr lang="en-US" dirty="0"/>
          </a:p>
        </p:txBody>
      </p:sp>
    </p:spTree>
    <p:extLst>
      <p:ext uri="{BB962C8B-B14F-4D97-AF65-F5344CB8AC3E}">
        <p14:creationId xmlns:p14="http://schemas.microsoft.com/office/powerpoint/2010/main" val="3724785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RLinearAssumption.ipynb</a:t>
            </a:r>
            <a:endParaRPr lang="en-US" dirty="0"/>
          </a:p>
        </p:txBody>
      </p:sp>
    </p:spTree>
    <p:extLst>
      <p:ext uri="{BB962C8B-B14F-4D97-AF65-F5344CB8AC3E}">
        <p14:creationId xmlns:p14="http://schemas.microsoft.com/office/powerpoint/2010/main" val="2843123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 of regression model</a:t>
            </a:r>
          </a:p>
        </p:txBody>
      </p:sp>
      <p:sp>
        <p:nvSpPr>
          <p:cNvPr id="3" name="Content Placeholder 2"/>
          <p:cNvSpPr>
            <a:spLocks noGrp="1"/>
          </p:cNvSpPr>
          <p:nvPr>
            <p:ph idx="1"/>
          </p:nvPr>
        </p:nvSpPr>
        <p:spPr/>
        <p:txBody>
          <a:bodyPr>
            <a:normAutofit fontScale="92500" lnSpcReduction="20000"/>
          </a:bodyPr>
          <a:lstStyle/>
          <a:p>
            <a:r>
              <a:rPr lang="en-US" dirty="0" smtClean="0"/>
              <a:t>3 D of view</a:t>
            </a:r>
          </a:p>
          <a:p>
            <a:r>
              <a:rPr lang="en-US" dirty="0"/>
              <a:t>The functional relationship that is established between any two or more variables on the basis of some limited data may not hold good if more and more data are taken into consideration. For example, in case of the Law of Return, the law of diminishing return may come to play, if too much of inputs are used with ca view to increasing the volume of output.</a:t>
            </a:r>
          </a:p>
          <a:p>
            <a:endParaRPr lang="en-US" dirty="0"/>
          </a:p>
        </p:txBody>
      </p:sp>
    </p:spTree>
    <p:extLst>
      <p:ext uri="{BB962C8B-B14F-4D97-AF65-F5344CB8AC3E}">
        <p14:creationId xmlns:p14="http://schemas.microsoft.com/office/powerpoint/2010/main" val="4005677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a:t>The regression has </a:t>
            </a:r>
            <a:r>
              <a:rPr lang="en-US" b="1" dirty="0">
                <a:solidFill>
                  <a:srgbClr val="FF0000"/>
                </a:solidFill>
              </a:rPr>
              <a:t>five key </a:t>
            </a:r>
            <a:r>
              <a:rPr lang="en-US" dirty="0"/>
              <a:t>assumptions:</a:t>
            </a:r>
          </a:p>
          <a:p>
            <a:pPr fontAlgn="base"/>
            <a:r>
              <a:rPr lang="en-US" dirty="0"/>
              <a:t>Linear relationship</a:t>
            </a:r>
          </a:p>
          <a:p>
            <a:pPr fontAlgn="base"/>
            <a:r>
              <a:rPr lang="en-US" dirty="0"/>
              <a:t>Multivariate normality</a:t>
            </a:r>
          </a:p>
          <a:p>
            <a:pPr fontAlgn="base"/>
            <a:r>
              <a:rPr lang="en-US" dirty="0"/>
              <a:t>No or little multicollinearity</a:t>
            </a:r>
          </a:p>
          <a:p>
            <a:pPr fontAlgn="base"/>
            <a:r>
              <a:rPr lang="en-US" dirty="0"/>
              <a:t>No auto-correlation</a:t>
            </a:r>
          </a:p>
          <a:p>
            <a:pPr fontAlgn="base"/>
            <a:r>
              <a:rPr lang="en-US" dirty="0"/>
              <a:t>Homoscedasticity</a:t>
            </a:r>
          </a:p>
          <a:p>
            <a:endParaRPr lang="en-US" dirty="0"/>
          </a:p>
        </p:txBody>
      </p:sp>
    </p:spTree>
    <p:extLst>
      <p:ext uri="{BB962C8B-B14F-4D97-AF65-F5344CB8AC3E}">
        <p14:creationId xmlns:p14="http://schemas.microsoft.com/office/powerpoint/2010/main" val="619667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It cannot be used in case of qualitative phenomenon viz. honesty, crime etc.</a:t>
            </a:r>
          </a:p>
          <a:p>
            <a:r>
              <a:rPr lang="en-US" dirty="0"/>
              <a:t>It is assumed that the cause and effect relationship between the variables remains unchanged. This assumption may not always hold good and hence estimation of the values of a variable made on the basis of the regression equation may lead to erroneous and misleading results.</a:t>
            </a:r>
          </a:p>
          <a:p>
            <a:endParaRPr lang="en-US" dirty="0"/>
          </a:p>
        </p:txBody>
      </p:sp>
    </p:spTree>
    <p:extLst>
      <p:ext uri="{BB962C8B-B14F-4D97-AF65-F5344CB8AC3E}">
        <p14:creationId xmlns:p14="http://schemas.microsoft.com/office/powerpoint/2010/main" val="502341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Linear regressions are sensitive to outliers</a:t>
            </a:r>
            <a:r>
              <a:rPr lang="en-US" dirty="0" smtClean="0"/>
              <a:t>. </a:t>
            </a:r>
          </a:p>
          <a:p>
            <a:endParaRPr lang="en-US" dirty="0"/>
          </a:p>
          <a:p>
            <a:r>
              <a:rPr lang="en-US" dirty="0" smtClean="0"/>
              <a:t>Overfitting</a:t>
            </a:r>
          </a:p>
          <a:p>
            <a:endParaRPr lang="en-US" dirty="0"/>
          </a:p>
          <a:p>
            <a:r>
              <a:rPr lang="en-US" dirty="0"/>
              <a:t>Linear regressions are meant to describe </a:t>
            </a:r>
            <a:r>
              <a:rPr lang="en-US" b="1" dirty="0"/>
              <a:t>linear</a:t>
            </a:r>
            <a:r>
              <a:rPr lang="en-US" dirty="0"/>
              <a:t> relationships between variables. So, if there is a nonlinear relationship, then you will have a bad model. </a:t>
            </a:r>
          </a:p>
        </p:txBody>
      </p:sp>
    </p:spTree>
    <p:extLst>
      <p:ext uri="{BB962C8B-B14F-4D97-AF65-F5344CB8AC3E}">
        <p14:creationId xmlns:p14="http://schemas.microsoft.com/office/powerpoint/2010/main" val="298840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Multivariate</a:t>
            </a:r>
            <a:endParaRPr lang="en-US" dirty="0"/>
          </a:p>
        </p:txBody>
      </p:sp>
      <p:sp>
        <p:nvSpPr>
          <p:cNvPr id="3" name="Content Placeholder 2"/>
          <p:cNvSpPr>
            <a:spLocks noGrp="1"/>
          </p:cNvSpPr>
          <p:nvPr>
            <p:ph idx="1"/>
          </p:nvPr>
        </p:nvSpPr>
        <p:spPr/>
        <p:txBody>
          <a:bodyPr/>
          <a:lstStyle/>
          <a:p>
            <a:r>
              <a:rPr lang="en-US" dirty="0"/>
              <a:t>principal components analysis (PCA) </a:t>
            </a:r>
            <a:endParaRPr lang="en-US" dirty="0" smtClean="0"/>
          </a:p>
          <a:p>
            <a:r>
              <a:rPr lang="en-US" dirty="0" smtClean="0"/>
              <a:t>linear </a:t>
            </a:r>
            <a:r>
              <a:rPr lang="en-US" dirty="0"/>
              <a:t>discriminant </a:t>
            </a:r>
            <a:r>
              <a:rPr lang="en-US" dirty="0" smtClean="0"/>
              <a:t>analysis </a:t>
            </a:r>
            <a:r>
              <a:rPr lang="en-US" dirty="0"/>
              <a:t>(LDA</a:t>
            </a:r>
            <a:r>
              <a:rPr lang="en-US" dirty="0" smtClean="0"/>
              <a:t>). </a:t>
            </a:r>
          </a:p>
          <a:p>
            <a:endParaRPr lang="en-US" dirty="0"/>
          </a:p>
          <a:p>
            <a:r>
              <a:rPr lang="en-US" b="1" dirty="0"/>
              <a:t>Multivariate analysis</a:t>
            </a:r>
            <a:r>
              <a:rPr lang="en-US" dirty="0"/>
              <a:t> (</a:t>
            </a:r>
            <a:r>
              <a:rPr lang="en-US" b="1" dirty="0"/>
              <a:t>MVA</a:t>
            </a:r>
            <a:r>
              <a:rPr lang="en-US" dirty="0"/>
              <a:t>) </a:t>
            </a:r>
          </a:p>
        </p:txBody>
      </p:sp>
    </p:spTree>
    <p:extLst>
      <p:ext uri="{BB962C8B-B14F-4D97-AF65-F5344CB8AC3E}">
        <p14:creationId xmlns:p14="http://schemas.microsoft.com/office/powerpoint/2010/main" val="1206293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1" u="sng" dirty="0">
                <a:hlinkClick r:id="rId2"/>
              </a:rPr>
              <a:t>Factor </a:t>
            </a:r>
            <a:r>
              <a:rPr lang="en-US" i="1" u="sng" dirty="0" smtClean="0">
                <a:hlinkClick r:id="rId2"/>
              </a:rPr>
              <a:t>analysis</a:t>
            </a:r>
            <a:r>
              <a:rPr lang="en-US" i="1" u="sng" dirty="0" smtClean="0"/>
              <a:t> </a:t>
            </a:r>
          </a:p>
          <a:p>
            <a:r>
              <a:rPr lang="en-US" dirty="0"/>
              <a:t>To reduce a large number of variables to a smaller number of factors for data modeling</a:t>
            </a:r>
          </a:p>
          <a:p>
            <a:r>
              <a:rPr lang="en-US" b="1" dirty="0"/>
              <a:t>general linear model</a:t>
            </a:r>
            <a:r>
              <a:rPr lang="en-US" dirty="0"/>
              <a:t> or </a:t>
            </a:r>
            <a:r>
              <a:rPr lang="en-US" b="1" dirty="0"/>
              <a:t>multivariate regression model</a:t>
            </a:r>
            <a:endParaRPr lang="en-US" dirty="0"/>
          </a:p>
        </p:txBody>
      </p:sp>
    </p:spTree>
    <p:extLst>
      <p:ext uri="{BB962C8B-B14F-4D97-AF65-F5344CB8AC3E}">
        <p14:creationId xmlns:p14="http://schemas.microsoft.com/office/powerpoint/2010/main" val="2333067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First, </a:t>
            </a:r>
            <a:endParaRPr lang="en-US" dirty="0" smtClean="0"/>
          </a:p>
          <a:p>
            <a:r>
              <a:rPr lang="en-US" dirty="0" smtClean="0"/>
              <a:t>linear </a:t>
            </a:r>
            <a:r>
              <a:rPr lang="en-US" dirty="0"/>
              <a:t>regression needs the relationship between the </a:t>
            </a:r>
            <a:r>
              <a:rPr lang="en-US" dirty="0">
                <a:solidFill>
                  <a:srgbClr val="FF0000"/>
                </a:solidFill>
              </a:rPr>
              <a:t>independent and dependent variables</a:t>
            </a:r>
            <a:r>
              <a:rPr lang="en-US" dirty="0"/>
              <a:t> to be linear.</a:t>
            </a:r>
          </a:p>
        </p:txBody>
      </p:sp>
    </p:spTree>
    <p:extLst>
      <p:ext uri="{BB962C8B-B14F-4D97-AF65-F5344CB8AC3E}">
        <p14:creationId xmlns:p14="http://schemas.microsoft.com/office/powerpoint/2010/main" val="2380156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Secondly</a:t>
            </a:r>
            <a:r>
              <a:rPr lang="en-US" dirty="0" smtClean="0"/>
              <a:t>,</a:t>
            </a:r>
          </a:p>
          <a:p>
            <a:r>
              <a:rPr lang="en-US" dirty="0" smtClean="0"/>
              <a:t>the </a:t>
            </a:r>
            <a:r>
              <a:rPr lang="en-US" dirty="0"/>
              <a:t>linear regression analysis requires all </a:t>
            </a:r>
            <a:r>
              <a:rPr lang="en-US" dirty="0" smtClean="0"/>
              <a:t>variables  </a:t>
            </a:r>
            <a:r>
              <a:rPr lang="en-US" dirty="0"/>
              <a:t>to be </a:t>
            </a:r>
            <a:r>
              <a:rPr lang="en-US" dirty="0">
                <a:solidFill>
                  <a:srgbClr val="FF0000"/>
                </a:solidFill>
              </a:rPr>
              <a:t>multivariate normal</a:t>
            </a:r>
            <a:r>
              <a:rPr lang="en-US" dirty="0"/>
              <a:t>.  </a:t>
            </a:r>
            <a:endParaRPr lang="en-US" dirty="0" smtClean="0"/>
          </a:p>
          <a:p>
            <a:endParaRPr lang="en-US" dirty="0"/>
          </a:p>
          <a:p>
            <a:r>
              <a:rPr lang="en-US" dirty="0"/>
              <a:t> This assumption can best be checked with a </a:t>
            </a:r>
            <a:endParaRPr lang="en-US" dirty="0" smtClean="0"/>
          </a:p>
          <a:p>
            <a:r>
              <a:rPr lang="en-US" b="1" dirty="0" smtClean="0">
                <a:solidFill>
                  <a:srgbClr val="FF0000"/>
                </a:solidFill>
              </a:rPr>
              <a:t>histogram </a:t>
            </a:r>
            <a:r>
              <a:rPr lang="en-US" b="1" dirty="0">
                <a:solidFill>
                  <a:srgbClr val="FF0000"/>
                </a:solidFill>
              </a:rPr>
              <a:t>or a Q-Q-Plot. </a:t>
            </a:r>
            <a:endParaRPr lang="en-US" b="1" dirty="0" smtClean="0">
              <a:solidFill>
                <a:srgbClr val="FF0000"/>
              </a:solidFill>
            </a:endParaRPr>
          </a:p>
          <a:p>
            <a:r>
              <a:rPr lang="en-US" dirty="0" smtClean="0"/>
              <a:t> </a:t>
            </a:r>
            <a:r>
              <a:rPr lang="en-US" dirty="0"/>
              <a:t>Normality can be checked with </a:t>
            </a:r>
            <a:r>
              <a:rPr lang="en-US" b="1" dirty="0">
                <a:solidFill>
                  <a:srgbClr val="FF0000"/>
                </a:solidFill>
              </a:rPr>
              <a:t>a goodness of fit test</a:t>
            </a:r>
            <a:r>
              <a:rPr lang="en-US" dirty="0"/>
              <a:t>, e.g., the </a:t>
            </a:r>
            <a:r>
              <a:rPr lang="en-US" b="1" dirty="0">
                <a:solidFill>
                  <a:srgbClr val="FF0000"/>
                </a:solidFill>
              </a:rPr>
              <a:t>Kolmogorov-Smirnov test</a:t>
            </a:r>
            <a:r>
              <a:rPr lang="en-US" dirty="0"/>
              <a:t>. </a:t>
            </a:r>
            <a:endParaRPr lang="en-US" dirty="0" smtClean="0"/>
          </a:p>
          <a:p>
            <a:r>
              <a:rPr lang="en-US" dirty="0" smtClean="0"/>
              <a:t> </a:t>
            </a:r>
            <a:r>
              <a:rPr lang="en-US" dirty="0"/>
              <a:t>When the data is not normally distributed a non-linear transformation (e.g., </a:t>
            </a:r>
            <a:r>
              <a:rPr lang="en-US" dirty="0">
                <a:solidFill>
                  <a:srgbClr val="FF0000"/>
                </a:solidFill>
              </a:rPr>
              <a:t>log-transformation</a:t>
            </a:r>
            <a:r>
              <a:rPr lang="en-US" dirty="0"/>
              <a:t>) might fix this issue.</a:t>
            </a:r>
          </a:p>
        </p:txBody>
      </p:sp>
    </p:spTree>
    <p:extLst>
      <p:ext uri="{BB962C8B-B14F-4D97-AF65-F5344CB8AC3E}">
        <p14:creationId xmlns:p14="http://schemas.microsoft.com/office/powerpoint/2010/main" val="2854060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Thirdly</a:t>
            </a:r>
            <a:endParaRPr lang="en-US" dirty="0"/>
          </a:p>
        </p:txBody>
      </p:sp>
      <p:sp>
        <p:nvSpPr>
          <p:cNvPr id="3" name="Content Placeholder 2"/>
          <p:cNvSpPr>
            <a:spLocks noGrp="1"/>
          </p:cNvSpPr>
          <p:nvPr>
            <p:ph idx="1"/>
          </p:nvPr>
        </p:nvSpPr>
        <p:spPr/>
        <p:txBody>
          <a:bodyPr/>
          <a:lstStyle/>
          <a:p>
            <a:r>
              <a:rPr lang="en-US" dirty="0" smtClean="0"/>
              <a:t>linear </a:t>
            </a:r>
            <a:r>
              <a:rPr lang="en-US" dirty="0"/>
              <a:t>regression assumes that </a:t>
            </a:r>
            <a:endParaRPr lang="en-US" dirty="0" smtClean="0"/>
          </a:p>
          <a:p>
            <a:r>
              <a:rPr lang="en-US" dirty="0" smtClean="0">
                <a:solidFill>
                  <a:srgbClr val="FF0000"/>
                </a:solidFill>
              </a:rPr>
              <a:t>there </a:t>
            </a:r>
            <a:r>
              <a:rPr lang="en-US" dirty="0">
                <a:solidFill>
                  <a:srgbClr val="FF0000"/>
                </a:solidFill>
              </a:rPr>
              <a:t>is little or no multicollinearity </a:t>
            </a:r>
            <a:r>
              <a:rPr lang="en-US" dirty="0"/>
              <a:t>in the data. </a:t>
            </a:r>
            <a:endParaRPr lang="en-US" dirty="0" smtClean="0"/>
          </a:p>
          <a:p>
            <a:r>
              <a:rPr lang="en-US" dirty="0" smtClean="0"/>
              <a:t> </a:t>
            </a:r>
            <a:r>
              <a:rPr lang="en-US" dirty="0"/>
              <a:t>Multicollinearity occurs when the independent variables are </a:t>
            </a:r>
            <a:r>
              <a:rPr lang="en-US" b="1" dirty="0">
                <a:solidFill>
                  <a:srgbClr val="FF0000"/>
                </a:solidFill>
              </a:rPr>
              <a:t>too highly correlated</a:t>
            </a:r>
            <a:r>
              <a:rPr lang="en-US" dirty="0"/>
              <a:t> with each other.</a:t>
            </a:r>
          </a:p>
        </p:txBody>
      </p:sp>
    </p:spTree>
    <p:extLst>
      <p:ext uri="{BB962C8B-B14F-4D97-AF65-F5344CB8AC3E}">
        <p14:creationId xmlns:p14="http://schemas.microsoft.com/office/powerpoint/2010/main" val="298294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Multicollinearity may be tested with </a:t>
            </a:r>
            <a:r>
              <a:rPr lang="en-US" b="1" dirty="0">
                <a:solidFill>
                  <a:srgbClr val="FF0000"/>
                </a:solidFill>
              </a:rPr>
              <a:t>three central criteria</a:t>
            </a:r>
            <a:r>
              <a:rPr lang="en-US" dirty="0" smtClean="0"/>
              <a:t>: </a:t>
            </a:r>
          </a:p>
          <a:p>
            <a:pPr fontAlgn="base"/>
            <a:r>
              <a:rPr lang="en-US" dirty="0"/>
              <a:t>1) </a:t>
            </a:r>
            <a:r>
              <a:rPr lang="en-US" dirty="0">
                <a:solidFill>
                  <a:srgbClr val="FF0000"/>
                </a:solidFill>
              </a:rPr>
              <a:t>Correlation matrix </a:t>
            </a:r>
            <a:r>
              <a:rPr lang="en-US" dirty="0"/>
              <a:t>– when computing the matrix of Pearson’s Bivariate Correlation among all independent variables the correlation coefficients need to be smaller than 1.</a:t>
            </a:r>
          </a:p>
          <a:p>
            <a:pPr fontAlgn="base"/>
            <a:r>
              <a:rPr lang="en-US" dirty="0"/>
              <a:t>2)</a:t>
            </a:r>
            <a:r>
              <a:rPr lang="en-US" dirty="0">
                <a:solidFill>
                  <a:srgbClr val="FF0000"/>
                </a:solidFill>
              </a:rPr>
              <a:t> Tolerance </a:t>
            </a:r>
            <a:r>
              <a:rPr lang="en-US" dirty="0"/>
              <a:t>– the tolerance measures the influence of one independent variable on all other independent variables; the tolerance is calculated with an initial linear regression analysis.  Tolerance is defined as T = 1 – R² for these first step regression analysis.  With T &lt; 0.1 there might be multicollinearity in the data and with T &lt; 0.01 there certainly is.</a:t>
            </a:r>
          </a:p>
          <a:p>
            <a:pPr fontAlgn="base"/>
            <a:r>
              <a:rPr lang="en-US" dirty="0"/>
              <a:t>3) </a:t>
            </a:r>
            <a:r>
              <a:rPr lang="en-US" dirty="0">
                <a:solidFill>
                  <a:srgbClr val="FF0000"/>
                </a:solidFill>
              </a:rPr>
              <a:t>Variance Inflation Factor (VIF) </a:t>
            </a:r>
            <a:r>
              <a:rPr lang="en-US" dirty="0"/>
              <a:t>– the variance inflation factor of the linear regression is defined as VIF = 1/T. With VIF &gt; 10 there is an indication that multicollinearity may be present; with VIF &gt; 100 there is certainly multicollinearity among the variables.</a:t>
            </a:r>
          </a:p>
          <a:p>
            <a:endParaRPr lang="en-US" dirty="0"/>
          </a:p>
        </p:txBody>
      </p:sp>
    </p:spTree>
    <p:extLst>
      <p:ext uri="{BB962C8B-B14F-4D97-AF65-F5344CB8AC3E}">
        <p14:creationId xmlns:p14="http://schemas.microsoft.com/office/powerpoint/2010/main" val="353556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multicollinearity is found in the data, centering the data (that is deducting the mean of the variable from each score) might help to solve the problem.  However, the simplest way to address the problem is to remove independent variables with high VIF values.</a:t>
            </a:r>
          </a:p>
        </p:txBody>
      </p:sp>
    </p:spTree>
    <p:extLst>
      <p:ext uri="{BB962C8B-B14F-4D97-AF65-F5344CB8AC3E}">
        <p14:creationId xmlns:p14="http://schemas.microsoft.com/office/powerpoint/2010/main" val="510149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Fourth</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,linear </a:t>
            </a:r>
            <a:r>
              <a:rPr lang="en-US" dirty="0"/>
              <a:t>regression analysis requires that </a:t>
            </a:r>
            <a:endParaRPr lang="en-US" dirty="0" smtClean="0"/>
          </a:p>
          <a:p>
            <a:r>
              <a:rPr lang="en-US" b="1" dirty="0" smtClean="0">
                <a:solidFill>
                  <a:srgbClr val="FF0000"/>
                </a:solidFill>
              </a:rPr>
              <a:t>there </a:t>
            </a:r>
            <a:r>
              <a:rPr lang="en-US" b="1" dirty="0">
                <a:solidFill>
                  <a:srgbClr val="FF0000"/>
                </a:solidFill>
              </a:rPr>
              <a:t>is little or no autocorrelation </a:t>
            </a:r>
            <a:r>
              <a:rPr lang="en-US" dirty="0"/>
              <a:t>in the data.  </a:t>
            </a:r>
            <a:endParaRPr lang="en-US" dirty="0" smtClean="0"/>
          </a:p>
          <a:p>
            <a:r>
              <a:rPr lang="en-US" dirty="0" smtClean="0"/>
              <a:t>Autocorrelation </a:t>
            </a:r>
            <a:r>
              <a:rPr lang="en-US" dirty="0"/>
              <a:t>occurs when the residuals are not independent from each other.  </a:t>
            </a:r>
            <a:endParaRPr lang="en-US" dirty="0" smtClean="0"/>
          </a:p>
          <a:p>
            <a:r>
              <a:rPr lang="en-US" dirty="0" smtClean="0"/>
              <a:t>For </a:t>
            </a:r>
            <a:r>
              <a:rPr lang="en-US" dirty="0"/>
              <a:t>instance, this typically occurs in stock prices, </a:t>
            </a:r>
            <a:r>
              <a:rPr lang="en-US" b="1" dirty="0">
                <a:solidFill>
                  <a:srgbClr val="FF0000"/>
                </a:solidFill>
              </a:rPr>
              <a:t>where the price is not independent from the previous price</a:t>
            </a:r>
            <a:r>
              <a:rPr lang="en-US" dirty="0" smtClean="0"/>
              <a:t>.</a:t>
            </a:r>
          </a:p>
          <a:p>
            <a:r>
              <a:rPr lang="en-US" i="1" u="sng" dirty="0" smtClean="0">
                <a:solidFill>
                  <a:srgbClr val="FF0000"/>
                </a:solidFill>
              </a:rPr>
              <a:t>Future value should not depend on Previous value</a:t>
            </a:r>
            <a:endParaRPr lang="en-US" i="1" u="sng" dirty="0">
              <a:solidFill>
                <a:srgbClr val="FF0000"/>
              </a:solidFill>
            </a:endParaRPr>
          </a:p>
        </p:txBody>
      </p:sp>
    </p:spTree>
    <p:extLst>
      <p:ext uri="{BB962C8B-B14F-4D97-AF65-F5344CB8AC3E}">
        <p14:creationId xmlns:p14="http://schemas.microsoft.com/office/powerpoint/2010/main" val="2025521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While a </a:t>
            </a:r>
            <a:r>
              <a:rPr lang="en-US" b="1" dirty="0"/>
              <a:t>scatterplot </a:t>
            </a:r>
            <a:r>
              <a:rPr lang="en-US" dirty="0"/>
              <a:t>allows you to check for autocorrelations, you can test the linear regression model for autocorrelation with the Durbin-Watson test.  </a:t>
            </a:r>
            <a:endParaRPr lang="en-US" dirty="0" smtClean="0"/>
          </a:p>
          <a:p>
            <a:r>
              <a:rPr lang="en-US" b="1" dirty="0" smtClean="0">
                <a:solidFill>
                  <a:srgbClr val="FF0000"/>
                </a:solidFill>
              </a:rPr>
              <a:t>Durbin-Watson’s </a:t>
            </a:r>
            <a:r>
              <a:rPr lang="en-US" b="1" dirty="0">
                <a:solidFill>
                  <a:srgbClr val="FF0000"/>
                </a:solidFill>
              </a:rPr>
              <a:t>d tests the null hypothesis </a:t>
            </a:r>
            <a:r>
              <a:rPr lang="en-US" dirty="0"/>
              <a:t>that the residuals are not linearly auto-correlated.  </a:t>
            </a:r>
            <a:endParaRPr lang="en-US" dirty="0" smtClean="0"/>
          </a:p>
          <a:p>
            <a:r>
              <a:rPr lang="en-US" dirty="0" smtClean="0"/>
              <a:t>While </a:t>
            </a:r>
            <a:r>
              <a:rPr lang="en-US" dirty="0"/>
              <a:t>d can assume values between 0 and 4, values around 2 indicate no autocorrelation.  As a rule of thumb values of 1.5 &lt; d &lt; 2.5 show that there is no auto-correlation in the data. However, the Durbin-Watson test only analyses linear autocorrelation and only between direct neighbors, which are first order effects.</a:t>
            </a:r>
          </a:p>
        </p:txBody>
      </p:sp>
    </p:spTree>
    <p:extLst>
      <p:ext uri="{BB962C8B-B14F-4D97-AF65-F5344CB8AC3E}">
        <p14:creationId xmlns:p14="http://schemas.microsoft.com/office/powerpoint/2010/main" val="2837106118"/>
      </p:ext>
    </p:extLst>
  </p:cSld>
  <p:clrMapOvr>
    <a:masterClrMapping/>
  </p:clrMapOvr>
</p:sld>
</file>

<file path=ppt/theme/theme1.xml><?xml version="1.0" encoding="utf-8"?>
<a:theme xmlns:a="http://schemas.openxmlformats.org/drawingml/2006/main" name="Checkers design template">
  <a:themeElements>
    <a:clrScheme name="Office Theme 2">
      <a:dk1>
        <a:srgbClr val="000000"/>
      </a:dk1>
      <a:lt1>
        <a:srgbClr val="83C1C0"/>
      </a:lt1>
      <a:dk2>
        <a:srgbClr val="FFFFFF"/>
      </a:dk2>
      <a:lt2>
        <a:srgbClr val="009999"/>
      </a:lt2>
      <a:accent1>
        <a:srgbClr val="C0C0C0"/>
      </a:accent1>
      <a:accent2>
        <a:srgbClr val="00EEE8"/>
      </a:accent2>
      <a:accent3>
        <a:srgbClr val="C1DDDC"/>
      </a:accent3>
      <a:accent4>
        <a:srgbClr val="000000"/>
      </a:accent4>
      <a:accent5>
        <a:srgbClr val="DCDCDC"/>
      </a:accent5>
      <a:accent6>
        <a:srgbClr val="00D8D2"/>
      </a:accent6>
      <a:hlink>
        <a:srgbClr val="FFFFFF"/>
      </a:hlink>
      <a:folHlink>
        <a:srgbClr val="CFD1E7"/>
      </a:folHlink>
    </a:clrScheme>
    <a:fontScheme name="Office The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fice Theme 1">
        <a:dk1>
          <a:srgbClr val="000000"/>
        </a:dk1>
        <a:lt1>
          <a:srgbClr val="478F8D"/>
        </a:lt1>
        <a:dk2>
          <a:srgbClr val="FFFFFF"/>
        </a:dk2>
        <a:lt2>
          <a:srgbClr val="276169"/>
        </a:lt2>
        <a:accent1>
          <a:srgbClr val="808080"/>
        </a:accent1>
        <a:accent2>
          <a:srgbClr val="33CCCC"/>
        </a:accent2>
        <a:accent3>
          <a:srgbClr val="B1C6C5"/>
        </a:accent3>
        <a:accent4>
          <a:srgbClr val="000000"/>
        </a:accent4>
        <a:accent5>
          <a:srgbClr val="C0C0C0"/>
        </a:accent5>
        <a:accent6>
          <a:srgbClr val="2DB9B9"/>
        </a:accent6>
        <a:hlink>
          <a:srgbClr val="5A889A"/>
        </a:hlink>
        <a:folHlink>
          <a:srgbClr val="8FB4CF"/>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83C1C0"/>
        </a:lt1>
        <a:dk2>
          <a:srgbClr val="FFFFFF"/>
        </a:dk2>
        <a:lt2>
          <a:srgbClr val="009999"/>
        </a:lt2>
        <a:accent1>
          <a:srgbClr val="C0C0C0"/>
        </a:accent1>
        <a:accent2>
          <a:srgbClr val="00EEE8"/>
        </a:accent2>
        <a:accent3>
          <a:srgbClr val="C1DDDC"/>
        </a:accent3>
        <a:accent4>
          <a:srgbClr val="000000"/>
        </a:accent4>
        <a:accent5>
          <a:srgbClr val="DCDCDC"/>
        </a:accent5>
        <a:accent6>
          <a:srgbClr val="00D8D2"/>
        </a:accent6>
        <a:hlink>
          <a:srgbClr val="FFFFFF"/>
        </a:hlink>
        <a:folHlink>
          <a:srgbClr val="CFD1E7"/>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5F5F5F"/>
        </a:dk2>
        <a:lt2>
          <a:srgbClr val="47979D"/>
        </a:lt2>
        <a:accent1>
          <a:srgbClr val="DDDDDD"/>
        </a:accent1>
        <a:accent2>
          <a:srgbClr val="9DCDCD"/>
        </a:accent2>
        <a:accent3>
          <a:srgbClr val="FFFFFF"/>
        </a:accent3>
        <a:accent4>
          <a:srgbClr val="000000"/>
        </a:accent4>
        <a:accent5>
          <a:srgbClr val="EBEBEB"/>
        </a:accent5>
        <a:accent6>
          <a:srgbClr val="8EBABA"/>
        </a:accent6>
        <a:hlink>
          <a:srgbClr val="CCFFFF"/>
        </a:hlink>
        <a:folHlink>
          <a:srgbClr val="CFD1E7"/>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486B8E"/>
        </a:lt1>
        <a:dk2>
          <a:srgbClr val="FFFFFF"/>
        </a:dk2>
        <a:lt2>
          <a:srgbClr val="274369"/>
        </a:lt2>
        <a:accent1>
          <a:srgbClr val="B1BBCF"/>
        </a:accent1>
        <a:accent2>
          <a:srgbClr val="A7C5F1"/>
        </a:accent2>
        <a:accent3>
          <a:srgbClr val="B1BAC6"/>
        </a:accent3>
        <a:accent4>
          <a:srgbClr val="000000"/>
        </a:accent4>
        <a:accent5>
          <a:srgbClr val="D5DAE4"/>
        </a:accent5>
        <a:accent6>
          <a:srgbClr val="97B2DA"/>
        </a:accent6>
        <a:hlink>
          <a:srgbClr val="6A91CA"/>
        </a:hlink>
        <a:folHlink>
          <a:srgbClr val="88C7CE"/>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8AA7C4"/>
        </a:lt1>
        <a:dk2>
          <a:srgbClr val="FFFFFF"/>
        </a:dk2>
        <a:lt2>
          <a:srgbClr val="3F6CA9"/>
        </a:lt2>
        <a:accent1>
          <a:srgbClr val="B1BBCF"/>
        </a:accent1>
        <a:accent2>
          <a:srgbClr val="85BEF7"/>
        </a:accent2>
        <a:accent3>
          <a:srgbClr val="C4D0DE"/>
        </a:accent3>
        <a:accent4>
          <a:srgbClr val="000000"/>
        </a:accent4>
        <a:accent5>
          <a:srgbClr val="D5DAE4"/>
        </a:accent5>
        <a:accent6>
          <a:srgbClr val="78ACE0"/>
        </a:accent6>
        <a:hlink>
          <a:srgbClr val="7A8FBA"/>
        </a:hlink>
        <a:folHlink>
          <a:srgbClr val="88C7CE"/>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8BA3C7"/>
        </a:dk2>
        <a:lt2>
          <a:srgbClr val="3F6CA9"/>
        </a:lt2>
        <a:accent1>
          <a:srgbClr val="C6CDDC"/>
        </a:accent1>
        <a:accent2>
          <a:srgbClr val="85BEF7"/>
        </a:accent2>
        <a:accent3>
          <a:srgbClr val="FFFFFF"/>
        </a:accent3>
        <a:accent4>
          <a:srgbClr val="000000"/>
        </a:accent4>
        <a:accent5>
          <a:srgbClr val="DFE3EB"/>
        </a:accent5>
        <a:accent6>
          <a:srgbClr val="78ACE0"/>
        </a:accent6>
        <a:hlink>
          <a:srgbClr val="A0AFCE"/>
        </a:hlink>
        <a:folHlink>
          <a:srgbClr val="88C7CE"/>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967068"/>
        </a:lt1>
        <a:dk2>
          <a:srgbClr val="FFFFFF"/>
        </a:dk2>
        <a:lt2>
          <a:srgbClr val="6C4F4A"/>
        </a:lt2>
        <a:accent1>
          <a:srgbClr val="C6BEBA"/>
        </a:accent1>
        <a:accent2>
          <a:srgbClr val="C8A980"/>
        </a:accent2>
        <a:accent3>
          <a:srgbClr val="C9BBB9"/>
        </a:accent3>
        <a:accent4>
          <a:srgbClr val="000000"/>
        </a:accent4>
        <a:accent5>
          <a:srgbClr val="DFDBD9"/>
        </a:accent5>
        <a:accent6>
          <a:srgbClr val="B59973"/>
        </a:accent6>
        <a:hlink>
          <a:srgbClr val="C68B6E"/>
        </a:hlink>
        <a:folHlink>
          <a:srgbClr val="E39391"/>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C6B0AC"/>
        </a:lt1>
        <a:dk2>
          <a:srgbClr val="FFFFFF"/>
        </a:dk2>
        <a:lt2>
          <a:srgbClr val="8A645E"/>
        </a:lt2>
        <a:accent1>
          <a:srgbClr val="C6BEBA"/>
        </a:accent1>
        <a:accent2>
          <a:srgbClr val="AC936A"/>
        </a:accent2>
        <a:accent3>
          <a:srgbClr val="DFD4D2"/>
        </a:accent3>
        <a:accent4>
          <a:srgbClr val="000000"/>
        </a:accent4>
        <a:accent5>
          <a:srgbClr val="DFDBD9"/>
        </a:accent5>
        <a:accent6>
          <a:srgbClr val="9B855F"/>
        </a:accent6>
        <a:hlink>
          <a:srgbClr val="E48982"/>
        </a:hlink>
        <a:folHlink>
          <a:srgbClr val="CAB58C"/>
        </a:folHlink>
      </a:clrScheme>
      <a:clrMap bg1="lt1" tx1="dk1" bg2="lt2" tx2="dk2" accent1="accent1" accent2="accent2" accent3="accent3" accent4="accent4" accent5="accent5" accent6="accent6" hlink="hlink" folHlink="folHlink"/>
    </a:extraClrScheme>
    <a:extraClrScheme>
      <a:clrScheme name="Office Theme 9">
        <a:dk1>
          <a:srgbClr val="000000"/>
        </a:dk1>
        <a:lt1>
          <a:srgbClr val="FFFFFF"/>
        </a:lt1>
        <a:dk2>
          <a:srgbClr val="948682"/>
        </a:dk2>
        <a:lt2>
          <a:srgbClr val="8A645E"/>
        </a:lt2>
        <a:accent1>
          <a:srgbClr val="C6BEBA"/>
        </a:accent1>
        <a:accent2>
          <a:srgbClr val="BEAA8A"/>
        </a:accent2>
        <a:accent3>
          <a:srgbClr val="FFFFFF"/>
        </a:accent3>
        <a:accent4>
          <a:srgbClr val="000000"/>
        </a:accent4>
        <a:accent5>
          <a:srgbClr val="DFDBD9"/>
        </a:accent5>
        <a:accent6>
          <a:srgbClr val="AC9A7D"/>
        </a:accent6>
        <a:hlink>
          <a:srgbClr val="D7B6B1"/>
        </a:hlink>
        <a:folHlink>
          <a:srgbClr val="C7CA8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Checkers design template</Template>
  <TotalTime>80</TotalTime>
  <Words>533</Words>
  <Application>Microsoft Office PowerPoint</Application>
  <PresentationFormat>On-screen Show (4:3)</PresentationFormat>
  <Paragraphs>75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Checkers design template</vt:lpstr>
      <vt:lpstr>Assumption of Linearity</vt:lpstr>
      <vt:lpstr>PowerPoint Presentation</vt:lpstr>
      <vt:lpstr>PowerPoint Presentation</vt:lpstr>
      <vt:lpstr>PowerPoint Presentation</vt:lpstr>
      <vt:lpstr>Thirdly</vt:lpstr>
      <vt:lpstr>PowerPoint Presentation</vt:lpstr>
      <vt:lpstr>PowerPoint Presentation</vt:lpstr>
      <vt:lpstr>Fourth</vt:lpstr>
      <vt:lpstr>PowerPoint Presentation</vt:lpstr>
      <vt:lpstr>PowerPoint Presentation</vt:lpstr>
      <vt:lpstr>PowerPoint Presentation</vt:lpstr>
      <vt:lpstr>Multicollinearity</vt:lpstr>
      <vt:lpstr>Autocorrelation</vt:lpstr>
      <vt:lpstr>PowerPoint Presentation</vt:lpstr>
      <vt:lpstr>PowerPoint Presentation</vt:lpstr>
      <vt:lpstr>PowerPoint Presentation</vt:lpstr>
      <vt:lpstr>PowerPoint Presentation</vt:lpstr>
      <vt:lpstr>PowerPoint Presentation</vt:lpstr>
      <vt:lpstr>Limitation of regression model</vt:lpstr>
      <vt:lpstr>PowerPoint Presentation</vt:lpstr>
      <vt:lpstr>PowerPoint Presentation</vt:lpstr>
      <vt:lpstr>Multivariate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Assumption of Linearity</dc:title>
  <dc:creator>radha</dc:creator>
  <cp:lastModifiedBy>radha</cp:lastModifiedBy>
  <cp:revision>21</cp:revision>
  <dcterms:created xsi:type="dcterms:W3CDTF">2018-10-03T16:53:51Z</dcterms:created>
  <dcterms:modified xsi:type="dcterms:W3CDTF">2018-10-05T12:54:31Z</dcterms:modified>
</cp:coreProperties>
</file>