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04C157-0C07-42D8-BCD9-940BE16A6A8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74E6B87-7464-4E3D-860C-48164C6CA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ditworthine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ody%27s" TargetMode="External"/><Relationship Id="rId2" Type="http://schemas.openxmlformats.org/officeDocument/2006/relationships/hyperlink" Target="https://en.wikipedia.org/wiki/Standard_%26_Poor%27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nancial_servi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ody%27s_Corporation" TargetMode="External"/><Relationship Id="rId2" Type="http://schemas.openxmlformats.org/officeDocument/2006/relationships/hyperlink" Target="https://en.wikipedia.org/wiki/Bond_credit_ra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fault_(finance)" TargetMode="External"/><Relationship Id="rId4" Type="http://schemas.openxmlformats.org/officeDocument/2006/relationships/hyperlink" Target="https://en.wikipedia.org/wiki/Credit_ris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tch_Gro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apital_IQ&amp;redirect=n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c/collateral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conomic-capital.asp" TargetMode="External"/><Relationship Id="rId2" Type="http://schemas.openxmlformats.org/officeDocument/2006/relationships/hyperlink" Target="https://www.investopedia.com/terms/b/baselii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e/exposure_at_default.asp" TargetMode="External"/><Relationship Id="rId4" Type="http://schemas.openxmlformats.org/officeDocument/2006/relationships/hyperlink" Target="https://www.investopedia.com/terms/d/defaultprobability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r/regression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irb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Credit 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7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sources of data for managing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Banks </a:t>
            </a:r>
            <a:r>
              <a:rPr lang="en-US" b="1" dirty="0"/>
              <a:t>and other financial services companies</a:t>
            </a:r>
          </a:p>
          <a:p>
            <a:r>
              <a:rPr lang="en-US" b="1" dirty="0"/>
              <a:t>Customers and suppliers</a:t>
            </a:r>
          </a:p>
          <a:p>
            <a:r>
              <a:rPr lang="en-US" b="1" dirty="0"/>
              <a:t>Credit analysis</a:t>
            </a:r>
            <a:r>
              <a:rPr lang="en-US" dirty="0"/>
              <a:t> is the method by which one calculates the </a:t>
            </a:r>
            <a:r>
              <a:rPr lang="en-US" dirty="0">
                <a:hlinkClick r:id="rId2" tooltip="Creditworthiness"/>
              </a:rPr>
              <a:t>creditworthiness</a:t>
            </a:r>
            <a:r>
              <a:rPr lang="en-US" dirty="0"/>
              <a:t> of a business or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3412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Standard &amp; Poor's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 smtClean="0">
                <a:hlinkClick r:id="rId3" tooltip="Moody's"/>
              </a:rPr>
              <a:t>Moody's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Basel Committee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 &amp; Poor's Financial Services LLC</a:t>
            </a:r>
            <a:r>
              <a:rPr lang="en-US" dirty="0"/>
              <a:t> (</a:t>
            </a:r>
            <a:r>
              <a:rPr lang="en-US" b="1" dirty="0"/>
              <a:t>S&amp;P</a:t>
            </a:r>
            <a:r>
              <a:rPr lang="en-US" dirty="0"/>
              <a:t>) is an American </a:t>
            </a:r>
            <a:r>
              <a:rPr lang="en-US" dirty="0">
                <a:hlinkClick r:id="rId2" tooltip="Financial services"/>
              </a:rPr>
              <a:t>financial services</a:t>
            </a:r>
            <a:r>
              <a:rPr lang="en-US" dirty="0"/>
              <a:t> company.</a:t>
            </a:r>
          </a:p>
        </p:txBody>
      </p:sp>
    </p:spTree>
    <p:extLst>
      <p:ext uri="{BB962C8B-B14F-4D97-AF65-F5344CB8AC3E}">
        <p14:creationId xmlns:p14="http://schemas.microsoft.com/office/powerpoint/2010/main" val="326002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483811"/>
            <a:ext cx="6777037" cy="118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29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8918" y="2324100"/>
            <a:ext cx="436517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89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937572"/>
            <a:ext cx="6777037" cy="228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41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Short-term issue credit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7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Moody's Investors Service</a:t>
            </a:r>
            <a:r>
              <a:rPr lang="en-US" dirty="0"/>
              <a:t>, often referred to as </a:t>
            </a:r>
            <a:r>
              <a:rPr lang="en-US" b="1" dirty="0"/>
              <a:t>Moody's</a:t>
            </a:r>
            <a:r>
              <a:rPr lang="en-US" dirty="0"/>
              <a:t>, is the </a:t>
            </a:r>
            <a:r>
              <a:rPr lang="en-US" dirty="0">
                <a:hlinkClick r:id="rId2" tooltip="Bond credit rating"/>
              </a:rPr>
              <a:t>bond credit rating</a:t>
            </a:r>
            <a:r>
              <a:rPr lang="en-US" dirty="0"/>
              <a:t> business of </a:t>
            </a:r>
            <a:r>
              <a:rPr lang="en-US" dirty="0">
                <a:hlinkClick r:id="rId3"/>
              </a:rPr>
              <a:t>Moody's </a:t>
            </a:r>
            <a:r>
              <a:rPr lang="en-US" dirty="0" smtClean="0">
                <a:hlinkClick r:id="rId3"/>
              </a:rPr>
              <a:t>Corporation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The company ranks the </a:t>
            </a:r>
            <a:r>
              <a:rPr lang="en-US" dirty="0">
                <a:hlinkClick r:id="rId4" tooltip="Credit risk"/>
              </a:rPr>
              <a:t>creditworthiness</a:t>
            </a:r>
            <a:r>
              <a:rPr lang="en-US" dirty="0"/>
              <a:t> of borrowers using a standardized ratings scale which measures expected investor loss in the event of </a:t>
            </a:r>
            <a:r>
              <a:rPr lang="en-US" u="sng" dirty="0">
                <a:hlinkClick r:id="rId5"/>
              </a:rPr>
              <a:t>default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35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Moody securities </a:t>
            </a:r>
            <a:r>
              <a:rPr lang="en-US" dirty="0"/>
              <a:t>are assigned a rating from </a:t>
            </a:r>
            <a:r>
              <a:rPr lang="en-US" dirty="0" err="1"/>
              <a:t>Aaa</a:t>
            </a:r>
            <a:r>
              <a:rPr lang="en-US" dirty="0"/>
              <a:t> to C, with </a:t>
            </a:r>
            <a:r>
              <a:rPr lang="en-US" dirty="0" err="1"/>
              <a:t>Aaa</a:t>
            </a:r>
            <a:r>
              <a:rPr lang="en-US" dirty="0"/>
              <a:t> being the highest quality and C the lowest quality.</a:t>
            </a:r>
          </a:p>
        </p:txBody>
      </p:sp>
    </p:spTree>
    <p:extLst>
      <p:ext uri="{BB962C8B-B14F-4D97-AF65-F5344CB8AC3E}">
        <p14:creationId xmlns:p14="http://schemas.microsoft.com/office/powerpoint/2010/main" val="382984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Fitch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0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</a:p>
          <a:p>
            <a:r>
              <a:rPr lang="en-US" dirty="0" smtClean="0"/>
              <a:t>Meaning of Credit risk</a:t>
            </a:r>
          </a:p>
          <a:p>
            <a:r>
              <a:rPr lang="en-US" dirty="0" smtClean="0"/>
              <a:t>Impact of Credit Default</a:t>
            </a:r>
          </a:p>
          <a:p>
            <a:r>
              <a:rPr lang="en-US" dirty="0" smtClean="0"/>
              <a:t>Sources of data for Managing Risk</a:t>
            </a:r>
          </a:p>
          <a:p>
            <a:r>
              <a:rPr lang="en-US" dirty="0" smtClean="0"/>
              <a:t>Understanding Loss Given default – LGD</a:t>
            </a:r>
          </a:p>
          <a:p>
            <a:r>
              <a:rPr lang="en-US" dirty="0" smtClean="0"/>
              <a:t>Understanding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5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CRISIL</a:t>
            </a:r>
            <a:r>
              <a:rPr lang="en-US" dirty="0"/>
              <a:t> (formerly </a:t>
            </a:r>
            <a:r>
              <a:rPr lang="en-US" b="1" dirty="0"/>
              <a:t>C</a:t>
            </a:r>
            <a:r>
              <a:rPr lang="en-US" dirty="0"/>
              <a:t>redit </a:t>
            </a:r>
            <a:r>
              <a:rPr lang="en-US" b="1" dirty="0"/>
              <a:t>R</a:t>
            </a:r>
            <a:r>
              <a:rPr lang="en-US" dirty="0"/>
              <a:t>ating </a:t>
            </a:r>
            <a:r>
              <a:rPr lang="en-US" b="1" dirty="0"/>
              <a:t>I</a:t>
            </a:r>
            <a:r>
              <a:rPr lang="en-US" dirty="0"/>
              <a:t>nformation </a:t>
            </a:r>
            <a:r>
              <a:rPr lang="en-US" b="1" dirty="0"/>
              <a:t>S</a:t>
            </a:r>
            <a:r>
              <a:rPr lang="en-US" dirty="0"/>
              <a:t>ervices of </a:t>
            </a:r>
            <a:r>
              <a:rPr lang="en-US" b="1" dirty="0"/>
              <a:t>I</a:t>
            </a:r>
            <a:r>
              <a:rPr lang="en-US" dirty="0"/>
              <a:t>ndia </a:t>
            </a:r>
            <a:r>
              <a:rPr lang="en-US" b="1" dirty="0"/>
              <a:t>L</a:t>
            </a:r>
            <a:r>
              <a:rPr lang="en-US" dirty="0"/>
              <a:t>imited</a:t>
            </a:r>
            <a:r>
              <a:rPr lang="en-US" dirty="0" smtClean="0"/>
              <a:t>) -  S&amp;P Global</a:t>
            </a:r>
          </a:p>
          <a:p>
            <a:r>
              <a:rPr lang="en-US" dirty="0"/>
              <a:t>S&amp;P </a:t>
            </a:r>
            <a:r>
              <a:rPr lang="en-US" dirty="0" smtClean="0"/>
              <a:t>Global - </a:t>
            </a:r>
            <a:r>
              <a:rPr lang="en-US" dirty="0">
                <a:hlinkClick r:id="rId2" tooltip="Capital IQ"/>
              </a:rPr>
              <a:t>Capital </a:t>
            </a:r>
            <a:r>
              <a:rPr lang="en-US" dirty="0" smtClean="0">
                <a:hlinkClick r:id="rId2" tooltip="Capital IQ"/>
              </a:rPr>
              <a:t>IQ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Given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'Loss Given Default - LGD'</a:t>
            </a:r>
          </a:p>
          <a:p>
            <a:r>
              <a:rPr lang="en-US" dirty="0"/>
              <a:t>Loss given default (LGD) is the amount of money a bank or other financial institution loses when a borrower defaults on a loan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32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example, consider that Bank A loans $2 million to Company XYZ, and the company defaults. Bank A’s loss is not necessarily $2 million. Other factors must be considered, such as the amount of assets the bank may hold as </a:t>
            </a:r>
            <a:r>
              <a:rPr lang="en-US" dirty="0">
                <a:hlinkClick r:id="rId2"/>
              </a:rPr>
              <a:t>collateral</a:t>
            </a:r>
            <a:r>
              <a:rPr lang="en-US" dirty="0"/>
              <a:t> and whether the bank makes use of the court system for reparations from Company XYZ. With these and other factors considered, Bank A may, in reality, have sustained a far smaller loss than the initial $2 million loan.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Basel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Determining </a:t>
            </a:r>
            <a:r>
              <a:rPr lang="en-US" dirty="0"/>
              <a:t>the amount of loss is an important and fairly common parameter in most risk models. </a:t>
            </a:r>
            <a:endParaRPr lang="en-US" dirty="0" smtClean="0"/>
          </a:p>
          <a:p>
            <a:r>
              <a:rPr lang="en-US" dirty="0" smtClean="0"/>
              <a:t>LGD </a:t>
            </a:r>
            <a:r>
              <a:rPr lang="en-US" dirty="0"/>
              <a:t>is an essential piece of the Basel Model (</a:t>
            </a:r>
            <a:r>
              <a:rPr lang="en-US" dirty="0">
                <a:hlinkClick r:id="rId2"/>
              </a:rPr>
              <a:t>Basel II</a:t>
            </a:r>
            <a:r>
              <a:rPr lang="en-US" dirty="0"/>
              <a:t>) as it is used in the calculation of </a:t>
            </a:r>
            <a:r>
              <a:rPr lang="en-US" dirty="0">
                <a:hlinkClick r:id="rId3"/>
              </a:rPr>
              <a:t>economic capital</a:t>
            </a:r>
            <a:r>
              <a:rPr lang="en-US" dirty="0"/>
              <a:t>, expected loss, or regulatory capital. </a:t>
            </a:r>
            <a:endParaRPr lang="en-US" dirty="0" smtClean="0"/>
          </a:p>
          <a:p>
            <a:r>
              <a:rPr lang="en-US" dirty="0" smtClean="0"/>
              <a:t>LGD </a:t>
            </a:r>
            <a:r>
              <a:rPr lang="en-US" dirty="0"/>
              <a:t>is most closely tied to </a:t>
            </a:r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/>
              <a:t>loss, which is the resulting product of </a:t>
            </a:r>
            <a:endParaRPr lang="en-US" dirty="0" smtClean="0"/>
          </a:p>
          <a:p>
            <a:r>
              <a:rPr lang="en-US" dirty="0" smtClean="0"/>
              <a:t>LGD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probability </a:t>
            </a:r>
            <a:r>
              <a:rPr lang="en-US" dirty="0">
                <a:hlinkClick r:id="rId4"/>
              </a:rPr>
              <a:t>of default</a:t>
            </a:r>
            <a:r>
              <a:rPr lang="en-US" dirty="0"/>
              <a:t> (PD), </a:t>
            </a:r>
            <a:r>
              <a:rPr lang="en-US" dirty="0" smtClean="0"/>
              <a:t>and</a:t>
            </a:r>
          </a:p>
          <a:p>
            <a:r>
              <a:rPr lang="en-US" dirty="0"/>
              <a:t> </a:t>
            </a:r>
            <a:r>
              <a:rPr lang="en-US" dirty="0">
                <a:hlinkClick r:id="rId5"/>
              </a:rPr>
              <a:t>exposure at default</a:t>
            </a:r>
            <a:r>
              <a:rPr lang="en-US" dirty="0"/>
              <a:t> (EAD).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'Default Probability</a:t>
            </a:r>
            <a:r>
              <a:rPr lang="en-US" b="1" dirty="0" smtClean="0"/>
              <a:t>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probability is the </a:t>
            </a:r>
            <a:r>
              <a:rPr lang="en-US" b="1" dirty="0"/>
              <a:t>likelihood over a specified period, usually one year, that a borrower will not be able to make scheduled </a:t>
            </a:r>
            <a:r>
              <a:rPr lang="en-US" dirty="0"/>
              <a:t>repayments. Default probability, or probability of default (PD), depends not only on the borrower's characteristics but also on the economic environment.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7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IMPT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Generally, the higher the default probability, the higher the interest rate the lender will charge the borrower. </a:t>
            </a:r>
            <a:endParaRPr lang="en-US" dirty="0" smtClean="0"/>
          </a:p>
          <a:p>
            <a:r>
              <a:rPr lang="en-US" dirty="0" smtClean="0"/>
              <a:t>Creditors </a:t>
            </a:r>
            <a:r>
              <a:rPr lang="en-US" dirty="0"/>
              <a:t>typically want a higher interest rate to compensate for bearing higher default risk.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2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Default model is constructed by financial institutions to determine the likelihood of a default on credit obligations by a corporation or sovereign entity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These statistical models often use </a:t>
            </a:r>
            <a:r>
              <a:rPr lang="en-US" dirty="0">
                <a:hlinkClick r:id="rId2"/>
              </a:rPr>
              <a:t>regression analysis</a:t>
            </a:r>
            <a:r>
              <a:rPr lang="en-US" dirty="0"/>
              <a:t> with certain market variables that are pertinent to a company's financial situation to identify the nature and scope of credit risk.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Exposure at Default (EAD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Exposure at default (EAD) is the total value a bank is exposed to when a loan defaults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/>
              <a:t>There are two methods to determine exposure at default. Regulators use the first approach, which is called foundation internal ratings-based (F-IRB). The second method, called </a:t>
            </a:r>
            <a:r>
              <a:rPr lang="en-US" dirty="0">
                <a:hlinkClick r:id="rId2"/>
              </a:rPr>
              <a:t>advanced internal ratings-based </a:t>
            </a:r>
            <a:r>
              <a:rPr lang="en-US" dirty="0"/>
              <a:t>(A-IRB), is more flexible and is used by the banking institutions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2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360619"/>
            <a:ext cx="6777037" cy="34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9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/>
              <a:t>LOSS GIVEN DEFAULT – KINGFISHER AIRLINE EXAMPLE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5438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47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57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9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380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231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016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321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2590" y="2324100"/>
            <a:ext cx="467783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0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5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2590" y="2324100"/>
            <a:ext cx="467783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64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0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LGD calculation is easily understood with the help of an example: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client defaults with an outstanding debt of $200,000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dirty="0"/>
              <a:t>the bank or insurance is able to sell the security (e.g. a condo) for a net price of $160,000 (including costs related to the repurchase),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LGD is 20% (= $40,000 / $200,000).</a:t>
            </a:r>
          </a:p>
        </p:txBody>
      </p:sp>
    </p:spTree>
    <p:extLst>
      <p:ext uri="{BB962C8B-B14F-4D97-AF65-F5344CB8AC3E}">
        <p14:creationId xmlns:p14="http://schemas.microsoft.com/office/powerpoint/2010/main" val="40002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352" y="2324100"/>
            <a:ext cx="4812309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216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Exposure without Collateral</a:t>
            </a:r>
          </a:p>
          <a:p>
            <a:r>
              <a:rPr lang="en-US" b="1" dirty="0"/>
              <a:t>Exposure with </a:t>
            </a:r>
            <a:r>
              <a:rPr lang="en-US" b="1" dirty="0" err="1"/>
              <a:t>Collatera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881" y="2324100"/>
            <a:ext cx="59372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97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7319" y="3273425"/>
            <a:ext cx="6048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22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525" y="2324100"/>
            <a:ext cx="47219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Meaning of Credit 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Credit Default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463" y="2324100"/>
            <a:ext cx="49520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05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111</TotalTime>
  <Words>480</Words>
  <Application>Microsoft Office PowerPoint</Application>
  <PresentationFormat>On-screen Show (4:3)</PresentationFormat>
  <Paragraphs>59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Austin</vt:lpstr>
      <vt:lpstr>Managing Credit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of Credit Default</vt:lpstr>
      <vt:lpstr>sources of data for managing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Given Default</vt:lpstr>
      <vt:lpstr>PowerPoint Presentation</vt:lpstr>
      <vt:lpstr>The Basel Model </vt:lpstr>
      <vt:lpstr>What is a 'Default Probability'</vt:lpstr>
      <vt:lpstr>IMPT !!</vt:lpstr>
      <vt:lpstr>Default model</vt:lpstr>
      <vt:lpstr>Exposure at Default (EAD)</vt:lpstr>
      <vt:lpstr>PowerPoint Presentation</vt:lpstr>
      <vt:lpstr>PowerPoint Presentation</vt:lpstr>
      <vt:lpstr>counterparty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Credit Risk</dc:title>
  <dc:creator>radha</dc:creator>
  <cp:lastModifiedBy>radha</cp:lastModifiedBy>
  <cp:revision>27</cp:revision>
  <dcterms:created xsi:type="dcterms:W3CDTF">2018-10-05T11:02:54Z</dcterms:created>
  <dcterms:modified xsi:type="dcterms:W3CDTF">2018-10-05T12:54:19Z</dcterms:modified>
</cp:coreProperties>
</file>