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7FBC2C-91BA-457F-8D8E-6BC2097C08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  <p14:section name="Untitled Section" id="{60A5E3BE-3D5D-464C-96E2-E82FAEB4030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74C0-C7E6-4F51-A6A1-AA646EEBDC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0B5B-FA5D-4945-ABCB-B0888497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classifier" TargetMode="External"/><Relationship Id="rId2" Type="http://schemas.openxmlformats.org/officeDocument/2006/relationships/hyperlink" Target="https://en.wikipedia.org/wiki/Graph_of_a_func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positive_rate" TargetMode="External"/><Relationship Id="rId2" Type="http://schemas.openxmlformats.org/officeDocument/2006/relationships/hyperlink" Target="https://en.wikipedia.org/wiki/True_positive_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otal_Operating_Characteristi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Table_of_confusion#Table_of_confus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ormation_retrieval#Preci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ormation_retrieval#Recal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nalysisfactor.com/concepts-you-need-to-understand-to-run-a-mixed-or-multilevel-model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9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747838"/>
            <a:ext cx="45815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88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Boundary</a:t>
            </a:r>
          </a:p>
          <a:p>
            <a:r>
              <a:rPr lang="en-US" b="1" dirty="0"/>
              <a:t>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747838"/>
            <a:ext cx="45624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97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747838"/>
            <a:ext cx="45624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409825"/>
            <a:ext cx="7667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41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24050"/>
            <a:ext cx="36576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91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315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54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57350"/>
            <a:ext cx="42957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61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Compute the </a:t>
            </a:r>
            <a:r>
              <a:rPr lang="en-US" dirty="0" err="1"/>
              <a:t>logit</a:t>
            </a:r>
            <a:r>
              <a:rPr lang="en-US" dirty="0"/>
              <a:t> transformation of proportions or percentages.</a:t>
            </a:r>
          </a:p>
          <a:p>
            <a:r>
              <a:rPr lang="en-US" b="1" dirty="0"/>
              <a:t>Usage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logit</a:t>
            </a:r>
            <a:r>
              <a:rPr lang="en-US" dirty="0" smtClean="0"/>
              <a:t>(p, </a:t>
            </a:r>
            <a:r>
              <a:rPr lang="en-US" dirty="0" err="1" smtClean="0"/>
              <a:t>percents</a:t>
            </a:r>
            <a:r>
              <a:rPr lang="en-US" dirty="0" smtClean="0"/>
              <a:t>=max(p, na.rm = TRUE) &gt; 1, adjust)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8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705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Estimating the conditional expectations of continuous variables (as in regression), or at estimating distributions. 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) output variable is discrete rather than continuous  - Classification / Logistic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5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000375"/>
            <a:ext cx="76295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971675"/>
            <a:ext cx="54387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3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or </a:t>
            </a:r>
            <a:r>
              <a:rPr lang="en-US" dirty="0" err="1" smtClean="0"/>
              <a:t>logit</a:t>
            </a:r>
            <a:r>
              <a:rPr lang="en-US" dirty="0" smtClean="0"/>
              <a:t>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optimization model 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receiver operating characteristic curve</a:t>
            </a:r>
            <a:r>
              <a:rPr lang="en-US" dirty="0"/>
              <a:t>, i.e., </a:t>
            </a:r>
            <a:r>
              <a:rPr lang="en-US" b="1" dirty="0"/>
              <a:t>ROC </a:t>
            </a:r>
            <a:r>
              <a:rPr lang="en-US" b="1" dirty="0" smtClean="0"/>
              <a:t>curve</a:t>
            </a:r>
          </a:p>
          <a:p>
            <a:r>
              <a:rPr lang="en-US" b="1" dirty="0"/>
              <a:t>ROC curve</a:t>
            </a:r>
            <a:r>
              <a:rPr lang="en-US" dirty="0"/>
              <a:t>, is a </a:t>
            </a:r>
            <a:r>
              <a:rPr lang="en-US" dirty="0">
                <a:hlinkClick r:id="rId2" tooltip="Graph of a function"/>
              </a:rPr>
              <a:t>graphical plot</a:t>
            </a:r>
            <a:r>
              <a:rPr lang="en-US" dirty="0"/>
              <a:t> that illustrates the diagnostic ability of a </a:t>
            </a:r>
            <a:r>
              <a:rPr lang="en-US" dirty="0">
                <a:hlinkClick r:id="rId3" tooltip="Binary classifier"/>
              </a:rPr>
              <a:t>binary classifier</a:t>
            </a:r>
            <a:r>
              <a:rPr lang="en-US" dirty="0"/>
              <a:t> system as its discrimination threshold is varied.</a:t>
            </a:r>
          </a:p>
        </p:txBody>
      </p:sp>
    </p:spTree>
    <p:extLst>
      <p:ext uri="{BB962C8B-B14F-4D97-AF65-F5344CB8AC3E}">
        <p14:creationId xmlns:p14="http://schemas.microsoft.com/office/powerpoint/2010/main" val="246850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ROC curve is created by plotting the </a:t>
            </a:r>
            <a:r>
              <a:rPr lang="en-US" dirty="0">
                <a:hlinkClick r:id="rId2" tooltip="True positive rate"/>
              </a:rPr>
              <a:t>true positive rate</a:t>
            </a:r>
            <a:r>
              <a:rPr lang="en-US" dirty="0"/>
              <a:t> (TPR) against the </a:t>
            </a:r>
            <a:r>
              <a:rPr lang="en-US" dirty="0">
                <a:hlinkClick r:id="rId3" tooltip="False positive rate"/>
              </a:rPr>
              <a:t>false positive rate</a:t>
            </a:r>
            <a:r>
              <a:rPr lang="en-US" dirty="0"/>
              <a:t> (FPR) at various threshold settings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/>
              <a:t>Area under the </a:t>
            </a:r>
            <a:r>
              <a:rPr lang="en-US" b="1" dirty="0" smtClean="0"/>
              <a:t>curve </a:t>
            </a:r>
          </a:p>
          <a:p>
            <a:endParaRPr lang="en-US" b="1" dirty="0"/>
          </a:p>
          <a:p>
            <a:r>
              <a:rPr lang="en-US" dirty="0"/>
              <a:t>The </a:t>
            </a:r>
            <a:r>
              <a:rPr lang="en-US" dirty="0">
                <a:hlinkClick r:id="rId4" tooltip="Total Operating Characteristic"/>
              </a:rPr>
              <a:t>Total Operating Characteristic</a:t>
            </a:r>
            <a:r>
              <a:rPr lang="en-US" dirty="0"/>
              <a:t> (TOC) also characterizes diagnostic ability while revealing more information than the ROC.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466850"/>
            <a:ext cx="89058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62100"/>
            <a:ext cx="8286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28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the classification model </a:t>
            </a:r>
            <a:br>
              <a:rPr lang="en-US" dirty="0" smtClean="0"/>
            </a:br>
            <a:r>
              <a:rPr lang="en-US" dirty="0" smtClean="0"/>
              <a:t>hit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accuracy</a:t>
            </a:r>
          </a:p>
          <a:p>
            <a:r>
              <a:rPr lang="en-US" dirty="0">
                <a:hlinkClick r:id="rId2"/>
              </a:rPr>
              <a:t>confusion </a:t>
            </a:r>
            <a:r>
              <a:rPr lang="en-US" dirty="0" smtClean="0">
                <a:hlinkClick r:id="rId2"/>
              </a:rPr>
              <a:t>matrix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171825"/>
            <a:ext cx="30575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2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Precision</a:t>
            </a:r>
            <a:r>
              <a:rPr lang="en-US" dirty="0"/>
              <a:t> is the 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True </a:t>
            </a:r>
            <a:r>
              <a:rPr lang="en-US" dirty="0" smtClean="0"/>
              <a:t>Positives</a:t>
            </a:r>
          </a:p>
          <a:p>
            <a:r>
              <a:rPr lang="en-US" dirty="0" smtClean="0"/>
              <a:t> </a:t>
            </a:r>
            <a:r>
              <a:rPr lang="en-US" dirty="0"/>
              <a:t>divided by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True Positives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382253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Recall</a:t>
            </a:r>
            <a:r>
              <a:rPr lang="en-US" dirty="0"/>
              <a:t> is the 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True </a:t>
            </a:r>
            <a:r>
              <a:rPr lang="en-US" dirty="0" smtClean="0"/>
              <a:t>Positives</a:t>
            </a:r>
          </a:p>
          <a:p>
            <a:r>
              <a:rPr lang="en-US" dirty="0" smtClean="0"/>
              <a:t> </a:t>
            </a:r>
            <a:r>
              <a:rPr lang="en-US" dirty="0"/>
              <a:t>divided by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True Positives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number of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27163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400300"/>
            <a:ext cx="65817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927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609725"/>
            <a:ext cx="66008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18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isolating classifier for optimum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7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33488"/>
            <a:ext cx="78867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10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24125"/>
            <a:ext cx="76581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236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72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Deviance</a:t>
            </a:r>
          </a:p>
          <a:p>
            <a:r>
              <a:rPr lang="en-US" dirty="0"/>
              <a:t>We see the word Deviance twice over in the model output. </a:t>
            </a:r>
            <a:r>
              <a:rPr lang="en-US" u="sng" dirty="0">
                <a:hlinkClick r:id="rId2" tooltip="Concepts you Need to Understand to Run a Mixed or Multilevel Model"/>
              </a:rPr>
              <a:t>Deviance</a:t>
            </a:r>
            <a:r>
              <a:rPr lang="en-US" dirty="0"/>
              <a:t> is a measure of goodness of fit of a generalized linear model. Or rather, it’s a measure of badness of fit–higher numbers indicate worse fit.</a:t>
            </a:r>
          </a:p>
          <a:p>
            <a:r>
              <a:rPr lang="en-US" dirty="0"/>
              <a:t>R reports two forms of deviance – the null deviance and the residual deviance. The null deviance shows how well the response variable is predicted by a model that includes only the intercept (grand mean).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 Scoring</a:t>
            </a:r>
          </a:p>
          <a:p>
            <a:r>
              <a:rPr lang="en-US" dirty="0"/>
              <a:t>What about the Fisher scoring algorithm? Fisher’s scoring algorithm is a derivative of Newton’s method for solving maximum likelihood problems numerically.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4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Akaike</a:t>
            </a:r>
            <a:r>
              <a:rPr lang="en-US"/>
              <a:t> Information Criterion (AIC) provides a method for assessing the quality of your model through comparison of related models.</a:t>
            </a:r>
          </a:p>
        </p:txBody>
      </p:sp>
    </p:spTree>
    <p:extLst>
      <p:ext uri="{BB962C8B-B14F-4D97-AF65-F5344CB8AC3E}">
        <p14:creationId xmlns:p14="http://schemas.microsoft.com/office/powerpoint/2010/main" val="29136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33525"/>
            <a:ext cx="80010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7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33688"/>
            <a:ext cx="7486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1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with More Than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is part of a broader family of generalized linear models (GLMs), where the conditional distribution of the response falls in some parametric family, and the parameters are set by the linear predictor.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is the case where the response is binomial. </a:t>
            </a:r>
          </a:p>
          <a:p>
            <a:r>
              <a:rPr lang="en-US" dirty="0" smtClean="0"/>
              <a:t>Changing the relationship between the parameters and the linear predictor is called changing the </a:t>
            </a:r>
            <a:r>
              <a:rPr lang="en-US" dirty="0" smtClean="0">
                <a:solidFill>
                  <a:srgbClr val="FF0000"/>
                </a:solidFill>
              </a:rPr>
              <a:t>link function.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 = </a:t>
            </a:r>
            <a:r>
              <a:rPr lang="en-US" dirty="0" err="1" smtClean="0">
                <a:solidFill>
                  <a:srgbClr val="FF0000"/>
                </a:solidFill>
              </a:rPr>
              <a:t>glm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 smtClean="0"/>
              <a:t>logr</a:t>
            </a:r>
            <a:r>
              <a:rPr lang="en-US" dirty="0" smtClean="0"/>
              <a:t> = </a:t>
            </a:r>
            <a:r>
              <a:rPr lang="en-US" dirty="0" err="1" smtClean="0"/>
              <a:t>glm</a:t>
            </a:r>
            <a:r>
              <a:rPr lang="en-US" dirty="0" smtClean="0"/>
              <a:t>(y.1 ~ x[,1] + x[,2], family=binomial)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614613"/>
            <a:ext cx="68103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70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265</Words>
  <Application>Microsoft Office PowerPoint</Application>
  <PresentationFormat>On-screen Show (4:3)</PresentationFormat>
  <Paragraphs>49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Logistic</vt:lpstr>
      <vt:lpstr>Linear classifier</vt:lpstr>
      <vt:lpstr>PowerPoint Presentation</vt:lpstr>
      <vt:lpstr>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classification model  hit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radha31</dc:creator>
  <cp:lastModifiedBy>radha31</cp:lastModifiedBy>
  <cp:revision>41</cp:revision>
  <dcterms:created xsi:type="dcterms:W3CDTF">2018-10-16T09:23:01Z</dcterms:created>
  <dcterms:modified xsi:type="dcterms:W3CDTF">2018-10-19T13:22:31Z</dcterms:modified>
</cp:coreProperties>
</file>