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50822B-5C7F-4D1C-B059-27174FD6332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6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Untitled Section" id="{8A824B84-7791-48F7-8555-467FBF1607C4}">
          <p14:sldIdLst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DD9A-CE2E-4669-BB10-770BF1F1C09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2D36-308A-4BA6-93B2-0977BA8F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4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DD9A-CE2E-4669-BB10-770BF1F1C09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2D36-308A-4BA6-93B2-0977BA8F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8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DD9A-CE2E-4669-BB10-770BF1F1C09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2D36-308A-4BA6-93B2-0977BA8F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0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DD9A-CE2E-4669-BB10-770BF1F1C09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2D36-308A-4BA6-93B2-0977BA8F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DD9A-CE2E-4669-BB10-770BF1F1C09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2D36-308A-4BA6-93B2-0977BA8F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5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DD9A-CE2E-4669-BB10-770BF1F1C09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2D36-308A-4BA6-93B2-0977BA8F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4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DD9A-CE2E-4669-BB10-770BF1F1C09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2D36-308A-4BA6-93B2-0977BA8F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5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DD9A-CE2E-4669-BB10-770BF1F1C09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2D36-308A-4BA6-93B2-0977BA8F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0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DD9A-CE2E-4669-BB10-770BF1F1C09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2D36-308A-4BA6-93B2-0977BA8F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DD9A-CE2E-4669-BB10-770BF1F1C09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2D36-308A-4BA6-93B2-0977BA8F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2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DD9A-CE2E-4669-BB10-770BF1F1C09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2D36-308A-4BA6-93B2-0977BA8F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1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8DD9A-CE2E-4669-BB10-770BF1F1C09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B2D36-308A-4BA6-93B2-0977BA8F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1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rilliant.org/wiki/transience-and-recurrence/" TargetMode="External"/><Relationship Id="rId2" Type="http://schemas.openxmlformats.org/officeDocument/2006/relationships/hyperlink" Target="https://brilliant.org/wiki/markov-chai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brilliant.org/wiki/stochastic-processe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gspedicato/long-term-care-insurance-with-markovchain-packag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eb.math.ku.dk/~mogens/lifebook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rkov_model" TargetMode="External"/><Relationship Id="rId2" Type="http://schemas.openxmlformats.org/officeDocument/2006/relationships/hyperlink" Target="https://en.wikipedia.org/wiki/Statistical_mod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arkov_process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idden_Markov_model#cite_note-5" TargetMode="External"/><Relationship Id="rId3" Type="http://schemas.openxmlformats.org/officeDocument/2006/relationships/hyperlink" Target="https://en.wikipedia.org/wiki/Leonard_E._Baum" TargetMode="External"/><Relationship Id="rId7" Type="http://schemas.openxmlformats.org/officeDocument/2006/relationships/hyperlink" Target="https://en.wikipedia.org/wiki/Hidden_Markov_model#cite_note-4" TargetMode="External"/><Relationship Id="rId12" Type="http://schemas.openxmlformats.org/officeDocument/2006/relationships/hyperlink" Target="https://en.wikipedia.org/wiki/Forward%E2%80%93backward_algorithm" TargetMode="External"/><Relationship Id="rId2" Type="http://schemas.openxmlformats.org/officeDocument/2006/relationships/hyperlink" Target="https://en.wikipedia.org/wiki/Dynamic_Bayesian_networ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Hidden_Markov_model#cite_note-3" TargetMode="External"/><Relationship Id="rId11" Type="http://schemas.openxmlformats.org/officeDocument/2006/relationships/hyperlink" Target="https://en.wikipedia.org/wiki/Hidden_Markov_model#cite_note-Stratonovich1960-6" TargetMode="External"/><Relationship Id="rId5" Type="http://schemas.openxmlformats.org/officeDocument/2006/relationships/hyperlink" Target="https://en.wikipedia.org/wiki/Hidden_Markov_model#cite_note-2" TargetMode="External"/><Relationship Id="rId10" Type="http://schemas.openxmlformats.org/officeDocument/2006/relationships/hyperlink" Target="https://en.wikipedia.org/wiki/Ruslan_L._Stratonovich" TargetMode="External"/><Relationship Id="rId4" Type="http://schemas.openxmlformats.org/officeDocument/2006/relationships/hyperlink" Target="https://en.wikipedia.org/wiki/Hidden_Markov_model#cite_note-1" TargetMode="External"/><Relationship Id="rId9" Type="http://schemas.openxmlformats.org/officeDocument/2006/relationships/hyperlink" Target="https://en.wikipedia.org/wiki/Filtering_problem_(stochastic_processes)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rilliant.org/wiki/probability-rule-of-produc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rilliant.org/wiki/stochastic-process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brilliant.org/economics/quantitative-finance/" TargetMode="External"/><Relationship Id="rId3" Type="http://schemas.openxmlformats.org/officeDocument/2006/relationships/hyperlink" Target="https://brilliant.org/wiki/entropy-information-theory/" TargetMode="External"/><Relationship Id="rId7" Type="http://schemas.openxmlformats.org/officeDocument/2006/relationships/hyperlink" Target="https://brilliant.org/wiki/genetics/" TargetMode="External"/><Relationship Id="rId2" Type="http://schemas.openxmlformats.org/officeDocument/2006/relationships/hyperlink" Target="https://brilliant.org/wiki/statisti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rilliant.org/wiki/queues-basic/" TargetMode="External"/><Relationship Id="rId5" Type="http://schemas.openxmlformats.org/officeDocument/2006/relationships/hyperlink" Target="https://brilliant.org/wiki/game-theory/" TargetMode="External"/><Relationship Id="rId4" Type="http://schemas.openxmlformats.org/officeDocument/2006/relationships/hyperlink" Target="https://brilliant.org/economics/quantitative-finance/?subtopic=derivatives-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69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Ergodic Markov </a:t>
            </a:r>
            <a:r>
              <a:rPr lang="en-US" b="1" dirty="0" smtClean="0"/>
              <a:t>Chains </a:t>
            </a:r>
          </a:p>
          <a:p>
            <a:r>
              <a:rPr lang="en-US" dirty="0"/>
              <a:t>A </a:t>
            </a:r>
            <a:r>
              <a:rPr lang="en-US" dirty="0">
                <a:hlinkClick r:id="rId2" tooltip="Markov chain"/>
              </a:rPr>
              <a:t>Markov chain</a:t>
            </a:r>
            <a:r>
              <a:rPr lang="en-US" dirty="0"/>
              <a:t> that is aperiodic and </a:t>
            </a:r>
            <a:r>
              <a:rPr lang="en-US" dirty="0">
                <a:hlinkClick r:id="rId3" tooltip="positive recurrent"/>
              </a:rPr>
              <a:t>positive recurrent</a:t>
            </a:r>
            <a:r>
              <a:rPr lang="en-US" dirty="0"/>
              <a:t> is known as ergodic. </a:t>
            </a:r>
            <a:r>
              <a:rPr lang="en-US" b="1" dirty="0"/>
              <a:t>Ergodic Markov </a:t>
            </a:r>
            <a:r>
              <a:rPr lang="en-US" b="1" dirty="0" err="1"/>
              <a:t>chains</a:t>
            </a:r>
            <a:r>
              <a:rPr lang="en-US" dirty="0" err="1"/>
              <a:t>are</a:t>
            </a:r>
            <a:r>
              <a:rPr lang="en-US" dirty="0"/>
              <a:t>, in some senses, the </a:t>
            </a:r>
            <a:r>
              <a:rPr lang="en-US" dirty="0">
                <a:hlinkClick r:id="rId4" tooltip="processes"/>
              </a:rPr>
              <a:t>processes</a:t>
            </a:r>
            <a:r>
              <a:rPr lang="en-US" dirty="0"/>
              <a:t> with the "nicest" behavior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72000"/>
            <a:ext cx="54673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9319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Discrete Time Markov chain (DTMC</a:t>
            </a:r>
            <a:r>
              <a:rPr lang="en-US" dirty="0" smtClean="0"/>
              <a:t>). </a:t>
            </a:r>
          </a:p>
          <a:p>
            <a:r>
              <a:rPr lang="en-US" dirty="0"/>
              <a:t>A discrete-time Markov chain involves a system which is in a certain state at each step, with the state changing randomly between steps.</a:t>
            </a:r>
          </a:p>
        </p:txBody>
      </p:sp>
    </p:spTree>
    <p:extLst>
      <p:ext uri="{BB962C8B-B14F-4D97-AF65-F5344CB8AC3E}">
        <p14:creationId xmlns:p14="http://schemas.microsoft.com/office/powerpoint/2010/main" val="1974747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95" y="1600200"/>
            <a:ext cx="709180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679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07770"/>
            <a:ext cx="8229600" cy="271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829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9562"/>
            <a:ext cx="8229600" cy="404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110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https://www.slideshare.net/gspedicato/long-term-care-insurance-with-markovchain-package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103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 descr="Application to LTC insurance&#10;The stochastic process underlying a LTC insurance can be considered a&#10;non - homogeneous DTMC,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0" y="1859280"/>
            <a:ext cx="56388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927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http://web.math.ku.dk/~mogens/lifebook.pdf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89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Hidden Markov Model</a:t>
            </a:r>
            <a:r>
              <a:rPr lang="en-US" dirty="0"/>
              <a:t> (</a:t>
            </a:r>
            <a:r>
              <a:rPr lang="en-US" b="1" dirty="0"/>
              <a:t>HMM</a:t>
            </a:r>
            <a:r>
              <a:rPr lang="en-US" dirty="0"/>
              <a:t>) is a </a:t>
            </a:r>
            <a:r>
              <a:rPr lang="en-US" dirty="0">
                <a:hlinkClick r:id="rId2" tooltip="Statistical model"/>
              </a:rPr>
              <a:t>statistical</a:t>
            </a:r>
            <a:r>
              <a:rPr lang="en-US" dirty="0"/>
              <a:t> </a:t>
            </a:r>
            <a:r>
              <a:rPr lang="en-US" dirty="0">
                <a:hlinkClick r:id="rId3" tooltip="Markov model"/>
              </a:rPr>
              <a:t>Markov model</a:t>
            </a:r>
            <a:r>
              <a:rPr lang="en-US" dirty="0"/>
              <a:t> in which the system being modeled is assumed to be a </a:t>
            </a:r>
            <a:r>
              <a:rPr lang="en-US" dirty="0">
                <a:hlinkClick r:id="rId4" tooltip="Markov process"/>
              </a:rPr>
              <a:t>Markov </a:t>
            </a:r>
            <a:r>
              <a:rPr lang="en-US" dirty="0" err="1">
                <a:hlinkClick r:id="rId4" tooltip="Markov process"/>
              </a:rPr>
              <a:t>process</a:t>
            </a:r>
            <a:r>
              <a:rPr lang="en-US" dirty="0" err="1"/>
              <a:t>with</a:t>
            </a:r>
            <a:r>
              <a:rPr lang="en-US" dirty="0"/>
              <a:t> </a:t>
            </a:r>
            <a:r>
              <a:rPr lang="en-US" b="1" dirty="0"/>
              <a:t>unobservable (i.e. </a:t>
            </a:r>
            <a:r>
              <a:rPr lang="en-US" b="1" i="1" dirty="0"/>
              <a:t>hidden</a:t>
            </a:r>
            <a:r>
              <a:rPr lang="en-US" b="1" dirty="0"/>
              <a:t>) states.</a:t>
            </a:r>
          </a:p>
        </p:txBody>
      </p:sp>
    </p:spTree>
    <p:extLst>
      <p:ext uri="{BB962C8B-B14F-4D97-AF65-F5344CB8AC3E}">
        <p14:creationId xmlns:p14="http://schemas.microsoft.com/office/powerpoint/2010/main" val="1627714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hidden Markov model can be represented as the simplest </a:t>
            </a:r>
            <a:r>
              <a:rPr lang="en-US" dirty="0">
                <a:hlinkClick r:id="rId2" tooltip="Dynamic Bayesian network"/>
              </a:rPr>
              <a:t>dynamic Bayesian network</a:t>
            </a:r>
            <a:r>
              <a:rPr lang="en-US" dirty="0"/>
              <a:t>. The mathematics behind the HMM were developed by </a:t>
            </a:r>
            <a:r>
              <a:rPr lang="en-US" dirty="0">
                <a:hlinkClick r:id="rId3" tooltip="Leonard E. Baum"/>
              </a:rPr>
              <a:t>L. E. Baum</a:t>
            </a:r>
            <a:r>
              <a:rPr lang="en-US" dirty="0"/>
              <a:t> and coworkers.</a:t>
            </a:r>
            <a:r>
              <a:rPr lang="en-US" baseline="30000" dirty="0">
                <a:hlinkClick r:id="rId4"/>
              </a:rPr>
              <a:t>[1]</a:t>
            </a:r>
            <a:r>
              <a:rPr lang="en-US" baseline="30000" dirty="0">
                <a:hlinkClick r:id="rId5"/>
              </a:rPr>
              <a:t>[2]</a:t>
            </a:r>
            <a:r>
              <a:rPr lang="en-US" baseline="30000" dirty="0">
                <a:hlinkClick r:id="rId6"/>
              </a:rPr>
              <a:t>[3]</a:t>
            </a:r>
            <a:r>
              <a:rPr lang="en-US" baseline="30000" dirty="0">
                <a:hlinkClick r:id="rId7"/>
              </a:rPr>
              <a:t>[4]</a:t>
            </a:r>
            <a:r>
              <a:rPr lang="en-US" baseline="30000" dirty="0">
                <a:hlinkClick r:id="rId8"/>
              </a:rPr>
              <a:t>[5]</a:t>
            </a:r>
            <a:r>
              <a:rPr lang="en-US" dirty="0"/>
              <a:t> HMM is closely related to earlier work on the optimal nonlinear </a:t>
            </a:r>
            <a:r>
              <a:rPr lang="en-US" dirty="0">
                <a:hlinkClick r:id="rId9" tooltip="Filtering problem (stochastic processes)"/>
              </a:rPr>
              <a:t>filtering problem</a:t>
            </a:r>
            <a:r>
              <a:rPr lang="en-US" dirty="0"/>
              <a:t> by </a:t>
            </a:r>
            <a:r>
              <a:rPr lang="en-US" dirty="0" err="1">
                <a:hlinkClick r:id="rId10" tooltip="Ruslan L. Stratonovich"/>
              </a:rPr>
              <a:t>Ruslan</a:t>
            </a:r>
            <a:r>
              <a:rPr lang="en-US" dirty="0">
                <a:hlinkClick r:id="rId10" tooltip="Ruslan L. Stratonovich"/>
              </a:rPr>
              <a:t> L. </a:t>
            </a:r>
            <a:r>
              <a:rPr lang="en-US" dirty="0" err="1">
                <a:hlinkClick r:id="rId10" tooltip="Ruslan L. Stratonovich"/>
              </a:rPr>
              <a:t>Stratonovich</a:t>
            </a:r>
            <a:r>
              <a:rPr lang="en-US" dirty="0"/>
              <a:t>,</a:t>
            </a:r>
            <a:r>
              <a:rPr lang="en-US" baseline="30000" dirty="0">
                <a:hlinkClick r:id="rId11"/>
              </a:rPr>
              <a:t>[6]</a:t>
            </a:r>
            <a:r>
              <a:rPr lang="en-US" dirty="0"/>
              <a:t> who was the first to describe the </a:t>
            </a:r>
            <a:r>
              <a:rPr lang="en-US" dirty="0">
                <a:hlinkClick r:id="rId12" tooltip="Forward–backward algorithm"/>
              </a:rPr>
              <a:t>forward-backward procedure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444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Markov chain</a:t>
            </a:r>
            <a:r>
              <a:rPr lang="en-US" dirty="0"/>
              <a:t> is a mathematical system that experiences </a:t>
            </a:r>
            <a:r>
              <a:rPr lang="en-US" b="1" dirty="0"/>
              <a:t>transitions from one state to anothe</a:t>
            </a:r>
            <a:r>
              <a:rPr lang="en-US" dirty="0"/>
              <a:t>r according to </a:t>
            </a:r>
            <a:r>
              <a:rPr lang="en-US" dirty="0" smtClean="0"/>
              <a:t>certain</a:t>
            </a:r>
            <a:r>
              <a:rPr lang="en-US" dirty="0"/>
              <a:t> </a:t>
            </a:r>
            <a:r>
              <a:rPr lang="en-US" dirty="0">
                <a:hlinkClick r:id="rId2" tooltip="probabilistic"/>
              </a:rPr>
              <a:t>probabilistic</a:t>
            </a:r>
            <a:r>
              <a:rPr lang="en-US" dirty="0"/>
              <a:t> rules. </a:t>
            </a:r>
          </a:p>
        </p:txBody>
      </p:sp>
    </p:spTree>
    <p:extLst>
      <p:ext uri="{BB962C8B-B14F-4D97-AF65-F5344CB8AC3E}">
        <p14:creationId xmlns:p14="http://schemas.microsoft.com/office/powerpoint/2010/main" val="3738898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0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defining characteristic of a Markov chain is that no matter </a:t>
            </a:r>
            <a:r>
              <a:rPr lang="en-US" i="1" dirty="0"/>
              <a:t>how</a:t>
            </a:r>
            <a:r>
              <a:rPr lang="en-US" dirty="0"/>
              <a:t> the </a:t>
            </a:r>
            <a:r>
              <a:rPr lang="en-US" dirty="0">
                <a:hlinkClick r:id="rId2" tooltip="process"/>
              </a:rPr>
              <a:t>process</a:t>
            </a:r>
            <a:r>
              <a:rPr lang="en-US" dirty="0"/>
              <a:t> arrived at its present state, the possible future states are fixed</a:t>
            </a:r>
            <a:r>
              <a:rPr lang="en-US" dirty="0" smtClean="0"/>
              <a:t>.</a:t>
            </a:r>
          </a:p>
          <a:p>
            <a:r>
              <a:rPr lang="en-US" dirty="0"/>
              <a:t>In other words, the probability of transitioning to any particular state is dependent solely on the current state and time elapsed</a:t>
            </a:r>
          </a:p>
        </p:txBody>
      </p:sp>
    </p:spTree>
    <p:extLst>
      <p:ext uri="{BB962C8B-B14F-4D97-AF65-F5344CB8AC3E}">
        <p14:creationId xmlns:p14="http://schemas.microsoft.com/office/powerpoint/2010/main" val="60679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arise broadly in </a:t>
            </a:r>
            <a:r>
              <a:rPr lang="en-US" dirty="0">
                <a:hlinkClick r:id="rId2" tooltip="statistical"/>
              </a:rPr>
              <a:t>statistical</a:t>
            </a:r>
            <a:r>
              <a:rPr lang="en-US" dirty="0"/>
              <a:t> and </a:t>
            </a:r>
            <a:r>
              <a:rPr lang="en-US" dirty="0">
                <a:hlinkClick r:id="rId3" tooltip="information-theoretical"/>
              </a:rPr>
              <a:t>information-theoretical</a:t>
            </a:r>
            <a:r>
              <a:rPr lang="en-US" dirty="0"/>
              <a:t> contexts and are widely employed in </a:t>
            </a:r>
            <a:r>
              <a:rPr lang="en-US" dirty="0">
                <a:hlinkClick r:id="rId4"/>
              </a:rPr>
              <a:t>economics</a:t>
            </a:r>
            <a:r>
              <a:rPr lang="en-US" dirty="0"/>
              <a:t>, </a:t>
            </a:r>
            <a:r>
              <a:rPr lang="en-US" dirty="0">
                <a:hlinkClick r:id="rId5" tooltip="game theory"/>
              </a:rPr>
              <a:t>game theory</a:t>
            </a:r>
            <a:r>
              <a:rPr lang="en-US" dirty="0"/>
              <a:t>, </a:t>
            </a:r>
            <a:r>
              <a:rPr lang="en-US" dirty="0">
                <a:hlinkClick r:id="rId6" tooltip="queueing (communication) theory"/>
              </a:rPr>
              <a:t>queueing (communication) theory</a:t>
            </a:r>
            <a:r>
              <a:rPr lang="en-US" dirty="0" smtClean="0"/>
              <a:t>,</a:t>
            </a:r>
          </a:p>
          <a:p>
            <a:r>
              <a:rPr lang="en-US" dirty="0"/>
              <a:t> </a:t>
            </a:r>
            <a:r>
              <a:rPr lang="en-US" dirty="0">
                <a:hlinkClick r:id="rId7" tooltip="genetics"/>
              </a:rPr>
              <a:t>genetics</a:t>
            </a:r>
            <a:r>
              <a:rPr lang="en-US" dirty="0"/>
              <a:t>, and </a:t>
            </a:r>
            <a:r>
              <a:rPr lang="en-US" dirty="0">
                <a:hlinkClick r:id="rId8"/>
              </a:rPr>
              <a:t>finance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20" y="1600200"/>
            <a:ext cx="716015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7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49263"/>
            <a:ext cx="8229600" cy="242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83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67485"/>
            <a:ext cx="8229600" cy="2191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41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93015"/>
            <a:ext cx="8229600" cy="314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7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4" descr="Image result for markov cha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markov chai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2567781"/>
            <a:ext cx="43243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642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73</Words>
  <Application>Microsoft Office PowerPoint</Application>
  <PresentationFormat>On-screen Show (4:3)</PresentationFormat>
  <Paragraphs>13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</dc:creator>
  <cp:lastModifiedBy>pavan</cp:lastModifiedBy>
  <cp:revision>18</cp:revision>
  <dcterms:created xsi:type="dcterms:W3CDTF">2019-08-11T22:28:43Z</dcterms:created>
  <dcterms:modified xsi:type="dcterms:W3CDTF">2019-08-11T23:21:29Z</dcterms:modified>
</cp:coreProperties>
</file>