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9A170D2-550B-4D2F-B5D6-DA23F1D125A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976D74F-A72F-40D4-BE9F-363831D771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622150"/>
            <a:ext cx="6777037" cy="291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9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013" y="2324100"/>
            <a:ext cx="55869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2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4872" y="2324100"/>
            <a:ext cx="571326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10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Three important cases are the</a:t>
            </a:r>
          </a:p>
          <a:p>
            <a:r>
              <a:rPr lang="en-US" dirty="0" smtClean="0"/>
              <a:t> binomial,</a:t>
            </a:r>
          </a:p>
          <a:p>
            <a:r>
              <a:rPr lang="en-US" dirty="0" smtClean="0"/>
              <a:t>Poisson, and </a:t>
            </a:r>
          </a:p>
          <a:p>
            <a:r>
              <a:rPr lang="en-US" dirty="0" smtClean="0"/>
              <a:t>hypergeometric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value, or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value, or mean, of a random variable is a measure of the </a:t>
            </a:r>
            <a:r>
              <a:rPr lang="en-US" b="1" dirty="0" smtClean="0"/>
              <a:t>central location for the random variable.</a:t>
            </a:r>
          </a:p>
          <a:p>
            <a:r>
              <a:rPr lang="en-US" b="1" dirty="0" smtClean="0"/>
              <a:t>Mu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781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7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variability, or dispersion </a:t>
            </a:r>
          </a:p>
          <a:p>
            <a:r>
              <a:rPr lang="en-US" dirty="0" smtClean="0"/>
              <a:t>The notations </a:t>
            </a:r>
            <a:r>
              <a:rPr lang="en-US" dirty="0" err="1" smtClean="0"/>
              <a:t>Var</a:t>
            </a:r>
            <a:r>
              <a:rPr lang="en-US" dirty="0" smtClean="0"/>
              <a:t>(x) andσ2 are both used to denote the variance of a random variable. 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819400"/>
            <a:ext cx="7934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07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(x * </a:t>
            </a:r>
            <a:r>
              <a:rPr lang="en-US" dirty="0"/>
              <a:t>f</a:t>
            </a:r>
            <a:r>
              <a:rPr lang="en-US" dirty="0" smtClean="0"/>
              <a:t>(x))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11403"/>
            <a:ext cx="6777037" cy="31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66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Variance, standard Deviation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58819"/>
            <a:ext cx="6777037" cy="303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12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We see that the variance is 1.25. The standard deviation, </a:t>
            </a:r>
            <a:r>
              <a:rPr lang="en-US" sz="2600" dirty="0" smtClean="0">
                <a:solidFill>
                  <a:srgbClr val="00B050"/>
                </a:solidFill>
              </a:rPr>
              <a:t>σ, is defined as the positive square root of the variance</a:t>
            </a:r>
            <a:r>
              <a:rPr lang="en-US" sz="2600" dirty="0" smtClean="0"/>
              <a:t>. Thus, the standard deviation for the number of automobiles sold during a day is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The standard deviation is measured in the </a:t>
            </a:r>
            <a:r>
              <a:rPr lang="en-US" sz="2600" b="1" dirty="0" smtClean="0">
                <a:solidFill>
                  <a:srgbClr val="00B050"/>
                </a:solidFill>
              </a:rPr>
              <a:t>same units </a:t>
            </a:r>
            <a:r>
              <a:rPr lang="en-US" sz="2600" dirty="0" smtClean="0"/>
              <a:t>as the random variable and therefore is often preferred in describing the variability of a random variable. </a:t>
            </a:r>
          </a:p>
          <a:p>
            <a:r>
              <a:rPr lang="en-US" sz="2600" dirty="0" smtClean="0"/>
              <a:t>The variance σ2 is measured in </a:t>
            </a:r>
            <a:r>
              <a:rPr lang="en-US" sz="2600" b="1" dirty="0" smtClean="0">
                <a:solidFill>
                  <a:srgbClr val="00B050"/>
                </a:solidFill>
              </a:rPr>
              <a:t>squared units </a:t>
            </a:r>
            <a:r>
              <a:rPr lang="en-US" sz="2600" dirty="0" smtClean="0"/>
              <a:t>and is thus more difficult to interpret.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3133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7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</a:t>
            </a:r>
            <a:r>
              <a:rPr lang="en-US" dirty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probability distribution is a discrete probability distribution that provides</a:t>
            </a:r>
          </a:p>
          <a:p>
            <a:r>
              <a:rPr lang="en-US" dirty="0"/>
              <a:t>many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associated with a multiple-step experiment that we call the </a:t>
            </a:r>
            <a:r>
              <a:rPr lang="en-US" dirty="0" smtClean="0"/>
              <a:t>binomial experiment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7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random variable </a:t>
            </a:r>
            <a:r>
              <a:rPr lang="en-US" dirty="0" smtClean="0"/>
              <a:t>is a numerical description of the outcome of an experiment.  </a:t>
            </a:r>
          </a:p>
          <a:p>
            <a:r>
              <a:rPr lang="en-US" dirty="0" smtClean="0"/>
              <a:t> A random variable can be classified as being either 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depending on the numerical values it assumes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82860"/>
            <a:ext cx="6777037" cy="31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2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properties 2, 3, and 4 are present, we say the trials are generated by a Bernoulli process.</a:t>
            </a:r>
          </a:p>
          <a:p>
            <a:r>
              <a:rPr lang="en-US" dirty="0"/>
              <a:t>If, in addition, property 1 is present, we say we have a binomial </a:t>
            </a:r>
            <a:r>
              <a:rPr lang="en-US" dirty="0" smtClean="0"/>
              <a:t>experiment.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binomial experiment, our interest is in the </a:t>
            </a:r>
            <a:r>
              <a:rPr lang="en-US" b="1" i="1" dirty="0"/>
              <a:t>number of successes </a:t>
            </a:r>
            <a:r>
              <a:rPr lang="en-US" i="1" dirty="0" smtClean="0"/>
              <a:t>occurring </a:t>
            </a:r>
            <a:r>
              <a:rPr lang="en-US" i="1" dirty="0"/>
              <a:t>in the </a:t>
            </a:r>
            <a:r>
              <a:rPr lang="en-US" b="1" i="1" dirty="0" smtClean="0"/>
              <a:t>n trials.</a:t>
            </a:r>
          </a:p>
          <a:p>
            <a:r>
              <a:rPr lang="en-US" dirty="0"/>
              <a:t>If we let </a:t>
            </a:r>
            <a:r>
              <a:rPr lang="en-US" i="1" dirty="0"/>
              <a:t>x </a:t>
            </a:r>
            <a:r>
              <a:rPr lang="en-US" dirty="0"/>
              <a:t>denote the number of successes occurring in the </a:t>
            </a:r>
            <a:r>
              <a:rPr lang="en-US" i="1" dirty="0"/>
              <a:t>n </a:t>
            </a:r>
            <a:r>
              <a:rPr lang="en-US" dirty="0" smtClean="0"/>
              <a:t>trials , x is </a:t>
            </a:r>
            <a:r>
              <a:rPr lang="en-US" dirty="0"/>
              <a:t>a </a:t>
            </a:r>
            <a:r>
              <a:rPr lang="en-US" i="1" dirty="0" smtClean="0"/>
              <a:t>discrete </a:t>
            </a:r>
            <a:r>
              <a:rPr lang="en-US" dirty="0" smtClean="0"/>
              <a:t>random </a:t>
            </a:r>
            <a:r>
              <a:rPr lang="en-US" dirty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404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experiment consists </a:t>
            </a:r>
            <a:r>
              <a:rPr lang="en-US" b="1" dirty="0">
                <a:solidFill>
                  <a:srgbClr val="FF0000"/>
                </a:solidFill>
              </a:rPr>
              <a:t>of five identical trials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i="1" u="sng" dirty="0" smtClean="0">
                <a:solidFill>
                  <a:srgbClr val="FF0000"/>
                </a:solidFill>
              </a:rPr>
              <a:t>each </a:t>
            </a:r>
            <a:r>
              <a:rPr lang="en-US" b="1" i="1" u="sng" dirty="0">
                <a:solidFill>
                  <a:srgbClr val="FF0000"/>
                </a:solidFill>
              </a:rPr>
              <a:t>trial involves the tossing </a:t>
            </a:r>
            <a:r>
              <a:rPr lang="en-US" b="1" i="1" u="sng" dirty="0" smtClean="0">
                <a:solidFill>
                  <a:srgbClr val="FF0000"/>
                </a:solidFill>
              </a:rPr>
              <a:t>of one </a:t>
            </a:r>
            <a:r>
              <a:rPr lang="en-US" b="1" i="1" u="sng" dirty="0">
                <a:solidFill>
                  <a:srgbClr val="FF0000"/>
                </a:solidFill>
              </a:rPr>
              <a:t>coin</a:t>
            </a:r>
            <a:r>
              <a:rPr lang="en-US" dirty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outcomes are possible for each trial: a head or a tail. We can designate head </a:t>
            </a:r>
            <a:r>
              <a:rPr lang="en-US" dirty="0" smtClean="0"/>
              <a:t>a success </a:t>
            </a:r>
            <a:r>
              <a:rPr lang="en-US" dirty="0"/>
              <a:t>and tail a failure.</a:t>
            </a:r>
          </a:p>
          <a:p>
            <a:r>
              <a:rPr lang="en-US" b="1" dirty="0" smtClean="0"/>
              <a:t> </a:t>
            </a:r>
            <a:r>
              <a:rPr lang="en-US" dirty="0"/>
              <a:t>The probability of a head and the probability of a tail are the same for each trial,</a:t>
            </a:r>
          </a:p>
          <a:p>
            <a:r>
              <a:rPr lang="en-US" dirty="0"/>
              <a:t>with </a:t>
            </a:r>
            <a:r>
              <a:rPr lang="en-US" i="1" dirty="0"/>
              <a:t>p </a:t>
            </a:r>
            <a:r>
              <a:rPr lang="en-US" dirty="0"/>
              <a:t> .5 and 1  </a:t>
            </a:r>
            <a:r>
              <a:rPr lang="en-US" i="1" dirty="0"/>
              <a:t>p </a:t>
            </a:r>
            <a:r>
              <a:rPr lang="en-US" dirty="0"/>
              <a:t> .5.</a:t>
            </a:r>
          </a:p>
          <a:p>
            <a:r>
              <a:rPr lang="en-US" dirty="0" smtClean="0"/>
              <a:t>The </a:t>
            </a:r>
            <a:r>
              <a:rPr lang="en-US" dirty="0"/>
              <a:t>trials or tosses are </a:t>
            </a:r>
            <a:r>
              <a:rPr lang="en-US" b="1" dirty="0">
                <a:solidFill>
                  <a:srgbClr val="FF0000"/>
                </a:solidFill>
              </a:rPr>
              <a:t>independen</a:t>
            </a:r>
            <a:r>
              <a:rPr lang="en-US" dirty="0"/>
              <a:t>t because the outcome on any one trial is </a:t>
            </a:r>
            <a:r>
              <a:rPr lang="en-US" dirty="0" smtClean="0"/>
              <a:t>not affected </a:t>
            </a:r>
            <a:r>
              <a:rPr lang="en-US" dirty="0"/>
              <a:t>by what happens on other trials or tosses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2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62452"/>
            <a:ext cx="6777037" cy="303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34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binomial probability function, </a:t>
            </a:r>
            <a:r>
              <a:rPr lang="en-US" dirty="0"/>
              <a:t>can be used to compute the probability of </a:t>
            </a:r>
            <a:r>
              <a:rPr lang="en-US" i="1" dirty="0"/>
              <a:t>x </a:t>
            </a:r>
            <a:r>
              <a:rPr lang="en-US" dirty="0" smtClean="0"/>
              <a:t>successes in </a:t>
            </a:r>
            <a:r>
              <a:rPr lang="en-US" dirty="0"/>
              <a:t>the </a:t>
            </a:r>
            <a:r>
              <a:rPr lang="en-US" i="1" dirty="0"/>
              <a:t>n </a:t>
            </a:r>
            <a:r>
              <a:rPr lang="en-US" dirty="0"/>
              <a:t>trials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3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42811"/>
            <a:ext cx="6777037" cy="30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9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0631" y="3511550"/>
            <a:ext cx="6381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1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10744"/>
            <a:ext cx="6777037" cy="25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5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008" y="2324100"/>
            <a:ext cx="670099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40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random variable that may assume either a finite number of values or an infinite sequence of values such as 0, 1, 2,...is referred to as a discrete random variable.  </a:t>
            </a:r>
          </a:p>
          <a:p>
            <a:r>
              <a:rPr lang="en-US" dirty="0" smtClean="0"/>
              <a:t>Countable</a:t>
            </a:r>
          </a:p>
          <a:p>
            <a:r>
              <a:rPr lang="en-US" dirty="0" smtClean="0"/>
              <a:t>How many</a:t>
            </a:r>
          </a:p>
          <a:p>
            <a:r>
              <a:rPr lang="en-US" dirty="0" err="1" smtClean="0"/>
              <a:t>Eg:discrete</a:t>
            </a:r>
            <a:r>
              <a:rPr lang="en-US" dirty="0" smtClean="0"/>
              <a:t> random variable, consider the experiment of cars arriving at a toll booth.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48449"/>
            <a:ext cx="6777037" cy="325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2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Poisson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the number </a:t>
            </a:r>
            <a:r>
              <a:rPr lang="en-US" dirty="0"/>
              <a:t>of occurrences over a specified interval of time or </a:t>
            </a:r>
            <a:r>
              <a:rPr lang="en-US" dirty="0" smtClean="0"/>
              <a:t>space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620000" cy="17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47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11552"/>
            <a:ext cx="6777037" cy="253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871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of cars arriving </a:t>
            </a:r>
            <a:r>
              <a:rPr lang="en-US" dirty="0" smtClean="0"/>
              <a:t>in a </a:t>
            </a:r>
            <a:r>
              <a:rPr lang="en-US" dirty="0"/>
              <a:t>15-minute period of time is 10;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86600" cy="22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1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property of the </a:t>
            </a:r>
            <a:r>
              <a:rPr lang="en-US" i="1" dirty="0" smtClean="0"/>
              <a:t>Poisson distribution </a:t>
            </a:r>
            <a:r>
              <a:rPr lang="en-US" i="1" dirty="0"/>
              <a:t>is that </a:t>
            </a:r>
            <a:r>
              <a:rPr lang="en-US" i="1" dirty="0" smtClean="0"/>
              <a:t>the mean </a:t>
            </a:r>
            <a:r>
              <a:rPr lang="en-US" i="1" dirty="0"/>
              <a:t>and variance </a:t>
            </a:r>
            <a:r>
              <a:rPr lang="en-US" i="1" dirty="0" smtClean="0"/>
              <a:t>are equal.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05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hypergeometric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hypergeometric probability distribution </a:t>
            </a:r>
            <a:r>
              <a:rPr lang="en-US" dirty="0"/>
              <a:t>is closely related to the binomial distribution.</a:t>
            </a:r>
          </a:p>
          <a:p>
            <a:r>
              <a:rPr lang="en-US" dirty="0"/>
              <a:t>The two probability distributions differ in two key ways. With the </a:t>
            </a:r>
            <a:r>
              <a:rPr lang="en-US" dirty="0" smtClean="0"/>
              <a:t>hypergeometric distribution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trials are not independent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probability of success changes from</a:t>
            </a:r>
          </a:p>
          <a:p>
            <a:r>
              <a:rPr lang="en-US" b="1" dirty="0">
                <a:solidFill>
                  <a:srgbClr val="FF0000"/>
                </a:solidFill>
              </a:rPr>
              <a:t>trial to trial.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5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09588"/>
            <a:ext cx="6777037" cy="333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015" y="2324100"/>
            <a:ext cx="534298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836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679240"/>
            <a:ext cx="6777037" cy="79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66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uniform,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normal, and</a:t>
            </a:r>
          </a:p>
          <a:p>
            <a:r>
              <a:rPr lang="en-US" dirty="0"/>
              <a:t>the </a:t>
            </a:r>
            <a:r>
              <a:rPr lang="en-US" dirty="0" smtClean="0"/>
              <a:t>exponential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customers who place an order  </a:t>
            </a:r>
          </a:p>
          <a:p>
            <a:r>
              <a:rPr lang="en-US" dirty="0" smtClean="0"/>
              <a:t>Number of defective radios  </a:t>
            </a:r>
          </a:p>
          <a:p>
            <a:r>
              <a:rPr lang="en-US" dirty="0" smtClean="0"/>
              <a:t>Number of customers</a:t>
            </a:r>
          </a:p>
          <a:p>
            <a:r>
              <a:rPr lang="en-US" dirty="0" smtClean="0"/>
              <a:t>Gender of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5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uniform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Whenever the probability </a:t>
            </a:r>
            <a:r>
              <a:rPr lang="en-US" i="1" dirty="0" smtClean="0"/>
              <a:t>is proportional </a:t>
            </a:r>
            <a:r>
              <a:rPr lang="en-US" i="1" dirty="0"/>
              <a:t>to the </a:t>
            </a:r>
            <a:r>
              <a:rPr lang="en-US" i="1" dirty="0" smtClean="0"/>
              <a:t>length of </a:t>
            </a:r>
            <a:r>
              <a:rPr lang="en-US" i="1" dirty="0"/>
              <a:t>the interval, the </a:t>
            </a:r>
            <a:r>
              <a:rPr lang="en-US" i="1" dirty="0" smtClean="0"/>
              <a:t>random variable </a:t>
            </a:r>
            <a:r>
              <a:rPr lang="en-US" i="1" dirty="0"/>
              <a:t>is </a:t>
            </a:r>
            <a:r>
              <a:rPr lang="en-US" i="1" dirty="0" smtClean="0"/>
              <a:t>uniformly distributed. </a:t>
            </a:r>
          </a:p>
          <a:p>
            <a:r>
              <a:rPr lang="en-US" dirty="0"/>
              <a:t>Consider the random variable </a:t>
            </a:r>
            <a:r>
              <a:rPr lang="en-US" i="1" dirty="0"/>
              <a:t>x </a:t>
            </a:r>
            <a:r>
              <a:rPr lang="en-US" dirty="0"/>
              <a:t>representing the </a:t>
            </a:r>
            <a:r>
              <a:rPr lang="en-US" dirty="0">
                <a:solidFill>
                  <a:srgbClr val="FF0000"/>
                </a:solidFill>
              </a:rPr>
              <a:t>flight time of an airplane </a:t>
            </a:r>
            <a:r>
              <a:rPr lang="en-US" dirty="0"/>
              <a:t>traveling from</a:t>
            </a:r>
          </a:p>
          <a:p>
            <a:r>
              <a:rPr lang="en-US" dirty="0"/>
              <a:t>Chicago to New York. Suppose the flight time can be </a:t>
            </a:r>
            <a:r>
              <a:rPr lang="en-US" b="1" dirty="0">
                <a:solidFill>
                  <a:srgbClr val="FF0000"/>
                </a:solidFill>
              </a:rPr>
              <a:t>any value in the interval from 120 </a:t>
            </a:r>
            <a:r>
              <a:rPr lang="en-US" b="1" dirty="0" smtClean="0">
                <a:solidFill>
                  <a:srgbClr val="FF0000"/>
                </a:solidFill>
              </a:rPr>
              <a:t>minutes to </a:t>
            </a:r>
            <a:r>
              <a:rPr lang="en-US" b="1" dirty="0">
                <a:solidFill>
                  <a:srgbClr val="FF0000"/>
                </a:solidFill>
              </a:rPr>
              <a:t>140 minutes.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84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9963" y="2324100"/>
            <a:ext cx="57030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66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normal probability distribution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94467"/>
            <a:ext cx="6777037" cy="29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85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make several observations about the characteristics of the normal distribution.</a:t>
            </a:r>
          </a:p>
          <a:p>
            <a:r>
              <a:rPr lang="en-US" b="1" dirty="0"/>
              <a:t>1. </a:t>
            </a:r>
            <a:r>
              <a:rPr lang="en-US" dirty="0"/>
              <a:t>The entire family of normal distributions is differentiated by two parameters: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mean </a:t>
            </a:r>
            <a:r>
              <a:rPr lang="en-US" i="1" dirty="0">
                <a:solidFill>
                  <a:srgbClr val="FF0000"/>
                </a:solidFill>
              </a:rPr>
              <a:t>μ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standard deviation </a:t>
            </a:r>
            <a:r>
              <a:rPr lang="en-US" i="1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/>
              <a:t>2.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highest point on the normal curve is at the mean</a:t>
            </a:r>
            <a:r>
              <a:rPr lang="en-US" dirty="0"/>
              <a:t>, which is also the median </a:t>
            </a:r>
            <a:r>
              <a:rPr lang="en-US" dirty="0" smtClean="0"/>
              <a:t>and mode </a:t>
            </a:r>
            <a:r>
              <a:rPr lang="en-US" dirty="0"/>
              <a:t>of the distribution.</a:t>
            </a:r>
          </a:p>
          <a:p>
            <a:r>
              <a:rPr lang="en-US" b="1" dirty="0"/>
              <a:t>3. </a:t>
            </a:r>
            <a:r>
              <a:rPr lang="en-US" dirty="0"/>
              <a:t>The mean of the distribution can be any numerical value: </a:t>
            </a:r>
            <a:r>
              <a:rPr lang="en-US" b="1" dirty="0">
                <a:solidFill>
                  <a:srgbClr val="FF0000"/>
                </a:solidFill>
              </a:rPr>
              <a:t>negative, zero, or positive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8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1976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5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4. </a:t>
            </a:r>
            <a:r>
              <a:rPr lang="en-US" dirty="0"/>
              <a:t>The normal distribution is </a:t>
            </a:r>
            <a:r>
              <a:rPr lang="en-US" b="1" dirty="0">
                <a:solidFill>
                  <a:srgbClr val="FF0000"/>
                </a:solidFill>
              </a:rPr>
              <a:t>symmetric</a:t>
            </a:r>
            <a:r>
              <a:rPr lang="en-US" dirty="0"/>
              <a:t>, with the shape of the normal curve to the </a:t>
            </a:r>
            <a:r>
              <a:rPr lang="en-US" dirty="0" smtClean="0"/>
              <a:t>left of </a:t>
            </a:r>
            <a:r>
              <a:rPr lang="en-US" dirty="0"/>
              <a:t>the mean a mirror image of the shape of the normal curve to the right of the mean</a:t>
            </a:r>
            <a:r>
              <a:rPr lang="en-US" dirty="0" smtClean="0"/>
              <a:t>. The </a:t>
            </a:r>
            <a:r>
              <a:rPr lang="en-US" dirty="0"/>
              <a:t>tails of the normal curve extend to infinity in both directions and </a:t>
            </a:r>
            <a:r>
              <a:rPr lang="en-US" dirty="0" smtClean="0"/>
              <a:t>theoretically never </a:t>
            </a:r>
            <a:r>
              <a:rPr lang="en-US" dirty="0"/>
              <a:t>touch the horizontal axis. Because it is symmetric, the normal distribution </a:t>
            </a:r>
            <a:r>
              <a:rPr lang="en-US" dirty="0" smtClean="0"/>
              <a:t>is not </a:t>
            </a:r>
            <a:r>
              <a:rPr lang="en-US" dirty="0"/>
              <a:t>skewed; its skewness measure is zero.</a:t>
            </a:r>
          </a:p>
          <a:p>
            <a:r>
              <a:rPr lang="en-US" b="1" dirty="0"/>
              <a:t>5. </a:t>
            </a:r>
            <a:r>
              <a:rPr lang="en-US" dirty="0"/>
              <a:t>The standard deviation determines how flat and wide the normal curve is. </a:t>
            </a:r>
            <a:r>
              <a:rPr lang="en-US" dirty="0" smtClean="0"/>
              <a:t>Larger values </a:t>
            </a:r>
            <a:r>
              <a:rPr lang="en-US" dirty="0"/>
              <a:t>of the standard deviation result in wider, flatter curves, showing more </a:t>
            </a:r>
            <a:r>
              <a:rPr lang="en-US" dirty="0" smtClean="0"/>
              <a:t>variability in </a:t>
            </a:r>
            <a:r>
              <a:rPr lang="en-US" dirty="0"/>
              <a:t>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2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23950"/>
            <a:ext cx="6777037" cy="33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468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Probabilities for the normal random variable are given by areas under the normal</a:t>
            </a:r>
          </a:p>
          <a:p>
            <a:r>
              <a:rPr lang="en-US" dirty="0"/>
              <a:t>curve. The total area under the curve for the normal distribution is 1. Because the</a:t>
            </a:r>
          </a:p>
          <a:p>
            <a:r>
              <a:rPr lang="en-US" dirty="0"/>
              <a:t>distribution is symmetric, the area under the curve to the left of the mean is .50 </a:t>
            </a:r>
            <a:r>
              <a:rPr lang="en-US" dirty="0" smtClean="0"/>
              <a:t>and the </a:t>
            </a:r>
            <a:r>
              <a:rPr lang="en-US" dirty="0"/>
              <a:t>area under the curve to the right of the mean is .50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7. </a:t>
            </a:r>
            <a:r>
              <a:rPr lang="en-US" dirty="0"/>
              <a:t>The percentage of values in some commonly used intervals are</a:t>
            </a:r>
          </a:p>
          <a:p>
            <a:r>
              <a:rPr lang="en-US" b="1" dirty="0"/>
              <a:t>a. </a:t>
            </a:r>
            <a:r>
              <a:rPr lang="en-US" dirty="0"/>
              <a:t>68.3% of the values of a normal random variable are within plus or minus one</a:t>
            </a:r>
          </a:p>
          <a:p>
            <a:r>
              <a:rPr lang="en-US" dirty="0"/>
              <a:t>standard deviation of its mean.</a:t>
            </a:r>
          </a:p>
          <a:p>
            <a:r>
              <a:rPr lang="en-US" b="1" dirty="0"/>
              <a:t>b. </a:t>
            </a:r>
            <a:r>
              <a:rPr lang="en-US" dirty="0"/>
              <a:t>95.4% of the values of a normal random variable are within plus or minus two</a:t>
            </a:r>
          </a:p>
          <a:p>
            <a:r>
              <a:rPr lang="en-US" dirty="0"/>
              <a:t>standard deviations of its mean.</a:t>
            </a:r>
          </a:p>
          <a:p>
            <a:r>
              <a:rPr lang="en-US" b="1" dirty="0"/>
              <a:t>c. </a:t>
            </a:r>
            <a:r>
              <a:rPr lang="en-US" dirty="0"/>
              <a:t>99.7% of the values of a normal random variable are within plus or minus three</a:t>
            </a:r>
          </a:p>
          <a:p>
            <a:r>
              <a:rPr lang="en-US" dirty="0"/>
              <a:t>standard deviations of its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4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01111"/>
            <a:ext cx="6777037" cy="335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72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432525"/>
            <a:ext cx="6777037" cy="12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8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variable that may assume any numerical value in an interval or collection of intervals is called a </a:t>
            </a:r>
            <a:r>
              <a:rPr lang="en-US" b="1" dirty="0" smtClean="0">
                <a:solidFill>
                  <a:srgbClr val="FF0000"/>
                </a:solidFill>
              </a:rPr>
              <a:t>continuous random variable. </a:t>
            </a:r>
          </a:p>
          <a:p>
            <a:r>
              <a:rPr lang="en-US" dirty="0" smtClean="0"/>
              <a:t>Time between customer arrivals x  0 in minutes  </a:t>
            </a:r>
          </a:p>
          <a:p>
            <a:r>
              <a:rPr lang="en-US" dirty="0" smtClean="0"/>
              <a:t>Percentage of project complete after 0  x  100 six months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2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exponential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Experimental outcomes based on measurement scales such as time, weight, distance, and temperature can be described by continuous random variables.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Between 0 to 1 , all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3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a discrete random variable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the probability distribution is defined by a probability function, denoted by f</a:t>
            </a:r>
            <a:r>
              <a:rPr lang="en-US" b="1" dirty="0" smtClean="0">
                <a:solidFill>
                  <a:srgbClr val="FF0000"/>
                </a:solidFill>
              </a:rPr>
              <a:t>(x).  </a:t>
            </a:r>
          </a:p>
          <a:p>
            <a:r>
              <a:rPr lang="en-US" dirty="0" smtClean="0"/>
              <a:t>The probability function provides the </a:t>
            </a:r>
            <a:r>
              <a:rPr lang="en-US" b="1" i="1" dirty="0" smtClean="0">
                <a:solidFill>
                  <a:srgbClr val="00B050"/>
                </a:solidFill>
              </a:rPr>
              <a:t>probability for </a:t>
            </a:r>
            <a:r>
              <a:rPr lang="en-US" b="1" i="1" u="sng" dirty="0" smtClean="0">
                <a:solidFill>
                  <a:srgbClr val="00B050"/>
                </a:solidFill>
              </a:rPr>
              <a:t>each value </a:t>
            </a:r>
            <a:r>
              <a:rPr lang="en-US" b="1" i="1" dirty="0" smtClean="0">
                <a:solidFill>
                  <a:srgbClr val="00B050"/>
                </a:solidFill>
              </a:rPr>
              <a:t>of the random variable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x = the number of automobiles sold during a day.</a:t>
            </a:r>
          </a:p>
          <a:p>
            <a:r>
              <a:rPr lang="en-US" dirty="0" smtClean="0"/>
              <a:t>f(0) provides the probability of 0 automobiles sold,</a:t>
            </a:r>
          </a:p>
          <a:p>
            <a:r>
              <a:rPr lang="en-US" dirty="0" smtClean="0"/>
              <a:t>f(1) provides the probability of 1 automobile sold, and so on.</a:t>
            </a:r>
          </a:p>
          <a:p>
            <a:r>
              <a:rPr lang="en-US" dirty="0" smtClean="0"/>
              <a:t>if historical data show 54 of 300 days with 0 automobiles sold, we assign the value 54/300 = </a:t>
            </a:r>
            <a:r>
              <a:rPr lang="en-US" b="1" dirty="0" smtClean="0">
                <a:solidFill>
                  <a:srgbClr val="00B050"/>
                </a:solidFill>
              </a:rPr>
              <a:t>.18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f(0)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0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367215"/>
            <a:ext cx="6777037" cy="142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0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131</TotalTime>
  <Words>1184</Words>
  <Application>Microsoft Office PowerPoint</Application>
  <PresentationFormat>On-screen Show (4:3)</PresentationFormat>
  <Paragraphs>99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Austin</vt:lpstr>
      <vt:lpstr>Statistics</vt:lpstr>
      <vt:lpstr>PowerPoint Presentation</vt:lpstr>
      <vt:lpstr>PowerPoint Presentation</vt:lpstr>
      <vt:lpstr>Example:</vt:lpstr>
      <vt:lpstr>PowerPoint Presentation</vt:lpstr>
      <vt:lpstr>PowerPoint Presentation</vt:lpstr>
      <vt:lpstr>Discrete probability distribution</vt:lpstr>
      <vt:lpstr>PowerPoint Presentation</vt:lpstr>
      <vt:lpstr>PowerPoint Presentation</vt:lpstr>
      <vt:lpstr>PowerPoint Presentation</vt:lpstr>
      <vt:lpstr>Graph</vt:lpstr>
      <vt:lpstr>PowerPoint Presentation</vt:lpstr>
      <vt:lpstr>PowerPoint Presentation</vt:lpstr>
      <vt:lpstr>expected value, or mean</vt:lpstr>
      <vt:lpstr>variance</vt:lpstr>
      <vt:lpstr>Sum of (x * f(x))</vt:lpstr>
      <vt:lpstr>Variance, standard Deviation</vt:lpstr>
      <vt:lpstr>standard deviation</vt:lpstr>
      <vt:lpstr>Binomial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probability distribution</vt:lpstr>
      <vt:lpstr>PowerPoint Presentation</vt:lpstr>
      <vt:lpstr>PowerPoint Presentation</vt:lpstr>
      <vt:lpstr>PowerPoint Presentation</vt:lpstr>
      <vt:lpstr>hypergeometric probability distribution</vt:lpstr>
      <vt:lpstr>PowerPoint Presentation</vt:lpstr>
      <vt:lpstr>PowerPoint Presentation</vt:lpstr>
      <vt:lpstr>PowerPoint Presentation</vt:lpstr>
      <vt:lpstr>continuous probability distributions</vt:lpstr>
      <vt:lpstr>uniform probability distribution</vt:lpstr>
      <vt:lpstr>PowerPoint Presentation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</vt:lpstr>
      <vt:lpstr>exponential probability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radha</cp:lastModifiedBy>
  <cp:revision>91</cp:revision>
  <dcterms:created xsi:type="dcterms:W3CDTF">2018-08-03T13:34:20Z</dcterms:created>
  <dcterms:modified xsi:type="dcterms:W3CDTF">2018-08-03T16:48:46Z</dcterms:modified>
</cp:coreProperties>
</file>